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7" r:id="rId2"/>
  </p:sldMasterIdLst>
  <p:sldIdLst>
    <p:sldId id="340" r:id="rId3"/>
    <p:sldId id="342" r:id="rId4"/>
    <p:sldId id="341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00" r:id="rId48"/>
    <p:sldId id="301" r:id="rId49"/>
    <p:sldId id="302" r:id="rId50"/>
    <p:sldId id="303" r:id="rId51"/>
    <p:sldId id="304" r:id="rId52"/>
    <p:sldId id="305" r:id="rId53"/>
    <p:sldId id="306" r:id="rId54"/>
    <p:sldId id="307" r:id="rId55"/>
    <p:sldId id="308" r:id="rId56"/>
    <p:sldId id="309" r:id="rId57"/>
    <p:sldId id="310" r:id="rId58"/>
    <p:sldId id="311" r:id="rId59"/>
    <p:sldId id="312" r:id="rId60"/>
    <p:sldId id="313" r:id="rId61"/>
    <p:sldId id="314" r:id="rId62"/>
    <p:sldId id="315" r:id="rId63"/>
    <p:sldId id="316" r:id="rId64"/>
    <p:sldId id="317" r:id="rId65"/>
    <p:sldId id="318" r:id="rId66"/>
    <p:sldId id="319" r:id="rId67"/>
    <p:sldId id="320" r:id="rId68"/>
    <p:sldId id="321" r:id="rId69"/>
    <p:sldId id="322" r:id="rId70"/>
    <p:sldId id="323" r:id="rId71"/>
    <p:sldId id="324" r:id="rId72"/>
    <p:sldId id="325" r:id="rId73"/>
    <p:sldId id="326" r:id="rId74"/>
    <p:sldId id="327" r:id="rId75"/>
    <p:sldId id="328" r:id="rId76"/>
    <p:sldId id="329" r:id="rId77"/>
    <p:sldId id="330" r:id="rId78"/>
    <p:sldId id="331" r:id="rId79"/>
    <p:sldId id="332" r:id="rId80"/>
    <p:sldId id="333" r:id="rId81"/>
    <p:sldId id="334" r:id="rId82"/>
    <p:sldId id="335" r:id="rId83"/>
    <p:sldId id="336" r:id="rId84"/>
    <p:sldId id="337" r:id="rId85"/>
    <p:sldId id="338" r:id="rId86"/>
    <p:sldId id="339" r:id="rId87"/>
  </p:sldIdLst>
  <p:sldSz cx="10058400" cy="7772400"/>
  <p:notesSz cx="10058400" cy="77724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825" y="95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84" Type="http://schemas.openxmlformats.org/officeDocument/2006/relationships/slide" Target="slides/slide82.xml"/><Relationship Id="rId89" Type="http://schemas.openxmlformats.org/officeDocument/2006/relationships/viewProps" Target="viewProps.xml"/><Relationship Id="rId16" Type="http://schemas.openxmlformats.org/officeDocument/2006/relationships/slide" Target="slides/slide14.xml"/><Relationship Id="rId11" Type="http://schemas.openxmlformats.org/officeDocument/2006/relationships/slide" Target="slides/slide9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5" Type="http://schemas.openxmlformats.org/officeDocument/2006/relationships/slide" Target="slides/slide3.xml"/><Relationship Id="rId90" Type="http://schemas.openxmlformats.org/officeDocument/2006/relationships/theme" Target="theme/theme1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slide" Target="slides/slide75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slide" Target="slides/slide78.xml"/><Relationship Id="rId85" Type="http://schemas.openxmlformats.org/officeDocument/2006/relationships/slide" Target="slides/slide83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slide" Target="slides/slide81.xml"/><Relationship Id="rId88" Type="http://schemas.openxmlformats.org/officeDocument/2006/relationships/presProps" Target="presProps.xml"/><Relationship Id="rId9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slide" Target="slides/slide84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slide" Target="slides/slide74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Relationship Id="rId24" Type="http://schemas.openxmlformats.org/officeDocument/2006/relationships/slide" Target="slides/slide22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66" Type="http://schemas.openxmlformats.org/officeDocument/2006/relationships/slide" Target="slides/slide64.xml"/><Relationship Id="rId87" Type="http://schemas.openxmlformats.org/officeDocument/2006/relationships/slide" Target="slides/slide85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19" Type="http://schemas.openxmlformats.org/officeDocument/2006/relationships/slide" Target="slides/slide1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06119" y="1291893"/>
            <a:ext cx="8282305" cy="7829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5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80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5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5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5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5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80076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5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731519" y="1111122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5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5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Fe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71DC42-07BD-E11E-4C59-4735215445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FECA04C-9DFA-EF01-0BF6-5E0CAA33A39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006023-812C-54DC-C55F-EE2C4C18CF2A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8/22/2025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A1F666-BF43-1031-0682-777B5A6852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2366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5" Type="http://schemas.microsoft.com/office/2007/relationships/hdphoto" Target="../media/hdphoto1.wdp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18819" y="1208797"/>
            <a:ext cx="8255000" cy="7829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5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15137" y="2225489"/>
            <a:ext cx="8260080" cy="30873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5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242048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562A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18819" y="1208797"/>
            <a:ext cx="8255634" cy="11626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5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18819" y="1208797"/>
            <a:ext cx="8256270" cy="19215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5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242048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  <p:pic>
        <p:nvPicPr>
          <p:cNvPr id="9" name="Picture 8" descr="A yellow paper plane and a rocket&#10;&#10;AI-generated content may be incorrect.">
            <a:extLst>
              <a:ext uri="{FF2B5EF4-FFF2-40B4-BE49-F238E27FC236}">
                <a16:creationId xmlns:a16="http://schemas.microsoft.com/office/drawing/2014/main" id="{F7A73385-4428-A088-86F9-970767D77A2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alphaModFix amt="5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7290" b="65606" l="20605" r="70303">
                        <a14:backgroundMark x1="62767" y1="19669" x2="37869" y2="32472"/>
                        <a14:backgroundMark x1="37869" y1="32472" x2="35734" y2="43659"/>
                        <a14:backgroundMark x1="35734" y1="43659" x2="46751" y2="50363"/>
                        <a14:backgroundMark x1="46751" y1="50363" x2="57269" y2="43013"/>
                        <a14:backgroundMark x1="57269" y1="43013" x2="67833" y2="27383"/>
                        <a14:backgroundMark x1="67833" y1="27383" x2="64244" y2="21365"/>
                        <a14:backgroundMark x1="64244" y1="21365" x2="61472" y2="1958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393" t="5556" r="45000" b="56734"/>
          <a:stretch/>
        </p:blipFill>
        <p:spPr>
          <a:xfrm rot="385384">
            <a:off x="91290" y="3823712"/>
            <a:ext cx="5257297" cy="3132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6" r:id="rId2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2">
            <a:extLst>
              <a:ext uri="{FF2B5EF4-FFF2-40B4-BE49-F238E27FC236}">
                <a16:creationId xmlns:a16="http://schemas.microsoft.com/office/drawing/2014/main" id="{59D697B8-20CB-225A-3B9F-BFE8A915FD9A}"/>
              </a:ext>
            </a:extLst>
          </p:cNvPr>
          <p:cNvSpPr txBox="1">
            <a:spLocks/>
          </p:cNvSpPr>
          <p:nvPr/>
        </p:nvSpPr>
        <p:spPr>
          <a:xfrm>
            <a:off x="3184461" y="228600"/>
            <a:ext cx="3689479" cy="507189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>
            <a:lvl1pPr>
              <a:defRPr sz="2450" b="0" i="0">
                <a:solidFill>
                  <a:schemeClr val="tx1"/>
                </a:solidFill>
                <a:latin typeface="Times New Roman"/>
                <a:ea typeface="+mj-ea"/>
                <a:cs typeface="Times New Roman"/>
              </a:defRPr>
            </a:lvl1pPr>
          </a:lstStyle>
          <a:p>
            <a:pPr marL="12700">
              <a:spcBef>
                <a:spcPts val="114"/>
              </a:spcBef>
            </a:pPr>
            <a:r>
              <a:rPr lang="en-GB" sz="3200" b="1" dirty="0">
                <a:solidFill>
                  <a:schemeClr val="bg1"/>
                </a:solidFill>
                <a:latin typeface="Book Antiqua"/>
                <a:cs typeface="Book Antiqua"/>
              </a:rPr>
              <a:t>Clicker</a:t>
            </a:r>
            <a:r>
              <a:rPr lang="en-GB" sz="3200" b="1" spc="505" dirty="0">
                <a:solidFill>
                  <a:schemeClr val="bg1"/>
                </a:solidFill>
                <a:latin typeface="Book Antiqua"/>
                <a:cs typeface="Book Antiqua"/>
              </a:rPr>
              <a:t> </a:t>
            </a:r>
            <a:r>
              <a:rPr lang="en-GB" sz="3200" b="1" spc="-10" dirty="0">
                <a:solidFill>
                  <a:schemeClr val="bg1"/>
                </a:solidFill>
                <a:latin typeface="Book Antiqua"/>
                <a:cs typeface="Book Antiqua"/>
              </a:rPr>
              <a:t>Questions</a:t>
            </a:r>
            <a:endParaRPr lang="en-GB" sz="3200" dirty="0">
              <a:solidFill>
                <a:schemeClr val="bg1"/>
              </a:solidFill>
              <a:latin typeface="Book Antiqua"/>
              <a:cs typeface="Book Antiqua"/>
            </a:endParaRPr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FF7DE158-BA84-8546-63B0-82EC96D0B7F7}"/>
              </a:ext>
            </a:extLst>
          </p:cNvPr>
          <p:cNvSpPr txBox="1"/>
          <p:nvPr/>
        </p:nvSpPr>
        <p:spPr>
          <a:xfrm>
            <a:off x="876300" y="2209800"/>
            <a:ext cx="8305800" cy="5429691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R="13335" algn="ctr">
              <a:lnSpc>
                <a:spcPct val="100000"/>
              </a:lnSpc>
              <a:spcBef>
                <a:spcPts val="114"/>
              </a:spcBef>
            </a:pPr>
            <a:r>
              <a:rPr lang="en-GB" sz="4000" b="0" i="1" spc="-95" dirty="0">
                <a:solidFill>
                  <a:srgbClr val="68C4E2"/>
                </a:solidFill>
                <a:latin typeface="Bookman Old Style"/>
                <a:cs typeface="Bookman Old Style"/>
              </a:rPr>
              <a:t>Modern</a:t>
            </a:r>
            <a:r>
              <a:rPr lang="en-GB" sz="4000" b="0" i="1" spc="-50" dirty="0">
                <a:solidFill>
                  <a:srgbClr val="68C4E2"/>
                </a:solidFill>
                <a:latin typeface="Bookman Old Style"/>
                <a:cs typeface="Bookman Old Style"/>
              </a:rPr>
              <a:t> </a:t>
            </a:r>
            <a:r>
              <a:rPr lang="en-GB" sz="4000" b="0" i="1" spc="-10" dirty="0">
                <a:solidFill>
                  <a:srgbClr val="68C4E2"/>
                </a:solidFill>
                <a:latin typeface="Bookman Old Style"/>
                <a:cs typeface="Bookman Old Style"/>
              </a:rPr>
              <a:t>Physics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179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/>
                <a:cs typeface="Times New Roman"/>
              </a:rPr>
              <a:t>by</a:t>
            </a:r>
            <a:r>
              <a:rPr kumimoji="0" lang="en-GB" sz="2800" b="0" i="0" u="none" strike="noStrike" kern="0" cap="none" spc="21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/>
                <a:cs typeface="Times New Roman"/>
              </a:rPr>
              <a:t> </a:t>
            </a:r>
            <a:r>
              <a:rPr kumimoji="0" lang="en-GB" sz="2800" b="0" i="0" u="none" strike="noStrike" kern="0" cap="none" spc="7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/>
                <a:cs typeface="Times New Roman"/>
              </a:rPr>
              <a:t>Gary</a:t>
            </a:r>
            <a:r>
              <a:rPr kumimoji="0" lang="en-GB" sz="2800" b="0" i="0" u="none" strike="noStrike" kern="0" cap="none" spc="21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/>
                <a:cs typeface="Times New Roman"/>
              </a:rPr>
              <a:t> </a:t>
            </a: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/>
                <a:cs typeface="Times New Roman"/>
              </a:rPr>
              <a:t>Felder</a:t>
            </a:r>
            <a:r>
              <a:rPr kumimoji="0" lang="en-GB" sz="2800" b="0" i="0" u="none" strike="noStrike" kern="0" cap="none" spc="21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/>
                <a:cs typeface="Times New Roman"/>
              </a:rPr>
              <a:t> </a:t>
            </a:r>
            <a:r>
              <a:rPr kumimoji="0" lang="en-GB" sz="2800" b="0" i="0" u="none" strike="noStrike" kern="0" cap="none" spc="7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/>
                <a:cs typeface="Times New Roman"/>
              </a:rPr>
              <a:t>and</a:t>
            </a:r>
            <a:r>
              <a:rPr kumimoji="0" lang="en-GB" sz="2800" b="0" i="0" u="none" strike="noStrike" kern="0" cap="none" spc="21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/>
                <a:cs typeface="Times New Roman"/>
              </a:rPr>
              <a:t> </a:t>
            </a: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/>
                <a:cs typeface="Times New Roman"/>
              </a:rPr>
              <a:t>Kenny</a:t>
            </a:r>
            <a:r>
              <a:rPr kumimoji="0" lang="en-GB" sz="2800" b="0" i="0" u="none" strike="noStrike" kern="0" cap="none" spc="215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/>
                <a:cs typeface="Times New Roman"/>
              </a:rPr>
              <a:t> </a:t>
            </a:r>
            <a:r>
              <a:rPr kumimoji="0" lang="en-GB" sz="2800" b="0" i="0" u="none" strike="noStrike" kern="0" cap="none" spc="-1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/>
                <a:cs typeface="Times New Roman"/>
              </a:rPr>
              <a:t>Felder</a:t>
            </a:r>
            <a:endParaRPr kumimoji="0" lang="en-GB" sz="2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/>
              <a:cs typeface="Times New Roman"/>
            </a:endParaRPr>
          </a:p>
          <a:p>
            <a:pPr marR="13335" algn="ctr">
              <a:lnSpc>
                <a:spcPct val="100000"/>
              </a:lnSpc>
              <a:spcBef>
                <a:spcPts val="114"/>
              </a:spcBef>
            </a:pPr>
            <a:endParaRPr lang="en-GB" sz="2050" dirty="0">
              <a:solidFill>
                <a:schemeClr val="bg1"/>
              </a:solidFill>
              <a:latin typeface="Bookman Old Style"/>
              <a:cs typeface="Bookman Old Style"/>
            </a:endParaRPr>
          </a:p>
          <a:p>
            <a:pPr algn="ctr">
              <a:lnSpc>
                <a:spcPct val="100000"/>
              </a:lnSpc>
              <a:spcBef>
                <a:spcPts val="30"/>
              </a:spcBef>
            </a:pPr>
            <a:endParaRPr lang="en-GB" sz="2050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marL="1286510" marR="1279525" algn="ctr">
              <a:lnSpc>
                <a:spcPct val="101200"/>
              </a:lnSpc>
            </a:pPr>
            <a:endParaRPr lang="en-GB" sz="2050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marL="1286510" marR="1279525" algn="ctr">
              <a:lnSpc>
                <a:spcPct val="101200"/>
              </a:lnSpc>
            </a:pPr>
            <a:endParaRPr lang="en-GB" sz="2050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marL="1286510" marR="1279525" algn="ctr">
              <a:lnSpc>
                <a:spcPct val="101200"/>
              </a:lnSpc>
            </a:pPr>
            <a:endParaRPr lang="en-GB" sz="2050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marL="1286510" marR="1279525" algn="ctr">
              <a:lnSpc>
                <a:spcPct val="101200"/>
              </a:lnSpc>
            </a:pPr>
            <a:endParaRPr lang="en-GB" sz="2050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marL="1286510" marR="1279525" algn="ctr">
              <a:lnSpc>
                <a:spcPct val="101200"/>
              </a:lnSpc>
            </a:pPr>
            <a:endParaRPr lang="en-GB" sz="2050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marL="1286510" marR="1279525" algn="ctr">
              <a:lnSpc>
                <a:spcPct val="101200"/>
              </a:lnSpc>
            </a:pPr>
            <a:endParaRPr lang="en-GB" sz="2050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marL="1286510" marR="1279525" algn="ctr">
              <a:lnSpc>
                <a:spcPct val="101200"/>
              </a:lnSpc>
            </a:pPr>
            <a:r>
              <a:rPr lang="en-GB" sz="2050" dirty="0">
                <a:solidFill>
                  <a:schemeClr val="bg1"/>
                </a:solidFill>
                <a:latin typeface="Times New Roman"/>
                <a:cs typeface="Times New Roman"/>
              </a:rPr>
              <a:t>Cambridge</a:t>
            </a:r>
            <a:r>
              <a:rPr lang="en-GB" sz="2050" spc="-35" dirty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en-GB" sz="2050" spc="-10" dirty="0">
                <a:solidFill>
                  <a:schemeClr val="bg1"/>
                </a:solidFill>
                <a:latin typeface="Times New Roman"/>
                <a:cs typeface="Times New Roman"/>
              </a:rPr>
              <a:t>University</a:t>
            </a:r>
            <a:r>
              <a:rPr lang="en-GB" sz="2050" spc="-25" dirty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en-GB" sz="2050" spc="-10" dirty="0">
                <a:solidFill>
                  <a:schemeClr val="bg1"/>
                </a:solidFill>
                <a:latin typeface="Times New Roman"/>
                <a:cs typeface="Times New Roman"/>
              </a:rPr>
              <a:t>Press</a:t>
            </a:r>
          </a:p>
          <a:p>
            <a:pPr marL="1286510" marR="1279525" algn="ctr">
              <a:lnSpc>
                <a:spcPct val="101200"/>
              </a:lnSpc>
            </a:pPr>
            <a:r>
              <a:rPr lang="en-GB" sz="2050" spc="-10" dirty="0">
                <a:solidFill>
                  <a:srgbClr val="68C4E2"/>
                </a:solidFill>
                <a:latin typeface="Times New Roman"/>
                <a:cs typeface="Times New Roman"/>
              </a:rPr>
              <a:t>cambridge.org/core/resources/</a:t>
            </a:r>
            <a:r>
              <a:rPr lang="en-GB" sz="2050" spc="-10" dirty="0" err="1">
                <a:solidFill>
                  <a:srgbClr val="68C4E2"/>
                </a:solidFill>
                <a:latin typeface="Times New Roman"/>
                <a:cs typeface="Times New Roman"/>
              </a:rPr>
              <a:t>felder-modernphysics</a:t>
            </a:r>
            <a:r>
              <a:rPr lang="en-GB" sz="2050" spc="-10" dirty="0">
                <a:solidFill>
                  <a:srgbClr val="68C4E2"/>
                </a:solidFill>
                <a:latin typeface="Times New Roman"/>
                <a:cs typeface="Times New Roman"/>
              </a:rPr>
              <a:t>/ </a:t>
            </a:r>
            <a:r>
              <a:rPr lang="en-GB" sz="2050" spc="-10" dirty="0">
                <a:solidFill>
                  <a:schemeClr val="bg1"/>
                </a:solidFill>
                <a:latin typeface="Times New Roman"/>
                <a:cs typeface="Times New Roman"/>
              </a:rPr>
              <a:t>felderbooks.com</a:t>
            </a:r>
          </a:p>
          <a:p>
            <a:pPr marL="1286510" marR="1279525" algn="ctr">
              <a:lnSpc>
                <a:spcPct val="101200"/>
              </a:lnSpc>
            </a:pPr>
            <a:endParaRPr lang="en-GB" sz="2050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lang="en-GB" sz="2000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448784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905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1243965" algn="l"/>
              </a:tabLst>
            </a:pPr>
            <a:r>
              <a:rPr sz="1200" dirty="0">
                <a:latin typeface="Georgia"/>
                <a:cs typeface="Georgia"/>
              </a:rPr>
              <a:t>Quick</a:t>
            </a:r>
            <a:r>
              <a:rPr sz="1200" spc="-35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Check</a:t>
            </a:r>
            <a:r>
              <a:rPr sz="1200" dirty="0">
                <a:latin typeface="Georgia"/>
                <a:cs typeface="Georgia"/>
              </a:rPr>
              <a:t>	6.1.</a:t>
            </a:r>
            <a:r>
              <a:rPr sz="1200" spc="130" dirty="0">
                <a:latin typeface="Georgia"/>
                <a:cs typeface="Georgia"/>
              </a:rPr>
              <a:t>  </a:t>
            </a:r>
            <a:r>
              <a:rPr sz="1200" dirty="0">
                <a:latin typeface="Georgia"/>
                <a:cs typeface="Georgia"/>
              </a:rPr>
              <a:t>MATH</a:t>
            </a:r>
            <a:r>
              <a:rPr sz="1200" spc="7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INTERLUDE:</a:t>
            </a:r>
            <a:r>
              <a:rPr sz="1200" spc="7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STANDING</a:t>
            </a:r>
            <a:r>
              <a:rPr sz="1200" spc="70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WAVES,</a:t>
            </a:r>
            <a:r>
              <a:rPr sz="1200" spc="7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TRAVELING</a:t>
            </a:r>
            <a:r>
              <a:rPr sz="1200" spc="75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WAVES,</a:t>
            </a:r>
            <a:r>
              <a:rPr sz="1200" spc="7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AND</a:t>
            </a:r>
            <a:r>
              <a:rPr sz="1200" spc="7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PARTIAL</a:t>
            </a:r>
            <a:r>
              <a:rPr sz="1200" spc="70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DERIVATIVES</a:t>
            </a:r>
            <a:endParaRPr sz="1200">
              <a:latin typeface="Georgia"/>
              <a:cs typeface="Georgi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08797"/>
            <a:ext cx="8255634" cy="78295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2014855" algn="l"/>
                <a:tab pos="5392420" algn="l"/>
              </a:tabLst>
            </a:pPr>
            <a:r>
              <a:rPr dirty="0"/>
              <a:t>If</a:t>
            </a:r>
            <a:r>
              <a:rPr spc="190" dirty="0"/>
              <a:t> </a:t>
            </a:r>
            <a:r>
              <a:rPr dirty="0"/>
              <a:t>you</a:t>
            </a:r>
            <a:r>
              <a:rPr spc="195" dirty="0"/>
              <a:t> </a:t>
            </a:r>
            <a:r>
              <a:rPr dirty="0"/>
              <a:t>watch</a:t>
            </a:r>
            <a:r>
              <a:rPr spc="200" dirty="0"/>
              <a:t> </a:t>
            </a:r>
            <a:r>
              <a:rPr dirty="0"/>
              <a:t>a</a:t>
            </a:r>
            <a:r>
              <a:rPr spc="200" dirty="0"/>
              <a:t> </a:t>
            </a:r>
            <a:r>
              <a:rPr dirty="0"/>
              <a:t>traveling</a:t>
            </a:r>
            <a:r>
              <a:rPr spc="195" dirty="0"/>
              <a:t> </a:t>
            </a:r>
            <a:r>
              <a:rPr spc="-25" dirty="0"/>
              <a:t>wave</a:t>
            </a:r>
            <a:r>
              <a:rPr spc="200" dirty="0"/>
              <a:t> </a:t>
            </a:r>
            <a:r>
              <a:rPr dirty="0"/>
              <a:t>over</a:t>
            </a:r>
            <a:r>
              <a:rPr spc="200" dirty="0"/>
              <a:t> </a:t>
            </a:r>
            <a:r>
              <a:rPr spc="-10" dirty="0"/>
              <a:t>time,</a:t>
            </a:r>
            <a:r>
              <a:rPr dirty="0"/>
              <a:t>	which</a:t>
            </a:r>
            <a:r>
              <a:rPr spc="229" dirty="0"/>
              <a:t> </a:t>
            </a:r>
            <a:r>
              <a:rPr dirty="0"/>
              <a:t>of</a:t>
            </a:r>
            <a:r>
              <a:rPr spc="235" dirty="0"/>
              <a:t> </a:t>
            </a:r>
            <a:r>
              <a:rPr dirty="0"/>
              <a:t>the</a:t>
            </a:r>
            <a:r>
              <a:rPr spc="240" dirty="0"/>
              <a:t> </a:t>
            </a:r>
            <a:r>
              <a:rPr spc="-80" dirty="0"/>
              <a:t>following </a:t>
            </a:r>
            <a:r>
              <a:rPr dirty="0"/>
              <a:t>never</a:t>
            </a:r>
            <a:r>
              <a:rPr spc="-20" dirty="0"/>
              <a:t> </a:t>
            </a:r>
            <a:r>
              <a:rPr spc="-10" dirty="0"/>
              <a:t>changes?</a:t>
            </a:r>
            <a:r>
              <a:rPr dirty="0"/>
              <a:t>	(Choose</a:t>
            </a:r>
            <a:r>
              <a:rPr spc="-65" dirty="0"/>
              <a:t>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07745" y="2042037"/>
            <a:ext cx="7048500" cy="2670175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9433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229" dirty="0">
                <a:latin typeface="Times New Roman"/>
                <a:cs typeface="Times New Roman"/>
              </a:rPr>
              <a:t> </a:t>
            </a:r>
            <a:r>
              <a:rPr sz="2450" b="0" i="1" dirty="0">
                <a:latin typeface="Bookman Old Style"/>
                <a:cs typeface="Bookman Old Style"/>
              </a:rPr>
              <a:t>x</a:t>
            </a:r>
            <a:r>
              <a:rPr sz="2450" dirty="0">
                <a:latin typeface="Times New Roman"/>
                <a:cs typeface="Times New Roman"/>
              </a:rPr>
              <a:t>-</a:t>
            </a:r>
            <a:r>
              <a:rPr sz="2450" spc="-10" dirty="0">
                <a:latin typeface="Times New Roman"/>
                <a:cs typeface="Times New Roman"/>
              </a:rPr>
              <a:t>intercepts.</a:t>
            </a:r>
            <a:endParaRPr sz="2450">
              <a:latin typeface="Times New Roman"/>
              <a:cs typeface="Times New Roman"/>
            </a:endParaRPr>
          </a:p>
          <a:p>
            <a:pPr marL="39433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215" dirty="0">
                <a:latin typeface="Times New Roman"/>
                <a:cs typeface="Times New Roman"/>
              </a:rPr>
              <a:t> </a:t>
            </a:r>
            <a:r>
              <a:rPr sz="2450" b="0" i="1" spc="-125" dirty="0">
                <a:latin typeface="Bookman Old Style"/>
                <a:cs typeface="Bookman Old Style"/>
              </a:rPr>
              <a:t>y</a:t>
            </a:r>
            <a:r>
              <a:rPr sz="2450" spc="-125" dirty="0">
                <a:latin typeface="Times New Roman"/>
                <a:cs typeface="Times New Roman"/>
              </a:rPr>
              <a:t>-</a:t>
            </a:r>
            <a:r>
              <a:rPr sz="2450" spc="-10" dirty="0">
                <a:latin typeface="Times New Roman"/>
                <a:cs typeface="Times New Roman"/>
              </a:rPr>
              <a:t>intercept.</a:t>
            </a:r>
            <a:endParaRPr sz="2450">
              <a:latin typeface="Times New Roman"/>
              <a:cs typeface="Times New Roman"/>
            </a:endParaRPr>
          </a:p>
          <a:p>
            <a:pPr marL="393700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area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under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one</a:t>
            </a:r>
            <a:r>
              <a:rPr sz="2450" spc="100" dirty="0">
                <a:latin typeface="Times New Roman"/>
                <a:cs typeface="Times New Roman"/>
              </a:rPr>
              <a:t> </a:t>
            </a:r>
            <a:r>
              <a:rPr sz="2450" spc="-40" dirty="0">
                <a:latin typeface="Times New Roman"/>
                <a:cs typeface="Times New Roman"/>
              </a:rPr>
              <a:t>wavelength’s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worth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curve.</a:t>
            </a:r>
            <a:endParaRPr sz="2450">
              <a:latin typeface="Times New Roman"/>
              <a:cs typeface="Times New Roman"/>
            </a:endParaRPr>
          </a:p>
          <a:p>
            <a:pPr marL="393700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dirty="0">
                <a:latin typeface="Times New Roman"/>
                <a:cs typeface="Times New Roman"/>
              </a:rPr>
              <a:t>None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above.</a:t>
            </a:r>
            <a:endParaRPr sz="2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939"/>
              </a:spcBef>
              <a:tabLst>
                <a:tab pos="16211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-50" dirty="0">
                <a:latin typeface="Times New Roman"/>
                <a:cs typeface="Times New Roman"/>
              </a:rPr>
              <a:t>C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905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1243965" algn="l"/>
              </a:tabLst>
            </a:pPr>
            <a:r>
              <a:rPr sz="1200" dirty="0">
                <a:latin typeface="Georgia"/>
                <a:cs typeface="Georgia"/>
              </a:rPr>
              <a:t>Quick</a:t>
            </a:r>
            <a:r>
              <a:rPr sz="1200" spc="-35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Check</a:t>
            </a:r>
            <a:r>
              <a:rPr sz="1200" dirty="0">
                <a:latin typeface="Georgia"/>
                <a:cs typeface="Georgia"/>
              </a:rPr>
              <a:t>	6.1.</a:t>
            </a:r>
            <a:r>
              <a:rPr sz="1200" spc="130" dirty="0">
                <a:latin typeface="Georgia"/>
                <a:cs typeface="Georgia"/>
              </a:rPr>
              <a:t>  </a:t>
            </a:r>
            <a:r>
              <a:rPr sz="1200" dirty="0">
                <a:latin typeface="Georgia"/>
                <a:cs typeface="Georgia"/>
              </a:rPr>
              <a:t>MATH</a:t>
            </a:r>
            <a:r>
              <a:rPr sz="1200" spc="7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INTERLUDE:</a:t>
            </a:r>
            <a:r>
              <a:rPr sz="1200" spc="7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STANDING</a:t>
            </a:r>
            <a:r>
              <a:rPr sz="1200" spc="70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WAVES,</a:t>
            </a:r>
            <a:r>
              <a:rPr sz="1200" spc="7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TRAVELING</a:t>
            </a:r>
            <a:r>
              <a:rPr sz="1200" spc="75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WAVES,</a:t>
            </a:r>
            <a:r>
              <a:rPr sz="1200" spc="7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AND</a:t>
            </a:r>
            <a:r>
              <a:rPr sz="1200" spc="7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PARTIAL</a:t>
            </a:r>
            <a:r>
              <a:rPr sz="1200" spc="70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DERIVATIVES</a:t>
            </a:r>
            <a:endParaRPr sz="1200">
              <a:latin typeface="Georgia"/>
              <a:cs typeface="Georgi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26005"/>
            <a:ext cx="8256905" cy="154241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 algn="just">
              <a:lnSpc>
                <a:spcPct val="101699"/>
              </a:lnSpc>
              <a:spcBef>
                <a:spcPts val="75"/>
              </a:spcBef>
            </a:pPr>
            <a:r>
              <a:rPr dirty="0"/>
              <a:t>Let</a:t>
            </a:r>
            <a:r>
              <a:rPr spc="90" dirty="0"/>
              <a:t> </a:t>
            </a:r>
            <a:r>
              <a:rPr b="0" i="1" spc="-85" dirty="0">
                <a:latin typeface="Bookman Old Style"/>
                <a:cs typeface="Bookman Old Style"/>
              </a:rPr>
              <a:t>u</a:t>
            </a:r>
            <a:r>
              <a:rPr spc="-85" dirty="0"/>
              <a:t>(</a:t>
            </a:r>
            <a:r>
              <a:rPr b="0" i="1" spc="-85" dirty="0">
                <a:latin typeface="Bookman Old Style"/>
                <a:cs typeface="Bookman Old Style"/>
              </a:rPr>
              <a:t>x,</a:t>
            </a:r>
            <a:r>
              <a:rPr b="0" i="1" spc="-100" dirty="0">
                <a:latin typeface="Bookman Old Style"/>
                <a:cs typeface="Bookman Old Style"/>
              </a:rPr>
              <a:t> </a:t>
            </a:r>
            <a:r>
              <a:rPr b="0" i="1" dirty="0">
                <a:latin typeface="Bookman Old Style"/>
                <a:cs typeface="Bookman Old Style"/>
              </a:rPr>
              <a:t>t</a:t>
            </a:r>
            <a:r>
              <a:rPr dirty="0"/>
              <a:t>)</a:t>
            </a:r>
            <a:r>
              <a:rPr spc="250" dirty="0"/>
              <a:t> </a:t>
            </a:r>
            <a:r>
              <a:rPr dirty="0"/>
              <a:t>be</a:t>
            </a:r>
            <a:r>
              <a:rPr spc="250" dirty="0"/>
              <a:t> </a:t>
            </a:r>
            <a:r>
              <a:rPr dirty="0"/>
              <a:t>the</a:t>
            </a:r>
            <a:r>
              <a:rPr spc="250" dirty="0"/>
              <a:t> </a:t>
            </a:r>
            <a:r>
              <a:rPr dirty="0"/>
              <a:t>temperature</a:t>
            </a:r>
            <a:r>
              <a:rPr spc="250" dirty="0"/>
              <a:t> </a:t>
            </a:r>
            <a:r>
              <a:rPr dirty="0"/>
              <a:t>along</a:t>
            </a:r>
            <a:r>
              <a:rPr spc="254" dirty="0"/>
              <a:t> </a:t>
            </a:r>
            <a:r>
              <a:rPr dirty="0"/>
              <a:t>a</a:t>
            </a:r>
            <a:r>
              <a:rPr spc="250" dirty="0"/>
              <a:t> </a:t>
            </a:r>
            <a:r>
              <a:rPr dirty="0"/>
              <a:t>rod.</a:t>
            </a:r>
            <a:r>
              <a:rPr spc="570" dirty="0"/>
              <a:t> </a:t>
            </a:r>
            <a:r>
              <a:rPr dirty="0"/>
              <a:t>If</a:t>
            </a:r>
            <a:r>
              <a:rPr spc="250" dirty="0"/>
              <a:t> </a:t>
            </a:r>
            <a:r>
              <a:rPr dirty="0"/>
              <a:t>the</a:t>
            </a:r>
            <a:r>
              <a:rPr spc="250" dirty="0"/>
              <a:t> </a:t>
            </a:r>
            <a:r>
              <a:rPr dirty="0"/>
              <a:t>temperature</a:t>
            </a:r>
            <a:r>
              <a:rPr spc="250" dirty="0"/>
              <a:t> </a:t>
            </a:r>
            <a:r>
              <a:rPr spc="-25" dirty="0"/>
              <a:t>is </a:t>
            </a:r>
            <a:r>
              <a:rPr dirty="0"/>
              <a:t>the</a:t>
            </a:r>
            <a:r>
              <a:rPr spc="260" dirty="0"/>
              <a:t> </a:t>
            </a:r>
            <a:r>
              <a:rPr dirty="0"/>
              <a:t>same</a:t>
            </a:r>
            <a:r>
              <a:rPr spc="254" dirty="0"/>
              <a:t> </a:t>
            </a:r>
            <a:r>
              <a:rPr spc="-10" dirty="0"/>
              <a:t>everywhere</a:t>
            </a:r>
            <a:r>
              <a:rPr spc="260" dirty="0"/>
              <a:t> </a:t>
            </a:r>
            <a:r>
              <a:rPr dirty="0"/>
              <a:t>on</a:t>
            </a:r>
            <a:r>
              <a:rPr spc="254" dirty="0"/>
              <a:t> </a:t>
            </a:r>
            <a:r>
              <a:rPr dirty="0"/>
              <a:t>the</a:t>
            </a:r>
            <a:r>
              <a:rPr spc="260" dirty="0"/>
              <a:t> </a:t>
            </a:r>
            <a:r>
              <a:rPr dirty="0"/>
              <a:t>rod,</a:t>
            </a:r>
            <a:r>
              <a:rPr spc="290" dirty="0"/>
              <a:t> </a:t>
            </a:r>
            <a:r>
              <a:rPr dirty="0"/>
              <a:t>and</a:t>
            </a:r>
            <a:r>
              <a:rPr spc="260" dirty="0"/>
              <a:t> </a:t>
            </a:r>
            <a:r>
              <a:rPr dirty="0"/>
              <a:t>it’s</a:t>
            </a:r>
            <a:r>
              <a:rPr spc="254" dirty="0"/>
              <a:t> </a:t>
            </a:r>
            <a:r>
              <a:rPr dirty="0"/>
              <a:t>steadily</a:t>
            </a:r>
            <a:r>
              <a:rPr spc="260" dirty="0"/>
              <a:t> </a:t>
            </a:r>
            <a:r>
              <a:rPr dirty="0"/>
              <a:t>getting</a:t>
            </a:r>
            <a:r>
              <a:rPr spc="254" dirty="0"/>
              <a:t> </a:t>
            </a:r>
            <a:r>
              <a:rPr spc="-10" dirty="0"/>
              <a:t>hotter </a:t>
            </a:r>
            <a:r>
              <a:rPr dirty="0"/>
              <a:t>all</a:t>
            </a:r>
            <a:r>
              <a:rPr spc="170" dirty="0"/>
              <a:t> </a:t>
            </a:r>
            <a:r>
              <a:rPr dirty="0"/>
              <a:t>over</a:t>
            </a:r>
            <a:r>
              <a:rPr spc="180" dirty="0"/>
              <a:t> </a:t>
            </a:r>
            <a:r>
              <a:rPr dirty="0"/>
              <a:t>the</a:t>
            </a:r>
            <a:r>
              <a:rPr spc="185" dirty="0"/>
              <a:t> </a:t>
            </a:r>
            <a:r>
              <a:rPr dirty="0"/>
              <a:t>rod</a:t>
            </a:r>
            <a:r>
              <a:rPr spc="180" dirty="0"/>
              <a:t> </a:t>
            </a:r>
            <a:r>
              <a:rPr spc="120" dirty="0"/>
              <a:t>at</a:t>
            </a:r>
            <a:r>
              <a:rPr spc="180" dirty="0"/>
              <a:t> </a:t>
            </a:r>
            <a:r>
              <a:rPr dirty="0"/>
              <a:t>the</a:t>
            </a:r>
            <a:r>
              <a:rPr spc="180" dirty="0"/>
              <a:t> </a:t>
            </a:r>
            <a:r>
              <a:rPr dirty="0"/>
              <a:t>same</a:t>
            </a:r>
            <a:r>
              <a:rPr spc="180" dirty="0"/>
              <a:t> </a:t>
            </a:r>
            <a:r>
              <a:rPr dirty="0"/>
              <a:t>rate,</a:t>
            </a:r>
            <a:r>
              <a:rPr spc="204" dirty="0"/>
              <a:t> </a:t>
            </a:r>
            <a:r>
              <a:rPr dirty="0"/>
              <a:t>which</a:t>
            </a:r>
            <a:r>
              <a:rPr spc="180" dirty="0"/>
              <a:t> </a:t>
            </a:r>
            <a:r>
              <a:rPr dirty="0"/>
              <a:t>of</a:t>
            </a:r>
            <a:r>
              <a:rPr spc="180" dirty="0"/>
              <a:t> </a:t>
            </a:r>
            <a:r>
              <a:rPr dirty="0"/>
              <a:t>the</a:t>
            </a:r>
            <a:r>
              <a:rPr spc="185" dirty="0"/>
              <a:t> </a:t>
            </a:r>
            <a:r>
              <a:rPr spc="-50" dirty="0"/>
              <a:t>following</a:t>
            </a:r>
            <a:r>
              <a:rPr spc="180" dirty="0"/>
              <a:t> </a:t>
            </a:r>
            <a:r>
              <a:rPr dirty="0"/>
              <a:t>is</a:t>
            </a:r>
            <a:r>
              <a:rPr spc="180" dirty="0"/>
              <a:t> </a:t>
            </a:r>
            <a:r>
              <a:rPr spc="-10" dirty="0"/>
              <a:t>true? </a:t>
            </a:r>
            <a:r>
              <a:rPr dirty="0"/>
              <a:t>(Choose</a:t>
            </a:r>
            <a:r>
              <a:rPr spc="-65" dirty="0"/>
              <a:t>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15137" y="2818414"/>
            <a:ext cx="5319395" cy="2050414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8671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Times New Roman"/>
                <a:cs typeface="Times New Roman"/>
              </a:rPr>
              <a:t>(</a:t>
            </a:r>
            <a:r>
              <a:rPr sz="2450" b="0" i="1" dirty="0">
                <a:latin typeface="Bookman Old Style"/>
                <a:cs typeface="Bookman Old Style"/>
              </a:rPr>
              <a:t>∂u/∂x</a:t>
            </a:r>
            <a:r>
              <a:rPr sz="2450" dirty="0">
                <a:latin typeface="Times New Roman"/>
                <a:cs typeface="Times New Roman"/>
              </a:rPr>
              <a:t>)</a:t>
            </a:r>
            <a:r>
              <a:rPr sz="2450" spc="130" dirty="0">
                <a:latin typeface="Times New Roman"/>
                <a:cs typeface="Times New Roman"/>
              </a:rPr>
              <a:t> </a:t>
            </a:r>
            <a:r>
              <a:rPr sz="2450" b="0" i="1" spc="395" dirty="0">
                <a:latin typeface="Bookman Old Style"/>
                <a:cs typeface="Bookman Old Style"/>
              </a:rPr>
              <a:t>&gt;</a:t>
            </a:r>
            <a:r>
              <a:rPr sz="2450" b="0" i="1" spc="15" dirty="0">
                <a:latin typeface="Bookman Old Style"/>
                <a:cs typeface="Bookman Old Style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(</a:t>
            </a:r>
            <a:r>
              <a:rPr sz="2450" b="0" i="1" spc="-10" dirty="0">
                <a:latin typeface="Bookman Old Style"/>
                <a:cs typeface="Bookman Old Style"/>
              </a:rPr>
              <a:t>∂u/∂t</a:t>
            </a:r>
            <a:r>
              <a:rPr sz="2450" spc="-10" dirty="0">
                <a:latin typeface="Times New Roman"/>
                <a:cs typeface="Times New Roman"/>
              </a:rPr>
              <a:t>)</a:t>
            </a:r>
            <a:endParaRPr sz="2450">
              <a:latin typeface="Times New Roman"/>
              <a:cs typeface="Times New Roman"/>
            </a:endParaRPr>
          </a:p>
          <a:p>
            <a:pPr marL="38671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Times New Roman"/>
                <a:cs typeface="Times New Roman"/>
              </a:rPr>
              <a:t>(</a:t>
            </a:r>
            <a:r>
              <a:rPr sz="2450" b="0" i="1" dirty="0">
                <a:latin typeface="Bookman Old Style"/>
                <a:cs typeface="Bookman Old Style"/>
              </a:rPr>
              <a:t>∂u/∂x</a:t>
            </a:r>
            <a:r>
              <a:rPr sz="2450" dirty="0">
                <a:latin typeface="Times New Roman"/>
                <a:cs typeface="Times New Roman"/>
              </a:rPr>
              <a:t>)</a:t>
            </a:r>
            <a:r>
              <a:rPr sz="2450" spc="130" dirty="0">
                <a:latin typeface="Times New Roman"/>
                <a:cs typeface="Times New Roman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=</a:t>
            </a:r>
            <a:r>
              <a:rPr sz="2450" spc="13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(</a:t>
            </a:r>
            <a:r>
              <a:rPr sz="2450" b="0" i="1" spc="-10" dirty="0">
                <a:latin typeface="Bookman Old Style"/>
                <a:cs typeface="Bookman Old Style"/>
              </a:rPr>
              <a:t>∂u/∂t</a:t>
            </a:r>
            <a:r>
              <a:rPr sz="2450" spc="-10" dirty="0">
                <a:latin typeface="Times New Roman"/>
                <a:cs typeface="Times New Roman"/>
              </a:rPr>
              <a:t>)</a:t>
            </a:r>
            <a:endParaRPr sz="2450">
              <a:latin typeface="Times New Roman"/>
              <a:cs typeface="Times New Roman"/>
            </a:endParaRPr>
          </a:p>
          <a:p>
            <a:pPr marL="386715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Times New Roman"/>
                <a:cs typeface="Times New Roman"/>
              </a:rPr>
              <a:t>(</a:t>
            </a:r>
            <a:r>
              <a:rPr sz="2450" b="0" i="1" dirty="0">
                <a:latin typeface="Bookman Old Style"/>
                <a:cs typeface="Bookman Old Style"/>
              </a:rPr>
              <a:t>∂u/∂x</a:t>
            </a:r>
            <a:r>
              <a:rPr sz="2450" dirty="0">
                <a:latin typeface="Times New Roman"/>
                <a:cs typeface="Times New Roman"/>
              </a:rPr>
              <a:t>)</a:t>
            </a:r>
            <a:r>
              <a:rPr sz="2450" spc="130" dirty="0">
                <a:latin typeface="Times New Roman"/>
                <a:cs typeface="Times New Roman"/>
              </a:rPr>
              <a:t> </a:t>
            </a:r>
            <a:r>
              <a:rPr sz="2450" b="0" i="1" spc="395" dirty="0">
                <a:latin typeface="Bookman Old Style"/>
                <a:cs typeface="Bookman Old Style"/>
              </a:rPr>
              <a:t>&lt;</a:t>
            </a:r>
            <a:r>
              <a:rPr sz="2450" b="0" i="1" spc="15" dirty="0">
                <a:latin typeface="Bookman Old Style"/>
                <a:cs typeface="Bookman Old Style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(</a:t>
            </a:r>
            <a:r>
              <a:rPr sz="2450" b="0" i="1" spc="-10" dirty="0">
                <a:latin typeface="Bookman Old Style"/>
                <a:cs typeface="Bookman Old Style"/>
              </a:rPr>
              <a:t>∂u/∂t</a:t>
            </a:r>
            <a:r>
              <a:rPr sz="2450" spc="-10" dirty="0">
                <a:latin typeface="Times New Roman"/>
                <a:cs typeface="Times New Roman"/>
              </a:rPr>
              <a:t>)</a:t>
            </a:r>
            <a:endParaRPr sz="2450">
              <a:latin typeface="Times New Roman"/>
              <a:cs typeface="Times New Roman"/>
            </a:endParaRPr>
          </a:p>
          <a:p>
            <a:pPr marL="386715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Times New Roman"/>
                <a:cs typeface="Times New Roman"/>
              </a:rPr>
              <a:t>There’s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not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enough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information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tell.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905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1243965" algn="l"/>
              </a:tabLst>
            </a:pPr>
            <a:r>
              <a:rPr sz="1200" dirty="0">
                <a:latin typeface="Georgia"/>
                <a:cs typeface="Georgia"/>
              </a:rPr>
              <a:t>Quick</a:t>
            </a:r>
            <a:r>
              <a:rPr sz="1200" spc="-35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Check</a:t>
            </a:r>
            <a:r>
              <a:rPr sz="1200" dirty="0">
                <a:latin typeface="Georgia"/>
                <a:cs typeface="Georgia"/>
              </a:rPr>
              <a:t>	6.1.</a:t>
            </a:r>
            <a:r>
              <a:rPr sz="1200" spc="130" dirty="0">
                <a:latin typeface="Georgia"/>
                <a:cs typeface="Georgia"/>
              </a:rPr>
              <a:t>  </a:t>
            </a:r>
            <a:r>
              <a:rPr sz="1200" dirty="0">
                <a:latin typeface="Georgia"/>
                <a:cs typeface="Georgia"/>
              </a:rPr>
              <a:t>MATH</a:t>
            </a:r>
            <a:r>
              <a:rPr sz="1200" spc="7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INTERLUDE:</a:t>
            </a:r>
            <a:r>
              <a:rPr sz="1200" spc="7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STANDING</a:t>
            </a:r>
            <a:r>
              <a:rPr sz="1200" spc="70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WAVES,</a:t>
            </a:r>
            <a:r>
              <a:rPr sz="1200" spc="7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TRAVELING</a:t>
            </a:r>
            <a:r>
              <a:rPr sz="1200" spc="75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WAVES,</a:t>
            </a:r>
            <a:r>
              <a:rPr sz="1200" spc="7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AND</a:t>
            </a:r>
            <a:r>
              <a:rPr sz="1200" spc="7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PARTIAL</a:t>
            </a:r>
            <a:r>
              <a:rPr sz="1200" spc="70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DERIVATIVES</a:t>
            </a:r>
            <a:endParaRPr sz="1200">
              <a:latin typeface="Georgia"/>
              <a:cs typeface="Georgi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26005"/>
            <a:ext cx="8256905" cy="154241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 algn="just">
              <a:lnSpc>
                <a:spcPct val="101699"/>
              </a:lnSpc>
              <a:spcBef>
                <a:spcPts val="75"/>
              </a:spcBef>
            </a:pPr>
            <a:r>
              <a:rPr dirty="0"/>
              <a:t>Let</a:t>
            </a:r>
            <a:r>
              <a:rPr spc="90" dirty="0"/>
              <a:t> </a:t>
            </a:r>
            <a:r>
              <a:rPr b="0" i="1" spc="-85" dirty="0">
                <a:latin typeface="Bookman Old Style"/>
                <a:cs typeface="Bookman Old Style"/>
              </a:rPr>
              <a:t>u</a:t>
            </a:r>
            <a:r>
              <a:rPr spc="-85" dirty="0"/>
              <a:t>(</a:t>
            </a:r>
            <a:r>
              <a:rPr b="0" i="1" spc="-85" dirty="0">
                <a:latin typeface="Bookman Old Style"/>
                <a:cs typeface="Bookman Old Style"/>
              </a:rPr>
              <a:t>x,</a:t>
            </a:r>
            <a:r>
              <a:rPr b="0" i="1" spc="-100" dirty="0">
                <a:latin typeface="Bookman Old Style"/>
                <a:cs typeface="Bookman Old Style"/>
              </a:rPr>
              <a:t> </a:t>
            </a:r>
            <a:r>
              <a:rPr b="0" i="1" dirty="0">
                <a:latin typeface="Bookman Old Style"/>
                <a:cs typeface="Bookman Old Style"/>
              </a:rPr>
              <a:t>t</a:t>
            </a:r>
            <a:r>
              <a:rPr dirty="0"/>
              <a:t>)</a:t>
            </a:r>
            <a:r>
              <a:rPr spc="250" dirty="0"/>
              <a:t> </a:t>
            </a:r>
            <a:r>
              <a:rPr dirty="0"/>
              <a:t>be</a:t>
            </a:r>
            <a:r>
              <a:rPr spc="250" dirty="0"/>
              <a:t> </a:t>
            </a:r>
            <a:r>
              <a:rPr dirty="0"/>
              <a:t>the</a:t>
            </a:r>
            <a:r>
              <a:rPr spc="250" dirty="0"/>
              <a:t> </a:t>
            </a:r>
            <a:r>
              <a:rPr dirty="0"/>
              <a:t>temperature</a:t>
            </a:r>
            <a:r>
              <a:rPr spc="250" dirty="0"/>
              <a:t> </a:t>
            </a:r>
            <a:r>
              <a:rPr dirty="0"/>
              <a:t>along</a:t>
            </a:r>
            <a:r>
              <a:rPr spc="254" dirty="0"/>
              <a:t> </a:t>
            </a:r>
            <a:r>
              <a:rPr dirty="0"/>
              <a:t>a</a:t>
            </a:r>
            <a:r>
              <a:rPr spc="250" dirty="0"/>
              <a:t> </a:t>
            </a:r>
            <a:r>
              <a:rPr dirty="0"/>
              <a:t>rod.</a:t>
            </a:r>
            <a:r>
              <a:rPr spc="570" dirty="0"/>
              <a:t> </a:t>
            </a:r>
            <a:r>
              <a:rPr dirty="0"/>
              <a:t>If</a:t>
            </a:r>
            <a:r>
              <a:rPr spc="250" dirty="0"/>
              <a:t> </a:t>
            </a:r>
            <a:r>
              <a:rPr dirty="0"/>
              <a:t>the</a:t>
            </a:r>
            <a:r>
              <a:rPr spc="250" dirty="0"/>
              <a:t> </a:t>
            </a:r>
            <a:r>
              <a:rPr dirty="0"/>
              <a:t>temperature</a:t>
            </a:r>
            <a:r>
              <a:rPr spc="250" dirty="0"/>
              <a:t> </a:t>
            </a:r>
            <a:r>
              <a:rPr spc="-25" dirty="0"/>
              <a:t>is </a:t>
            </a:r>
            <a:r>
              <a:rPr dirty="0"/>
              <a:t>the</a:t>
            </a:r>
            <a:r>
              <a:rPr spc="260" dirty="0"/>
              <a:t> </a:t>
            </a:r>
            <a:r>
              <a:rPr dirty="0"/>
              <a:t>same</a:t>
            </a:r>
            <a:r>
              <a:rPr spc="254" dirty="0"/>
              <a:t> </a:t>
            </a:r>
            <a:r>
              <a:rPr spc="-10" dirty="0"/>
              <a:t>everywhere</a:t>
            </a:r>
            <a:r>
              <a:rPr spc="260" dirty="0"/>
              <a:t> </a:t>
            </a:r>
            <a:r>
              <a:rPr dirty="0"/>
              <a:t>on</a:t>
            </a:r>
            <a:r>
              <a:rPr spc="254" dirty="0"/>
              <a:t> </a:t>
            </a:r>
            <a:r>
              <a:rPr dirty="0"/>
              <a:t>the</a:t>
            </a:r>
            <a:r>
              <a:rPr spc="260" dirty="0"/>
              <a:t> </a:t>
            </a:r>
            <a:r>
              <a:rPr dirty="0"/>
              <a:t>rod,</a:t>
            </a:r>
            <a:r>
              <a:rPr spc="290" dirty="0"/>
              <a:t> </a:t>
            </a:r>
            <a:r>
              <a:rPr dirty="0"/>
              <a:t>and</a:t>
            </a:r>
            <a:r>
              <a:rPr spc="260" dirty="0"/>
              <a:t> </a:t>
            </a:r>
            <a:r>
              <a:rPr dirty="0"/>
              <a:t>it’s</a:t>
            </a:r>
            <a:r>
              <a:rPr spc="254" dirty="0"/>
              <a:t> </a:t>
            </a:r>
            <a:r>
              <a:rPr dirty="0"/>
              <a:t>steadily</a:t>
            </a:r>
            <a:r>
              <a:rPr spc="260" dirty="0"/>
              <a:t> </a:t>
            </a:r>
            <a:r>
              <a:rPr dirty="0"/>
              <a:t>getting</a:t>
            </a:r>
            <a:r>
              <a:rPr spc="254" dirty="0"/>
              <a:t> </a:t>
            </a:r>
            <a:r>
              <a:rPr spc="-10" dirty="0"/>
              <a:t>hotter </a:t>
            </a:r>
            <a:r>
              <a:rPr dirty="0"/>
              <a:t>all</a:t>
            </a:r>
            <a:r>
              <a:rPr spc="170" dirty="0"/>
              <a:t> </a:t>
            </a:r>
            <a:r>
              <a:rPr dirty="0"/>
              <a:t>over</a:t>
            </a:r>
            <a:r>
              <a:rPr spc="180" dirty="0"/>
              <a:t> </a:t>
            </a:r>
            <a:r>
              <a:rPr dirty="0"/>
              <a:t>the</a:t>
            </a:r>
            <a:r>
              <a:rPr spc="185" dirty="0"/>
              <a:t> </a:t>
            </a:r>
            <a:r>
              <a:rPr dirty="0"/>
              <a:t>rod</a:t>
            </a:r>
            <a:r>
              <a:rPr spc="180" dirty="0"/>
              <a:t> </a:t>
            </a:r>
            <a:r>
              <a:rPr spc="120" dirty="0"/>
              <a:t>at</a:t>
            </a:r>
            <a:r>
              <a:rPr spc="180" dirty="0"/>
              <a:t> </a:t>
            </a:r>
            <a:r>
              <a:rPr dirty="0"/>
              <a:t>the</a:t>
            </a:r>
            <a:r>
              <a:rPr spc="180" dirty="0"/>
              <a:t> </a:t>
            </a:r>
            <a:r>
              <a:rPr dirty="0"/>
              <a:t>same</a:t>
            </a:r>
            <a:r>
              <a:rPr spc="180" dirty="0"/>
              <a:t> </a:t>
            </a:r>
            <a:r>
              <a:rPr dirty="0"/>
              <a:t>rate,</a:t>
            </a:r>
            <a:r>
              <a:rPr spc="204" dirty="0"/>
              <a:t> </a:t>
            </a:r>
            <a:r>
              <a:rPr dirty="0"/>
              <a:t>which</a:t>
            </a:r>
            <a:r>
              <a:rPr spc="180" dirty="0"/>
              <a:t> </a:t>
            </a:r>
            <a:r>
              <a:rPr dirty="0"/>
              <a:t>of</a:t>
            </a:r>
            <a:r>
              <a:rPr spc="180" dirty="0"/>
              <a:t> </a:t>
            </a:r>
            <a:r>
              <a:rPr dirty="0"/>
              <a:t>the</a:t>
            </a:r>
            <a:r>
              <a:rPr spc="185" dirty="0"/>
              <a:t> </a:t>
            </a:r>
            <a:r>
              <a:rPr spc="-50" dirty="0"/>
              <a:t>following</a:t>
            </a:r>
            <a:r>
              <a:rPr spc="180" dirty="0"/>
              <a:t> </a:t>
            </a:r>
            <a:r>
              <a:rPr dirty="0"/>
              <a:t>is</a:t>
            </a:r>
            <a:r>
              <a:rPr spc="180" dirty="0"/>
              <a:t> </a:t>
            </a:r>
            <a:r>
              <a:rPr spc="-10" dirty="0"/>
              <a:t>true? </a:t>
            </a:r>
            <a:r>
              <a:rPr dirty="0"/>
              <a:t>(Choose</a:t>
            </a:r>
            <a:r>
              <a:rPr spc="-65" dirty="0"/>
              <a:t>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07758" y="2818414"/>
            <a:ext cx="5326380" cy="2670175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9433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Times New Roman"/>
                <a:cs typeface="Times New Roman"/>
              </a:rPr>
              <a:t>(</a:t>
            </a:r>
            <a:r>
              <a:rPr sz="2450" b="0" i="1" dirty="0">
                <a:latin typeface="Bookman Old Style"/>
                <a:cs typeface="Bookman Old Style"/>
              </a:rPr>
              <a:t>∂u/∂x</a:t>
            </a:r>
            <a:r>
              <a:rPr sz="2450" dirty="0">
                <a:latin typeface="Times New Roman"/>
                <a:cs typeface="Times New Roman"/>
              </a:rPr>
              <a:t>)</a:t>
            </a:r>
            <a:r>
              <a:rPr sz="2450" spc="130" dirty="0">
                <a:latin typeface="Times New Roman"/>
                <a:cs typeface="Times New Roman"/>
              </a:rPr>
              <a:t> </a:t>
            </a:r>
            <a:r>
              <a:rPr sz="2450" b="0" i="1" spc="395" dirty="0">
                <a:latin typeface="Bookman Old Style"/>
                <a:cs typeface="Bookman Old Style"/>
              </a:rPr>
              <a:t>&gt;</a:t>
            </a:r>
            <a:r>
              <a:rPr sz="2450" b="0" i="1" spc="15" dirty="0">
                <a:latin typeface="Bookman Old Style"/>
                <a:cs typeface="Bookman Old Style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(</a:t>
            </a:r>
            <a:r>
              <a:rPr sz="2450" b="0" i="1" spc="-10" dirty="0">
                <a:latin typeface="Bookman Old Style"/>
                <a:cs typeface="Bookman Old Style"/>
              </a:rPr>
              <a:t>∂u/∂t</a:t>
            </a:r>
            <a:r>
              <a:rPr sz="2450" spc="-10" dirty="0">
                <a:latin typeface="Times New Roman"/>
                <a:cs typeface="Times New Roman"/>
              </a:rPr>
              <a:t>)</a:t>
            </a:r>
            <a:endParaRPr sz="2450">
              <a:latin typeface="Times New Roman"/>
              <a:cs typeface="Times New Roman"/>
            </a:endParaRPr>
          </a:p>
          <a:p>
            <a:pPr marL="39433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Times New Roman"/>
                <a:cs typeface="Times New Roman"/>
              </a:rPr>
              <a:t>(</a:t>
            </a:r>
            <a:r>
              <a:rPr sz="2450" b="0" i="1" dirty="0">
                <a:latin typeface="Bookman Old Style"/>
                <a:cs typeface="Bookman Old Style"/>
              </a:rPr>
              <a:t>∂u/∂x</a:t>
            </a:r>
            <a:r>
              <a:rPr sz="2450" dirty="0">
                <a:latin typeface="Times New Roman"/>
                <a:cs typeface="Times New Roman"/>
              </a:rPr>
              <a:t>)</a:t>
            </a:r>
            <a:r>
              <a:rPr sz="2450" spc="130" dirty="0">
                <a:latin typeface="Times New Roman"/>
                <a:cs typeface="Times New Roman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=</a:t>
            </a:r>
            <a:r>
              <a:rPr sz="2450" spc="13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(</a:t>
            </a:r>
            <a:r>
              <a:rPr sz="2450" b="0" i="1" spc="-10" dirty="0">
                <a:latin typeface="Bookman Old Style"/>
                <a:cs typeface="Bookman Old Style"/>
              </a:rPr>
              <a:t>∂u/∂t</a:t>
            </a:r>
            <a:r>
              <a:rPr sz="2450" spc="-10" dirty="0">
                <a:latin typeface="Times New Roman"/>
                <a:cs typeface="Times New Roman"/>
              </a:rPr>
              <a:t>)</a:t>
            </a:r>
            <a:endParaRPr sz="2450">
              <a:latin typeface="Times New Roman"/>
              <a:cs typeface="Times New Roman"/>
            </a:endParaRPr>
          </a:p>
          <a:p>
            <a:pPr marL="393700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dirty="0">
                <a:latin typeface="Times New Roman"/>
                <a:cs typeface="Times New Roman"/>
              </a:rPr>
              <a:t>(</a:t>
            </a:r>
            <a:r>
              <a:rPr sz="2450" b="0" i="1" dirty="0">
                <a:latin typeface="Bookman Old Style"/>
                <a:cs typeface="Bookman Old Style"/>
              </a:rPr>
              <a:t>∂u/∂x</a:t>
            </a:r>
            <a:r>
              <a:rPr sz="2450" dirty="0">
                <a:latin typeface="Times New Roman"/>
                <a:cs typeface="Times New Roman"/>
              </a:rPr>
              <a:t>)</a:t>
            </a:r>
            <a:r>
              <a:rPr sz="2450" spc="130" dirty="0">
                <a:latin typeface="Times New Roman"/>
                <a:cs typeface="Times New Roman"/>
              </a:rPr>
              <a:t> </a:t>
            </a:r>
            <a:r>
              <a:rPr sz="2450" b="0" i="1" spc="395" dirty="0">
                <a:latin typeface="Bookman Old Style"/>
                <a:cs typeface="Bookman Old Style"/>
              </a:rPr>
              <a:t>&lt;</a:t>
            </a:r>
            <a:r>
              <a:rPr sz="2450" b="0" i="1" spc="15" dirty="0">
                <a:latin typeface="Bookman Old Style"/>
                <a:cs typeface="Bookman Old Style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(</a:t>
            </a:r>
            <a:r>
              <a:rPr sz="2450" b="0" i="1" spc="-10" dirty="0">
                <a:latin typeface="Bookman Old Style"/>
                <a:cs typeface="Bookman Old Style"/>
              </a:rPr>
              <a:t>∂u/∂t</a:t>
            </a:r>
            <a:r>
              <a:rPr sz="2450" spc="-10" dirty="0">
                <a:latin typeface="Times New Roman"/>
                <a:cs typeface="Times New Roman"/>
              </a:rPr>
              <a:t>)</a:t>
            </a:r>
            <a:endParaRPr sz="2450">
              <a:latin typeface="Times New Roman"/>
              <a:cs typeface="Times New Roman"/>
            </a:endParaRPr>
          </a:p>
          <a:p>
            <a:pPr marL="393700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dirty="0">
                <a:latin typeface="Times New Roman"/>
                <a:cs typeface="Times New Roman"/>
              </a:rPr>
              <a:t>There’s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not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enough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information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tell.</a:t>
            </a:r>
            <a:endParaRPr sz="2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939"/>
              </a:spcBef>
              <a:tabLst>
                <a:tab pos="16211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-50" dirty="0">
                <a:latin typeface="Times New Roman"/>
                <a:cs typeface="Times New Roman"/>
              </a:rPr>
              <a:t>C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905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1243965" algn="l"/>
              </a:tabLst>
            </a:pPr>
            <a:r>
              <a:rPr sz="1200" dirty="0">
                <a:latin typeface="Georgia"/>
                <a:cs typeface="Georgia"/>
              </a:rPr>
              <a:t>Quick</a:t>
            </a:r>
            <a:r>
              <a:rPr sz="1200" spc="-35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Check</a:t>
            </a:r>
            <a:r>
              <a:rPr sz="1200" dirty="0">
                <a:latin typeface="Georgia"/>
                <a:cs typeface="Georgia"/>
              </a:rPr>
              <a:t>	6.1.</a:t>
            </a:r>
            <a:r>
              <a:rPr sz="1200" spc="130" dirty="0">
                <a:latin typeface="Georgia"/>
                <a:cs typeface="Georgia"/>
              </a:rPr>
              <a:t>  </a:t>
            </a:r>
            <a:r>
              <a:rPr sz="1200" dirty="0">
                <a:latin typeface="Georgia"/>
                <a:cs typeface="Georgia"/>
              </a:rPr>
              <a:t>MATH</a:t>
            </a:r>
            <a:r>
              <a:rPr sz="1200" spc="7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INTERLUDE:</a:t>
            </a:r>
            <a:r>
              <a:rPr sz="1200" spc="7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STANDING</a:t>
            </a:r>
            <a:r>
              <a:rPr sz="1200" spc="70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WAVES,</a:t>
            </a:r>
            <a:r>
              <a:rPr sz="1200" spc="7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TRAVELING</a:t>
            </a:r>
            <a:r>
              <a:rPr sz="1200" spc="75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WAVES,</a:t>
            </a:r>
            <a:r>
              <a:rPr sz="1200" spc="7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AND</a:t>
            </a:r>
            <a:r>
              <a:rPr sz="1200" spc="7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PARTIAL</a:t>
            </a:r>
            <a:r>
              <a:rPr sz="1200" spc="70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DERIVATIVES</a:t>
            </a:r>
            <a:endParaRPr sz="1200">
              <a:latin typeface="Georgia"/>
              <a:cs typeface="Georgi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06119" y="1273580"/>
            <a:ext cx="8281034" cy="78295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5400" marR="17780">
              <a:lnSpc>
                <a:spcPct val="101699"/>
              </a:lnSpc>
              <a:spcBef>
                <a:spcPts val="75"/>
              </a:spcBef>
            </a:pPr>
            <a:r>
              <a:rPr dirty="0"/>
              <a:t>If</a:t>
            </a:r>
            <a:r>
              <a:rPr spc="-65" dirty="0"/>
              <a:t> </a:t>
            </a:r>
            <a:r>
              <a:rPr b="0" i="1" spc="350" dirty="0">
                <a:latin typeface="Bookman Old Style"/>
                <a:cs typeface="Bookman Old Style"/>
              </a:rPr>
              <a:t>f</a:t>
            </a:r>
            <a:r>
              <a:rPr b="0" i="1" spc="-470" dirty="0">
                <a:latin typeface="Bookman Old Style"/>
                <a:cs typeface="Bookman Old Style"/>
              </a:rPr>
              <a:t> </a:t>
            </a:r>
            <a:r>
              <a:rPr dirty="0"/>
              <a:t>(</a:t>
            </a:r>
            <a:r>
              <a:rPr b="0" i="1" dirty="0">
                <a:latin typeface="Bookman Old Style"/>
                <a:cs typeface="Bookman Old Style"/>
              </a:rPr>
              <a:t>x,</a:t>
            </a:r>
            <a:r>
              <a:rPr b="0" i="1" spc="-320" dirty="0">
                <a:latin typeface="Bookman Old Style"/>
                <a:cs typeface="Bookman Old Style"/>
              </a:rPr>
              <a:t> </a:t>
            </a:r>
            <a:r>
              <a:rPr b="0" i="1" dirty="0">
                <a:latin typeface="Bookman Old Style"/>
                <a:cs typeface="Bookman Old Style"/>
              </a:rPr>
              <a:t>t</a:t>
            </a:r>
            <a:r>
              <a:rPr dirty="0"/>
              <a:t>)</a:t>
            </a:r>
            <a:r>
              <a:rPr spc="35" dirty="0"/>
              <a:t> </a:t>
            </a:r>
            <a:r>
              <a:rPr spc="385" dirty="0"/>
              <a:t>=</a:t>
            </a:r>
            <a:r>
              <a:rPr spc="35" dirty="0"/>
              <a:t> </a:t>
            </a:r>
            <a:r>
              <a:rPr spc="-25" dirty="0"/>
              <a:t>2</a:t>
            </a:r>
            <a:r>
              <a:rPr b="0" i="1" spc="-25" dirty="0">
                <a:latin typeface="Bookman Old Style"/>
                <a:cs typeface="Bookman Old Style"/>
              </a:rPr>
              <a:t>x</a:t>
            </a:r>
            <a:r>
              <a:rPr sz="3075" spc="-37" baseline="24390" dirty="0"/>
              <a:t>2</a:t>
            </a:r>
            <a:r>
              <a:rPr sz="3075" spc="-112" baseline="24390" dirty="0"/>
              <a:t> </a:t>
            </a:r>
            <a:r>
              <a:rPr sz="2450" dirty="0"/>
              <a:t>sin(3</a:t>
            </a:r>
            <a:r>
              <a:rPr sz="2450" b="0" i="1" dirty="0">
                <a:latin typeface="Bookman Old Style"/>
                <a:cs typeface="Bookman Old Style"/>
              </a:rPr>
              <a:t>t</a:t>
            </a:r>
            <a:r>
              <a:rPr sz="2450" dirty="0"/>
              <a:t>),</a:t>
            </a:r>
            <a:r>
              <a:rPr sz="2450" spc="10" dirty="0"/>
              <a:t> </a:t>
            </a:r>
            <a:r>
              <a:rPr sz="2450" spc="-25" dirty="0"/>
              <a:t>which</a:t>
            </a:r>
            <a:r>
              <a:rPr sz="2450" spc="-10" dirty="0"/>
              <a:t> </a:t>
            </a:r>
            <a:r>
              <a:rPr sz="2450" spc="-50" dirty="0"/>
              <a:t>of</a:t>
            </a:r>
            <a:r>
              <a:rPr sz="2450" spc="-15" dirty="0"/>
              <a:t> </a:t>
            </a:r>
            <a:r>
              <a:rPr sz="2450" dirty="0"/>
              <a:t>the</a:t>
            </a:r>
            <a:r>
              <a:rPr sz="2450" spc="-10" dirty="0"/>
              <a:t> </a:t>
            </a:r>
            <a:r>
              <a:rPr sz="2450" spc="-75" dirty="0"/>
              <a:t>following</a:t>
            </a:r>
            <a:r>
              <a:rPr sz="2450" spc="-15" dirty="0"/>
              <a:t> </a:t>
            </a:r>
            <a:r>
              <a:rPr sz="2450" dirty="0"/>
              <a:t>is</a:t>
            </a:r>
            <a:r>
              <a:rPr sz="2450" spc="-5" dirty="0"/>
              <a:t> </a:t>
            </a:r>
            <a:r>
              <a:rPr sz="2450" b="0" i="1" spc="125" dirty="0">
                <a:latin typeface="Bookman Old Style"/>
                <a:cs typeface="Bookman Old Style"/>
              </a:rPr>
              <a:t>∂f/∂x</a:t>
            </a:r>
            <a:r>
              <a:rPr sz="2450" spc="125" dirty="0"/>
              <a:t>?</a:t>
            </a:r>
            <a:r>
              <a:rPr sz="2450" spc="300" dirty="0"/>
              <a:t> </a:t>
            </a:r>
            <a:r>
              <a:rPr sz="2450" spc="-10" dirty="0"/>
              <a:t>(Choose one.)</a:t>
            </a:r>
            <a:endParaRPr sz="2450">
              <a:latin typeface="Bookman Old Style"/>
              <a:cs typeface="Bookman Old Style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89737" y="2106821"/>
            <a:ext cx="1831975" cy="2050414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41211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412115" algn="l"/>
              </a:tabLst>
            </a:pPr>
            <a:r>
              <a:rPr sz="2450" spc="-25" dirty="0">
                <a:latin typeface="Times New Roman"/>
                <a:cs typeface="Times New Roman"/>
              </a:rPr>
              <a:t>4</a:t>
            </a:r>
            <a:r>
              <a:rPr sz="2450" b="0" i="1" spc="-25" dirty="0">
                <a:latin typeface="Bookman Old Style"/>
                <a:cs typeface="Bookman Old Style"/>
              </a:rPr>
              <a:t>x</a:t>
            </a:r>
            <a:endParaRPr sz="2450">
              <a:latin typeface="Bookman Old Style"/>
              <a:cs typeface="Bookman Old Style"/>
            </a:endParaRPr>
          </a:p>
          <a:p>
            <a:pPr marL="41211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412115" algn="l"/>
              </a:tabLst>
            </a:pPr>
            <a:r>
              <a:rPr sz="2450" spc="-30" dirty="0">
                <a:latin typeface="Times New Roman"/>
                <a:cs typeface="Times New Roman"/>
              </a:rPr>
              <a:t>4</a:t>
            </a:r>
            <a:r>
              <a:rPr sz="2450" b="0" i="1" spc="-30" dirty="0">
                <a:latin typeface="Bookman Old Style"/>
                <a:cs typeface="Bookman Old Style"/>
              </a:rPr>
              <a:t>x</a:t>
            </a:r>
            <a:r>
              <a:rPr sz="2450" b="0" i="1" spc="-310" dirty="0">
                <a:latin typeface="Bookman Old Style"/>
                <a:cs typeface="Bookman Old Style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sin(3</a:t>
            </a:r>
            <a:r>
              <a:rPr sz="2450" b="0" i="1" spc="-10" dirty="0">
                <a:latin typeface="Bookman Old Style"/>
                <a:cs typeface="Bookman Old Style"/>
              </a:rPr>
              <a:t>t</a:t>
            </a:r>
            <a:r>
              <a:rPr sz="2450" spc="-10" dirty="0">
                <a:latin typeface="Times New Roman"/>
                <a:cs typeface="Times New Roman"/>
              </a:rPr>
              <a:t>)</a:t>
            </a:r>
            <a:endParaRPr sz="2450">
              <a:latin typeface="Times New Roman"/>
              <a:cs typeface="Times New Roman"/>
            </a:endParaRPr>
          </a:p>
          <a:p>
            <a:pPr marL="412115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412115" algn="l"/>
              </a:tabLst>
            </a:pPr>
            <a:r>
              <a:rPr sz="2450" spc="-25" dirty="0">
                <a:latin typeface="Times New Roman"/>
                <a:cs typeface="Times New Roman"/>
              </a:rPr>
              <a:t>6</a:t>
            </a:r>
            <a:r>
              <a:rPr sz="2450" b="0" i="1" spc="-25" dirty="0">
                <a:latin typeface="Bookman Old Style"/>
                <a:cs typeface="Bookman Old Style"/>
              </a:rPr>
              <a:t>x</a:t>
            </a:r>
            <a:r>
              <a:rPr sz="3075" spc="-37" baseline="24390" dirty="0">
                <a:latin typeface="Times New Roman"/>
                <a:cs typeface="Times New Roman"/>
              </a:rPr>
              <a:t>2</a:t>
            </a:r>
            <a:r>
              <a:rPr sz="3075" spc="-157" baseline="2439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cos(3</a:t>
            </a:r>
            <a:r>
              <a:rPr sz="2450" b="0" i="1" spc="-10" dirty="0">
                <a:latin typeface="Bookman Old Style"/>
                <a:cs typeface="Bookman Old Style"/>
              </a:rPr>
              <a:t>t</a:t>
            </a:r>
            <a:r>
              <a:rPr sz="2450" spc="-10" dirty="0">
                <a:latin typeface="Times New Roman"/>
                <a:cs typeface="Times New Roman"/>
              </a:rPr>
              <a:t>)</a:t>
            </a:r>
            <a:endParaRPr sz="2450">
              <a:latin typeface="Times New Roman"/>
              <a:cs typeface="Times New Roman"/>
            </a:endParaRPr>
          </a:p>
          <a:p>
            <a:pPr marL="412115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412115" algn="l"/>
              </a:tabLst>
            </a:pPr>
            <a:r>
              <a:rPr sz="2450" spc="-55" dirty="0">
                <a:latin typeface="Times New Roman"/>
                <a:cs typeface="Times New Roman"/>
              </a:rPr>
              <a:t>12</a:t>
            </a:r>
            <a:r>
              <a:rPr sz="2450" b="0" i="1" spc="-55" dirty="0">
                <a:latin typeface="Bookman Old Style"/>
                <a:cs typeface="Bookman Old Style"/>
              </a:rPr>
              <a:t>x</a:t>
            </a:r>
            <a:r>
              <a:rPr sz="2450" b="0" i="1" spc="-305" dirty="0">
                <a:latin typeface="Bookman Old Style"/>
                <a:cs typeface="Bookman Old Style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cos(3</a:t>
            </a:r>
            <a:r>
              <a:rPr sz="2450" b="0" i="1" spc="-10" dirty="0">
                <a:latin typeface="Bookman Old Style"/>
                <a:cs typeface="Bookman Old Style"/>
              </a:rPr>
              <a:t>t</a:t>
            </a:r>
            <a:r>
              <a:rPr sz="2450" spc="-10" dirty="0">
                <a:latin typeface="Times New Roman"/>
                <a:cs typeface="Times New Roman"/>
              </a:rPr>
              <a:t>)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905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1243965" algn="l"/>
              </a:tabLst>
            </a:pPr>
            <a:r>
              <a:rPr sz="1200" dirty="0">
                <a:latin typeface="Georgia"/>
                <a:cs typeface="Georgia"/>
              </a:rPr>
              <a:t>Quick</a:t>
            </a:r>
            <a:r>
              <a:rPr sz="1200" spc="-35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Check</a:t>
            </a:r>
            <a:r>
              <a:rPr sz="1200" dirty="0">
                <a:latin typeface="Georgia"/>
                <a:cs typeface="Georgia"/>
              </a:rPr>
              <a:t>	6.1.</a:t>
            </a:r>
            <a:r>
              <a:rPr sz="1200" spc="130" dirty="0">
                <a:latin typeface="Georgia"/>
                <a:cs typeface="Georgia"/>
              </a:rPr>
              <a:t>  </a:t>
            </a:r>
            <a:r>
              <a:rPr sz="1200" dirty="0">
                <a:latin typeface="Georgia"/>
                <a:cs typeface="Georgia"/>
              </a:rPr>
              <a:t>MATH</a:t>
            </a:r>
            <a:r>
              <a:rPr sz="1200" spc="7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INTERLUDE:</a:t>
            </a:r>
            <a:r>
              <a:rPr sz="1200" spc="7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STANDING</a:t>
            </a:r>
            <a:r>
              <a:rPr sz="1200" spc="70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WAVES,</a:t>
            </a:r>
            <a:r>
              <a:rPr sz="1200" spc="7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TRAVELING</a:t>
            </a:r>
            <a:r>
              <a:rPr sz="1200" spc="75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WAVES,</a:t>
            </a:r>
            <a:r>
              <a:rPr sz="1200" spc="7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AND</a:t>
            </a:r>
            <a:r>
              <a:rPr sz="1200" spc="7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PARTIAL</a:t>
            </a:r>
            <a:r>
              <a:rPr sz="1200" spc="70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DERIVATIVES</a:t>
            </a:r>
            <a:endParaRPr sz="1200">
              <a:latin typeface="Georgia"/>
              <a:cs typeface="Georgi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06119" y="1273580"/>
            <a:ext cx="8281034" cy="78295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5400" marR="17780">
              <a:lnSpc>
                <a:spcPct val="101699"/>
              </a:lnSpc>
              <a:spcBef>
                <a:spcPts val="75"/>
              </a:spcBef>
            </a:pPr>
            <a:r>
              <a:rPr dirty="0"/>
              <a:t>If</a:t>
            </a:r>
            <a:r>
              <a:rPr spc="-65" dirty="0"/>
              <a:t> </a:t>
            </a:r>
            <a:r>
              <a:rPr b="0" i="1" spc="350" dirty="0">
                <a:latin typeface="Bookman Old Style"/>
                <a:cs typeface="Bookman Old Style"/>
              </a:rPr>
              <a:t>f</a:t>
            </a:r>
            <a:r>
              <a:rPr b="0" i="1" spc="-470" dirty="0">
                <a:latin typeface="Bookman Old Style"/>
                <a:cs typeface="Bookman Old Style"/>
              </a:rPr>
              <a:t> </a:t>
            </a:r>
            <a:r>
              <a:rPr dirty="0"/>
              <a:t>(</a:t>
            </a:r>
            <a:r>
              <a:rPr b="0" i="1" dirty="0">
                <a:latin typeface="Bookman Old Style"/>
                <a:cs typeface="Bookman Old Style"/>
              </a:rPr>
              <a:t>x,</a:t>
            </a:r>
            <a:r>
              <a:rPr b="0" i="1" spc="-320" dirty="0">
                <a:latin typeface="Bookman Old Style"/>
                <a:cs typeface="Bookman Old Style"/>
              </a:rPr>
              <a:t> </a:t>
            </a:r>
            <a:r>
              <a:rPr b="0" i="1" dirty="0">
                <a:latin typeface="Bookman Old Style"/>
                <a:cs typeface="Bookman Old Style"/>
              </a:rPr>
              <a:t>t</a:t>
            </a:r>
            <a:r>
              <a:rPr dirty="0"/>
              <a:t>)</a:t>
            </a:r>
            <a:r>
              <a:rPr spc="35" dirty="0"/>
              <a:t> </a:t>
            </a:r>
            <a:r>
              <a:rPr spc="385" dirty="0"/>
              <a:t>=</a:t>
            </a:r>
            <a:r>
              <a:rPr spc="35" dirty="0"/>
              <a:t> </a:t>
            </a:r>
            <a:r>
              <a:rPr spc="-25" dirty="0"/>
              <a:t>2</a:t>
            </a:r>
            <a:r>
              <a:rPr b="0" i="1" spc="-25" dirty="0">
                <a:latin typeface="Bookman Old Style"/>
                <a:cs typeface="Bookman Old Style"/>
              </a:rPr>
              <a:t>x</a:t>
            </a:r>
            <a:r>
              <a:rPr sz="3075" spc="-37" baseline="24390" dirty="0"/>
              <a:t>2</a:t>
            </a:r>
            <a:r>
              <a:rPr sz="3075" spc="-112" baseline="24390" dirty="0"/>
              <a:t> </a:t>
            </a:r>
            <a:r>
              <a:rPr sz="2450" dirty="0"/>
              <a:t>sin(3</a:t>
            </a:r>
            <a:r>
              <a:rPr sz="2450" b="0" i="1" dirty="0">
                <a:latin typeface="Bookman Old Style"/>
                <a:cs typeface="Bookman Old Style"/>
              </a:rPr>
              <a:t>t</a:t>
            </a:r>
            <a:r>
              <a:rPr sz="2450" dirty="0"/>
              <a:t>),</a:t>
            </a:r>
            <a:r>
              <a:rPr sz="2450" spc="10" dirty="0"/>
              <a:t> </a:t>
            </a:r>
            <a:r>
              <a:rPr sz="2450" spc="-25" dirty="0"/>
              <a:t>which</a:t>
            </a:r>
            <a:r>
              <a:rPr sz="2450" spc="-10" dirty="0"/>
              <a:t> </a:t>
            </a:r>
            <a:r>
              <a:rPr sz="2450" spc="-50" dirty="0"/>
              <a:t>of</a:t>
            </a:r>
            <a:r>
              <a:rPr sz="2450" spc="-15" dirty="0"/>
              <a:t> </a:t>
            </a:r>
            <a:r>
              <a:rPr sz="2450" dirty="0"/>
              <a:t>the</a:t>
            </a:r>
            <a:r>
              <a:rPr sz="2450" spc="-10" dirty="0"/>
              <a:t> </a:t>
            </a:r>
            <a:r>
              <a:rPr sz="2450" spc="-75" dirty="0"/>
              <a:t>following</a:t>
            </a:r>
            <a:r>
              <a:rPr sz="2450" spc="-15" dirty="0"/>
              <a:t> </a:t>
            </a:r>
            <a:r>
              <a:rPr sz="2450" dirty="0"/>
              <a:t>is</a:t>
            </a:r>
            <a:r>
              <a:rPr sz="2450" spc="-5" dirty="0"/>
              <a:t> </a:t>
            </a:r>
            <a:r>
              <a:rPr sz="2450" b="0" i="1" spc="125" dirty="0">
                <a:latin typeface="Bookman Old Style"/>
                <a:cs typeface="Bookman Old Style"/>
              </a:rPr>
              <a:t>∂f/∂x</a:t>
            </a:r>
            <a:r>
              <a:rPr sz="2450" spc="125" dirty="0"/>
              <a:t>?</a:t>
            </a:r>
            <a:r>
              <a:rPr sz="2450" spc="300" dirty="0"/>
              <a:t> </a:t>
            </a:r>
            <a:r>
              <a:rPr sz="2450" spc="-10" dirty="0"/>
              <a:t>(Choose one.)</a:t>
            </a:r>
            <a:endParaRPr sz="2450">
              <a:latin typeface="Bookman Old Style"/>
              <a:cs typeface="Bookman Old Style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77037" y="2106821"/>
            <a:ext cx="1896745" cy="2670175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42481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424815" algn="l"/>
              </a:tabLst>
            </a:pPr>
            <a:r>
              <a:rPr sz="2450" spc="-25" dirty="0">
                <a:latin typeface="Times New Roman"/>
                <a:cs typeface="Times New Roman"/>
              </a:rPr>
              <a:t>4</a:t>
            </a:r>
            <a:r>
              <a:rPr sz="2450" b="0" i="1" spc="-25" dirty="0">
                <a:latin typeface="Bookman Old Style"/>
                <a:cs typeface="Bookman Old Style"/>
              </a:rPr>
              <a:t>x</a:t>
            </a:r>
            <a:endParaRPr sz="2450">
              <a:latin typeface="Bookman Old Style"/>
              <a:cs typeface="Bookman Old Style"/>
            </a:endParaRPr>
          </a:p>
          <a:p>
            <a:pPr marL="42481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424815" algn="l"/>
              </a:tabLst>
            </a:pPr>
            <a:r>
              <a:rPr sz="2450" spc="-30" dirty="0">
                <a:latin typeface="Times New Roman"/>
                <a:cs typeface="Times New Roman"/>
              </a:rPr>
              <a:t>4</a:t>
            </a:r>
            <a:r>
              <a:rPr sz="2450" b="0" i="1" spc="-30" dirty="0">
                <a:latin typeface="Bookman Old Style"/>
                <a:cs typeface="Bookman Old Style"/>
              </a:rPr>
              <a:t>x</a:t>
            </a:r>
            <a:r>
              <a:rPr sz="2450" b="0" i="1" spc="-310" dirty="0">
                <a:latin typeface="Bookman Old Style"/>
                <a:cs typeface="Bookman Old Style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sin(3</a:t>
            </a:r>
            <a:r>
              <a:rPr sz="2450" b="0" i="1" spc="-10" dirty="0">
                <a:latin typeface="Bookman Old Style"/>
                <a:cs typeface="Bookman Old Style"/>
              </a:rPr>
              <a:t>t</a:t>
            </a:r>
            <a:r>
              <a:rPr sz="2450" spc="-10" dirty="0">
                <a:latin typeface="Times New Roman"/>
                <a:cs typeface="Times New Roman"/>
              </a:rPr>
              <a:t>)</a:t>
            </a:r>
            <a:endParaRPr sz="2450">
              <a:latin typeface="Times New Roman"/>
              <a:cs typeface="Times New Roman"/>
            </a:endParaRPr>
          </a:p>
          <a:p>
            <a:pPr marL="424815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424815" algn="l"/>
              </a:tabLst>
            </a:pPr>
            <a:r>
              <a:rPr sz="2450" spc="-25" dirty="0">
                <a:latin typeface="Times New Roman"/>
                <a:cs typeface="Times New Roman"/>
              </a:rPr>
              <a:t>6</a:t>
            </a:r>
            <a:r>
              <a:rPr sz="2450" b="0" i="1" spc="-25" dirty="0">
                <a:latin typeface="Bookman Old Style"/>
                <a:cs typeface="Bookman Old Style"/>
              </a:rPr>
              <a:t>x</a:t>
            </a:r>
            <a:r>
              <a:rPr sz="3075" spc="-37" baseline="24390" dirty="0">
                <a:latin typeface="Times New Roman"/>
                <a:cs typeface="Times New Roman"/>
              </a:rPr>
              <a:t>2</a:t>
            </a:r>
            <a:r>
              <a:rPr sz="3075" spc="-157" baseline="2439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cos(3</a:t>
            </a:r>
            <a:r>
              <a:rPr sz="2450" b="0" i="1" spc="-10" dirty="0">
                <a:latin typeface="Bookman Old Style"/>
                <a:cs typeface="Bookman Old Style"/>
              </a:rPr>
              <a:t>t</a:t>
            </a:r>
            <a:r>
              <a:rPr sz="2450" spc="-10" dirty="0">
                <a:latin typeface="Times New Roman"/>
                <a:cs typeface="Times New Roman"/>
              </a:rPr>
              <a:t>)</a:t>
            </a:r>
            <a:endParaRPr sz="2450">
              <a:latin typeface="Times New Roman"/>
              <a:cs typeface="Times New Roman"/>
            </a:endParaRPr>
          </a:p>
          <a:p>
            <a:pPr marL="424815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424815" algn="l"/>
              </a:tabLst>
            </a:pPr>
            <a:r>
              <a:rPr sz="2450" spc="-55" dirty="0">
                <a:latin typeface="Times New Roman"/>
                <a:cs typeface="Times New Roman"/>
              </a:rPr>
              <a:t>12</a:t>
            </a:r>
            <a:r>
              <a:rPr sz="2450" b="0" i="1" spc="-55" dirty="0">
                <a:latin typeface="Bookman Old Style"/>
                <a:cs typeface="Bookman Old Style"/>
              </a:rPr>
              <a:t>x</a:t>
            </a:r>
            <a:r>
              <a:rPr sz="2450" b="0" i="1" spc="-305" dirty="0">
                <a:latin typeface="Bookman Old Style"/>
                <a:cs typeface="Bookman Old Style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cos(3</a:t>
            </a:r>
            <a:r>
              <a:rPr sz="2450" b="0" i="1" spc="-10" dirty="0">
                <a:latin typeface="Bookman Old Style"/>
                <a:cs typeface="Bookman Old Style"/>
              </a:rPr>
              <a:t>t</a:t>
            </a:r>
            <a:r>
              <a:rPr sz="2450" spc="-10" dirty="0">
                <a:latin typeface="Times New Roman"/>
                <a:cs typeface="Times New Roman"/>
              </a:rPr>
              <a:t>)</a:t>
            </a:r>
            <a:endParaRPr sz="2450">
              <a:latin typeface="Times New Roman"/>
              <a:cs typeface="Times New Roman"/>
            </a:endParaRPr>
          </a:p>
          <a:p>
            <a:pPr marL="43180">
              <a:lnSpc>
                <a:spcPct val="100000"/>
              </a:lnSpc>
              <a:spcBef>
                <a:spcPts val="1939"/>
              </a:spcBef>
              <a:tabLst>
                <a:tab pos="1652270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-50" dirty="0">
                <a:latin typeface="Times New Roman"/>
                <a:cs typeface="Times New Roman"/>
              </a:rPr>
              <a:t>B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754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1243965" algn="l"/>
              </a:tabLst>
            </a:pPr>
            <a:r>
              <a:rPr sz="1200" spc="-10" dirty="0">
                <a:latin typeface="Georgia"/>
                <a:cs typeface="Georgia"/>
              </a:rPr>
              <a:t>ConcepTest</a:t>
            </a:r>
            <a:r>
              <a:rPr sz="1200" dirty="0">
                <a:latin typeface="Georgia"/>
                <a:cs typeface="Georgia"/>
              </a:rPr>
              <a:t>	6.1.</a:t>
            </a:r>
            <a:r>
              <a:rPr sz="1200" spc="130" dirty="0">
                <a:latin typeface="Georgia"/>
                <a:cs typeface="Georgia"/>
              </a:rPr>
              <a:t>  </a:t>
            </a:r>
            <a:r>
              <a:rPr sz="1200" dirty="0">
                <a:latin typeface="Georgia"/>
                <a:cs typeface="Georgia"/>
              </a:rPr>
              <a:t>MATH</a:t>
            </a:r>
            <a:r>
              <a:rPr sz="1200" spc="75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INTERLUDE:</a:t>
            </a:r>
            <a:r>
              <a:rPr sz="1200" spc="7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STANDING</a:t>
            </a:r>
            <a:r>
              <a:rPr sz="1200" spc="75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WAVES,</a:t>
            </a:r>
            <a:r>
              <a:rPr sz="1200" spc="75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TRAVELING</a:t>
            </a:r>
            <a:r>
              <a:rPr sz="1200" spc="70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WAVES,</a:t>
            </a:r>
            <a:r>
              <a:rPr sz="1200" spc="75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AND</a:t>
            </a:r>
            <a:r>
              <a:rPr sz="1200" spc="7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PARTIAL</a:t>
            </a:r>
            <a:r>
              <a:rPr sz="1200" spc="75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DERIVATIVES</a:t>
            </a:r>
            <a:endParaRPr sz="1200">
              <a:latin typeface="Georgia"/>
              <a:cs typeface="Georgi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26005"/>
            <a:ext cx="8255634" cy="78295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5286375" algn="l"/>
                <a:tab pos="5646420" algn="l"/>
              </a:tabLst>
            </a:pPr>
            <a:r>
              <a:rPr spc="75" dirty="0"/>
              <a:t>What</a:t>
            </a:r>
            <a:r>
              <a:rPr spc="315" dirty="0"/>
              <a:t> </a:t>
            </a:r>
            <a:r>
              <a:rPr dirty="0"/>
              <a:t>is</a:t>
            </a:r>
            <a:r>
              <a:rPr spc="325" dirty="0"/>
              <a:t> </a:t>
            </a:r>
            <a:r>
              <a:rPr dirty="0"/>
              <a:t>the</a:t>
            </a:r>
            <a:r>
              <a:rPr spc="325" dirty="0"/>
              <a:t> </a:t>
            </a:r>
            <a:r>
              <a:rPr dirty="0"/>
              <a:t>period</a:t>
            </a:r>
            <a:r>
              <a:rPr spc="325" dirty="0"/>
              <a:t> </a:t>
            </a:r>
            <a:r>
              <a:rPr dirty="0"/>
              <a:t>of</a:t>
            </a:r>
            <a:r>
              <a:rPr spc="325" dirty="0"/>
              <a:t> </a:t>
            </a:r>
            <a:r>
              <a:rPr dirty="0"/>
              <a:t>the</a:t>
            </a:r>
            <a:r>
              <a:rPr spc="320" dirty="0"/>
              <a:t> </a:t>
            </a:r>
            <a:r>
              <a:rPr dirty="0"/>
              <a:t>function</a:t>
            </a:r>
            <a:r>
              <a:rPr spc="325" dirty="0"/>
              <a:t> </a:t>
            </a:r>
            <a:r>
              <a:rPr b="0" i="1" spc="350" dirty="0">
                <a:latin typeface="Bookman Old Style"/>
                <a:cs typeface="Bookman Old Style"/>
              </a:rPr>
              <a:t>f</a:t>
            </a:r>
            <a:r>
              <a:rPr b="0" i="1" spc="-470" dirty="0">
                <a:latin typeface="Bookman Old Style"/>
                <a:cs typeface="Bookman Old Style"/>
              </a:rPr>
              <a:t> </a:t>
            </a:r>
            <a:r>
              <a:rPr spc="-25" dirty="0"/>
              <a:t>(</a:t>
            </a:r>
            <a:r>
              <a:rPr b="0" i="1" spc="-25" dirty="0">
                <a:latin typeface="Bookman Old Style"/>
                <a:cs typeface="Bookman Old Style"/>
              </a:rPr>
              <a:t>t</a:t>
            </a:r>
            <a:r>
              <a:rPr spc="-25" dirty="0"/>
              <a:t>)</a:t>
            </a:r>
            <a:r>
              <a:rPr dirty="0"/>
              <a:t>	</a:t>
            </a:r>
            <a:r>
              <a:rPr spc="335" dirty="0"/>
              <a:t>=</a:t>
            </a:r>
            <a:r>
              <a:rPr dirty="0"/>
              <a:t>	</a:t>
            </a:r>
            <a:r>
              <a:rPr spc="-105" dirty="0"/>
              <a:t>2</a:t>
            </a:r>
            <a:r>
              <a:rPr spc="-200" dirty="0"/>
              <a:t> </a:t>
            </a:r>
            <a:r>
              <a:rPr dirty="0"/>
              <a:t>sin(4</a:t>
            </a:r>
            <a:r>
              <a:rPr b="0" i="1" dirty="0">
                <a:latin typeface="Bookman Old Style"/>
                <a:cs typeface="Bookman Old Style"/>
              </a:rPr>
              <a:t>t</a:t>
            </a:r>
            <a:r>
              <a:rPr dirty="0"/>
              <a:t>)</a:t>
            </a:r>
            <a:r>
              <a:rPr spc="50" dirty="0"/>
              <a:t> </a:t>
            </a:r>
            <a:r>
              <a:rPr spc="385" dirty="0"/>
              <a:t>+</a:t>
            </a:r>
            <a:r>
              <a:rPr spc="75" dirty="0"/>
              <a:t> </a:t>
            </a:r>
            <a:r>
              <a:rPr spc="-105" dirty="0"/>
              <a:t>3</a:t>
            </a:r>
            <a:r>
              <a:rPr spc="-200" dirty="0"/>
              <a:t> </a:t>
            </a:r>
            <a:r>
              <a:rPr spc="-10" dirty="0"/>
              <a:t>sin(2</a:t>
            </a:r>
            <a:r>
              <a:rPr b="0" i="1" spc="-10" dirty="0">
                <a:latin typeface="Bookman Old Style"/>
                <a:cs typeface="Bookman Old Style"/>
              </a:rPr>
              <a:t>t</a:t>
            </a:r>
            <a:r>
              <a:rPr spc="-10" dirty="0"/>
              <a:t>)? </a:t>
            </a:r>
            <a:r>
              <a:rPr dirty="0"/>
              <a:t>(Choose</a:t>
            </a:r>
            <a:r>
              <a:rPr spc="-65" dirty="0"/>
              <a:t>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15137" y="2059259"/>
            <a:ext cx="6541770" cy="255651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8671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86715" algn="l"/>
              </a:tabLst>
            </a:pPr>
            <a:r>
              <a:rPr sz="2450" spc="-50" dirty="0">
                <a:latin typeface="Times New Roman"/>
                <a:cs typeface="Times New Roman"/>
              </a:rPr>
              <a:t>2</a:t>
            </a:r>
            <a:endParaRPr sz="2450">
              <a:latin typeface="Times New Roman"/>
              <a:cs typeface="Times New Roman"/>
            </a:endParaRPr>
          </a:p>
          <a:p>
            <a:pPr marL="38671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spc="-50" dirty="0">
                <a:latin typeface="Times New Roman"/>
                <a:cs typeface="Times New Roman"/>
              </a:rPr>
              <a:t>4</a:t>
            </a:r>
            <a:endParaRPr sz="2450">
              <a:latin typeface="Times New Roman"/>
              <a:cs typeface="Times New Roman"/>
            </a:endParaRPr>
          </a:p>
          <a:p>
            <a:pPr marL="386715" indent="-361950">
              <a:lnSpc>
                <a:spcPct val="100000"/>
              </a:lnSpc>
              <a:spcBef>
                <a:spcPts val="1045"/>
              </a:spcBef>
              <a:buFont typeface="Times New Roman"/>
              <a:buAutoNum type="alphaUcPeriod"/>
              <a:tabLst>
                <a:tab pos="386715" algn="l"/>
              </a:tabLst>
            </a:pPr>
            <a:r>
              <a:rPr sz="2450" b="0" i="1" spc="-25" dirty="0">
                <a:latin typeface="Bookman Old Style"/>
                <a:cs typeface="Bookman Old Style"/>
              </a:rPr>
              <a:t>π/</a:t>
            </a:r>
            <a:r>
              <a:rPr sz="2450" spc="-25" dirty="0">
                <a:latin typeface="Times New Roman"/>
                <a:cs typeface="Times New Roman"/>
              </a:rPr>
              <a:t>2</a:t>
            </a:r>
            <a:endParaRPr sz="2450">
              <a:latin typeface="Times New Roman"/>
              <a:cs typeface="Times New Roman"/>
            </a:endParaRPr>
          </a:p>
          <a:p>
            <a:pPr marL="386715" indent="-374015">
              <a:lnSpc>
                <a:spcPct val="100000"/>
              </a:lnSpc>
              <a:spcBef>
                <a:spcPts val="1045"/>
              </a:spcBef>
              <a:buFont typeface="Times New Roman"/>
              <a:buAutoNum type="alphaUcPeriod"/>
              <a:tabLst>
                <a:tab pos="386715" algn="l"/>
              </a:tabLst>
            </a:pPr>
            <a:r>
              <a:rPr sz="2450" b="0" i="1" spc="-50" dirty="0">
                <a:latin typeface="Bookman Old Style"/>
                <a:cs typeface="Bookman Old Style"/>
              </a:rPr>
              <a:t>π</a:t>
            </a:r>
            <a:endParaRPr sz="2450">
              <a:latin typeface="Bookman Old Style"/>
              <a:cs typeface="Bookman Old Style"/>
            </a:endParaRPr>
          </a:p>
          <a:p>
            <a:pPr marL="386715" indent="-34988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Times New Roman"/>
                <a:cs typeface="Times New Roman"/>
              </a:rPr>
              <a:t>This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function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doesn’t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have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spc="-85" dirty="0">
                <a:latin typeface="Times New Roman"/>
                <a:cs typeface="Times New Roman"/>
              </a:rPr>
              <a:t>well-</a:t>
            </a:r>
            <a:r>
              <a:rPr sz="2450" spc="-30" dirty="0">
                <a:latin typeface="Times New Roman"/>
                <a:cs typeface="Times New Roman"/>
              </a:rPr>
              <a:t>defined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period.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754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1243965" algn="l"/>
              </a:tabLst>
            </a:pPr>
            <a:r>
              <a:rPr sz="1200" spc="-10" dirty="0">
                <a:latin typeface="Georgia"/>
                <a:cs typeface="Georgia"/>
              </a:rPr>
              <a:t>ConcepTest</a:t>
            </a:r>
            <a:r>
              <a:rPr sz="1200" dirty="0">
                <a:latin typeface="Georgia"/>
                <a:cs typeface="Georgia"/>
              </a:rPr>
              <a:t>	6.1.</a:t>
            </a:r>
            <a:r>
              <a:rPr sz="1200" spc="130" dirty="0">
                <a:latin typeface="Georgia"/>
                <a:cs typeface="Georgia"/>
              </a:rPr>
              <a:t>  </a:t>
            </a:r>
            <a:r>
              <a:rPr sz="1200" dirty="0">
                <a:latin typeface="Georgia"/>
                <a:cs typeface="Georgia"/>
              </a:rPr>
              <a:t>MATH</a:t>
            </a:r>
            <a:r>
              <a:rPr sz="1200" spc="75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INTERLUDE:</a:t>
            </a:r>
            <a:r>
              <a:rPr sz="1200" spc="7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STANDING</a:t>
            </a:r>
            <a:r>
              <a:rPr sz="1200" spc="75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WAVES,</a:t>
            </a:r>
            <a:r>
              <a:rPr sz="1200" spc="75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TRAVELING</a:t>
            </a:r>
            <a:r>
              <a:rPr sz="1200" spc="70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WAVES,</a:t>
            </a:r>
            <a:r>
              <a:rPr sz="1200" spc="75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AND</a:t>
            </a:r>
            <a:r>
              <a:rPr sz="1200" spc="7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PARTIAL</a:t>
            </a:r>
            <a:r>
              <a:rPr sz="1200" spc="75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DERIVATIVES</a:t>
            </a:r>
            <a:endParaRPr sz="1200">
              <a:latin typeface="Georgia"/>
              <a:cs typeface="Georgi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26005"/>
            <a:ext cx="8255634" cy="78295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5286375" algn="l"/>
                <a:tab pos="5646420" algn="l"/>
              </a:tabLst>
            </a:pPr>
            <a:r>
              <a:rPr spc="75" dirty="0"/>
              <a:t>What</a:t>
            </a:r>
            <a:r>
              <a:rPr spc="315" dirty="0"/>
              <a:t> </a:t>
            </a:r>
            <a:r>
              <a:rPr dirty="0"/>
              <a:t>is</a:t>
            </a:r>
            <a:r>
              <a:rPr spc="325" dirty="0"/>
              <a:t> </a:t>
            </a:r>
            <a:r>
              <a:rPr dirty="0"/>
              <a:t>the</a:t>
            </a:r>
            <a:r>
              <a:rPr spc="325" dirty="0"/>
              <a:t> </a:t>
            </a:r>
            <a:r>
              <a:rPr dirty="0"/>
              <a:t>period</a:t>
            </a:r>
            <a:r>
              <a:rPr spc="325" dirty="0"/>
              <a:t> </a:t>
            </a:r>
            <a:r>
              <a:rPr dirty="0"/>
              <a:t>of</a:t>
            </a:r>
            <a:r>
              <a:rPr spc="325" dirty="0"/>
              <a:t> </a:t>
            </a:r>
            <a:r>
              <a:rPr dirty="0"/>
              <a:t>the</a:t>
            </a:r>
            <a:r>
              <a:rPr spc="320" dirty="0"/>
              <a:t> </a:t>
            </a:r>
            <a:r>
              <a:rPr dirty="0"/>
              <a:t>function</a:t>
            </a:r>
            <a:r>
              <a:rPr spc="325" dirty="0"/>
              <a:t> </a:t>
            </a:r>
            <a:r>
              <a:rPr b="0" i="1" spc="350" dirty="0">
                <a:latin typeface="Bookman Old Style"/>
                <a:cs typeface="Bookman Old Style"/>
              </a:rPr>
              <a:t>f</a:t>
            </a:r>
            <a:r>
              <a:rPr b="0" i="1" spc="-470" dirty="0">
                <a:latin typeface="Bookman Old Style"/>
                <a:cs typeface="Bookman Old Style"/>
              </a:rPr>
              <a:t> </a:t>
            </a:r>
            <a:r>
              <a:rPr spc="-25" dirty="0"/>
              <a:t>(</a:t>
            </a:r>
            <a:r>
              <a:rPr b="0" i="1" spc="-25" dirty="0">
                <a:latin typeface="Bookman Old Style"/>
                <a:cs typeface="Bookman Old Style"/>
              </a:rPr>
              <a:t>t</a:t>
            </a:r>
            <a:r>
              <a:rPr spc="-25" dirty="0"/>
              <a:t>)</a:t>
            </a:r>
            <a:r>
              <a:rPr dirty="0"/>
              <a:t>	</a:t>
            </a:r>
            <a:r>
              <a:rPr spc="335" dirty="0"/>
              <a:t>=</a:t>
            </a:r>
            <a:r>
              <a:rPr dirty="0"/>
              <a:t>	</a:t>
            </a:r>
            <a:r>
              <a:rPr spc="-105" dirty="0"/>
              <a:t>2</a:t>
            </a:r>
            <a:r>
              <a:rPr spc="-200" dirty="0"/>
              <a:t> </a:t>
            </a:r>
            <a:r>
              <a:rPr dirty="0"/>
              <a:t>sin(4</a:t>
            </a:r>
            <a:r>
              <a:rPr b="0" i="1" dirty="0">
                <a:latin typeface="Bookman Old Style"/>
                <a:cs typeface="Bookman Old Style"/>
              </a:rPr>
              <a:t>t</a:t>
            </a:r>
            <a:r>
              <a:rPr dirty="0"/>
              <a:t>)</a:t>
            </a:r>
            <a:r>
              <a:rPr spc="50" dirty="0"/>
              <a:t> </a:t>
            </a:r>
            <a:r>
              <a:rPr spc="385" dirty="0"/>
              <a:t>+</a:t>
            </a:r>
            <a:r>
              <a:rPr spc="75" dirty="0"/>
              <a:t> </a:t>
            </a:r>
            <a:r>
              <a:rPr spc="-105" dirty="0"/>
              <a:t>3</a:t>
            </a:r>
            <a:r>
              <a:rPr spc="-200" dirty="0"/>
              <a:t> </a:t>
            </a:r>
            <a:r>
              <a:rPr spc="-10" dirty="0"/>
              <a:t>sin(2</a:t>
            </a:r>
            <a:r>
              <a:rPr b="0" i="1" spc="-10" dirty="0">
                <a:latin typeface="Bookman Old Style"/>
                <a:cs typeface="Bookman Old Style"/>
              </a:rPr>
              <a:t>t</a:t>
            </a:r>
            <a:r>
              <a:rPr spc="-10" dirty="0"/>
              <a:t>)? </a:t>
            </a:r>
            <a:r>
              <a:rPr dirty="0"/>
              <a:t>(Choose</a:t>
            </a:r>
            <a:r>
              <a:rPr spc="-65" dirty="0"/>
              <a:t>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07758" y="2059259"/>
            <a:ext cx="8267700" cy="545338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9433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94335" algn="l"/>
              </a:tabLst>
            </a:pPr>
            <a:r>
              <a:rPr sz="2450" spc="-50" dirty="0">
                <a:latin typeface="Times New Roman"/>
                <a:cs typeface="Times New Roman"/>
              </a:rPr>
              <a:t>2</a:t>
            </a:r>
            <a:endParaRPr sz="2450">
              <a:latin typeface="Times New Roman"/>
              <a:cs typeface="Times New Roman"/>
            </a:endParaRPr>
          </a:p>
          <a:p>
            <a:pPr marL="39433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4335" algn="l"/>
              </a:tabLst>
            </a:pPr>
            <a:r>
              <a:rPr sz="2450" spc="-50" dirty="0">
                <a:latin typeface="Times New Roman"/>
                <a:cs typeface="Times New Roman"/>
              </a:rPr>
              <a:t>4</a:t>
            </a:r>
            <a:endParaRPr sz="2450">
              <a:latin typeface="Times New Roman"/>
              <a:cs typeface="Times New Roman"/>
            </a:endParaRPr>
          </a:p>
          <a:p>
            <a:pPr marL="393700" indent="-361950">
              <a:lnSpc>
                <a:spcPct val="100000"/>
              </a:lnSpc>
              <a:spcBef>
                <a:spcPts val="1045"/>
              </a:spcBef>
              <a:buFont typeface="Times New Roman"/>
              <a:buAutoNum type="alphaUcPeriod"/>
              <a:tabLst>
                <a:tab pos="393700" algn="l"/>
              </a:tabLst>
            </a:pPr>
            <a:r>
              <a:rPr sz="2450" b="0" i="1" spc="-25" dirty="0">
                <a:latin typeface="Bookman Old Style"/>
                <a:cs typeface="Bookman Old Style"/>
              </a:rPr>
              <a:t>π/</a:t>
            </a:r>
            <a:r>
              <a:rPr sz="2450" spc="-25" dirty="0">
                <a:latin typeface="Times New Roman"/>
                <a:cs typeface="Times New Roman"/>
              </a:rPr>
              <a:t>2</a:t>
            </a:r>
            <a:endParaRPr sz="2450">
              <a:latin typeface="Times New Roman"/>
              <a:cs typeface="Times New Roman"/>
            </a:endParaRPr>
          </a:p>
          <a:p>
            <a:pPr marL="393700" indent="-374015">
              <a:lnSpc>
                <a:spcPct val="100000"/>
              </a:lnSpc>
              <a:spcBef>
                <a:spcPts val="1045"/>
              </a:spcBef>
              <a:buFont typeface="Times New Roman"/>
              <a:buAutoNum type="alphaUcPeriod"/>
              <a:tabLst>
                <a:tab pos="393700" algn="l"/>
              </a:tabLst>
            </a:pPr>
            <a:r>
              <a:rPr sz="2450" b="0" i="1" spc="-50" dirty="0">
                <a:latin typeface="Bookman Old Style"/>
                <a:cs typeface="Bookman Old Style"/>
              </a:rPr>
              <a:t>π</a:t>
            </a:r>
            <a:endParaRPr sz="2450">
              <a:latin typeface="Bookman Old Style"/>
              <a:cs typeface="Bookman Old Style"/>
            </a:endParaRPr>
          </a:p>
          <a:p>
            <a:pPr marL="394335" indent="-34988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Times New Roman"/>
                <a:cs typeface="Times New Roman"/>
              </a:rPr>
              <a:t>This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function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doesn’t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have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spc="-85" dirty="0">
                <a:latin typeface="Times New Roman"/>
                <a:cs typeface="Times New Roman"/>
              </a:rPr>
              <a:t>well-</a:t>
            </a:r>
            <a:r>
              <a:rPr sz="2450" spc="-30" dirty="0">
                <a:latin typeface="Times New Roman"/>
                <a:cs typeface="Times New Roman"/>
              </a:rPr>
              <a:t>defined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period.</a:t>
            </a:r>
            <a:endParaRPr sz="2450">
              <a:latin typeface="Times New Roman"/>
              <a:cs typeface="Times New Roman"/>
            </a:endParaRPr>
          </a:p>
          <a:p>
            <a:pPr marL="23495" marR="5080" indent="-11430" algn="just">
              <a:lnSpc>
                <a:spcPct val="101699"/>
              </a:lnSpc>
              <a:spcBef>
                <a:spcPts val="1889"/>
              </a:spcBef>
            </a:pPr>
            <a:r>
              <a:rPr sz="2450" b="1" dirty="0">
                <a:latin typeface="Georgia"/>
                <a:cs typeface="Georgia"/>
              </a:rPr>
              <a:t>Solution:</a:t>
            </a:r>
            <a:r>
              <a:rPr sz="2450" b="1" spc="185" dirty="0">
                <a:latin typeface="Georgia"/>
                <a:cs typeface="Georgia"/>
              </a:rPr>
              <a:t>  </a:t>
            </a:r>
            <a:r>
              <a:rPr sz="2450" dirty="0">
                <a:latin typeface="Times New Roman"/>
                <a:cs typeface="Times New Roman"/>
              </a:rPr>
              <a:t>D.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Period</a:t>
            </a:r>
            <a:r>
              <a:rPr sz="2450" spc="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defined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as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time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spc="65" dirty="0">
                <a:latin typeface="Times New Roman"/>
                <a:cs typeface="Times New Roman"/>
              </a:rPr>
              <a:t>it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takes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for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func- </a:t>
            </a:r>
            <a:r>
              <a:rPr sz="2450" dirty="0">
                <a:latin typeface="Times New Roman"/>
                <a:cs typeface="Times New Roman"/>
              </a:rPr>
              <a:t>tion</a:t>
            </a:r>
            <a:r>
              <a:rPr sz="2450" spc="2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2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return</a:t>
            </a:r>
            <a:r>
              <a:rPr sz="2450" spc="2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2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its</a:t>
            </a:r>
            <a:r>
              <a:rPr sz="2450" spc="2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original</a:t>
            </a:r>
            <a:r>
              <a:rPr sz="2450" spc="2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value</a:t>
            </a:r>
            <a:r>
              <a:rPr sz="2450" spc="2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270" dirty="0">
                <a:latin typeface="Times New Roman"/>
                <a:cs typeface="Times New Roman"/>
              </a:rPr>
              <a:t> </a:t>
            </a:r>
            <a:r>
              <a:rPr sz="2450" spc="80" dirty="0">
                <a:latin typeface="Times New Roman"/>
                <a:cs typeface="Times New Roman"/>
              </a:rPr>
              <a:t>start</a:t>
            </a:r>
            <a:r>
              <a:rPr sz="2450" spc="2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repeating.</a:t>
            </a:r>
            <a:r>
              <a:rPr sz="2450" spc="65" dirty="0">
                <a:latin typeface="Times New Roman"/>
                <a:cs typeface="Times New Roman"/>
              </a:rPr>
              <a:t> 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27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first </a:t>
            </a:r>
            <a:r>
              <a:rPr sz="2450" dirty="0">
                <a:latin typeface="Times New Roman"/>
                <a:cs typeface="Times New Roman"/>
              </a:rPr>
              <a:t>sine</a:t>
            </a:r>
            <a:r>
              <a:rPr sz="2450" spc="484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has</a:t>
            </a:r>
            <a:r>
              <a:rPr sz="2450" spc="4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period</a:t>
            </a:r>
            <a:r>
              <a:rPr sz="2450" spc="495" dirty="0">
                <a:latin typeface="Times New Roman"/>
                <a:cs typeface="Times New Roman"/>
              </a:rPr>
              <a:t> </a:t>
            </a:r>
            <a:r>
              <a:rPr sz="2450" b="0" i="1" dirty="0">
                <a:latin typeface="Bookman Old Style"/>
                <a:cs typeface="Bookman Old Style"/>
              </a:rPr>
              <a:t>π/</a:t>
            </a:r>
            <a:r>
              <a:rPr sz="2450" dirty="0">
                <a:latin typeface="Times New Roman"/>
                <a:cs typeface="Times New Roman"/>
              </a:rPr>
              <a:t>2</a:t>
            </a:r>
            <a:r>
              <a:rPr sz="2450" spc="4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4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4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second</a:t>
            </a:r>
            <a:r>
              <a:rPr sz="2450" spc="4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one</a:t>
            </a:r>
            <a:r>
              <a:rPr sz="2450" spc="50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has</a:t>
            </a:r>
            <a:r>
              <a:rPr sz="2450" spc="4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period</a:t>
            </a:r>
            <a:r>
              <a:rPr sz="2450" spc="495" dirty="0">
                <a:latin typeface="Times New Roman"/>
                <a:cs typeface="Times New Roman"/>
              </a:rPr>
              <a:t> </a:t>
            </a:r>
            <a:r>
              <a:rPr sz="2450" b="0" i="1" dirty="0">
                <a:latin typeface="Bookman Old Style"/>
                <a:cs typeface="Bookman Old Style"/>
              </a:rPr>
              <a:t>π</a:t>
            </a:r>
            <a:r>
              <a:rPr sz="2450" dirty="0">
                <a:latin typeface="Times New Roman"/>
                <a:cs typeface="Times New Roman"/>
              </a:rPr>
              <a:t>.</a:t>
            </a:r>
            <a:r>
              <a:rPr sz="2450" spc="465" dirty="0">
                <a:latin typeface="Times New Roman"/>
                <a:cs typeface="Times New Roman"/>
              </a:rPr>
              <a:t>  </a:t>
            </a:r>
            <a:r>
              <a:rPr sz="2450" spc="-10" dirty="0">
                <a:latin typeface="Times New Roman"/>
                <a:cs typeface="Times New Roman"/>
              </a:rPr>
              <a:t>After </a:t>
            </a:r>
            <a:r>
              <a:rPr sz="2450" b="0" i="1" dirty="0">
                <a:latin typeface="Bookman Old Style"/>
                <a:cs typeface="Bookman Old Style"/>
              </a:rPr>
              <a:t>t</a:t>
            </a:r>
            <a:r>
              <a:rPr sz="2450" b="0" i="1" spc="550" dirty="0">
                <a:latin typeface="Bookman Old Style"/>
                <a:cs typeface="Bookman Old Style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=</a:t>
            </a:r>
            <a:r>
              <a:rPr sz="2450" spc="25" dirty="0">
                <a:latin typeface="Times New Roman"/>
                <a:cs typeface="Times New Roman"/>
              </a:rPr>
              <a:t>  </a:t>
            </a:r>
            <a:r>
              <a:rPr sz="2450" b="0" i="1" dirty="0">
                <a:latin typeface="Bookman Old Style"/>
                <a:cs typeface="Bookman Old Style"/>
              </a:rPr>
              <a:t>π/</a:t>
            </a:r>
            <a:r>
              <a:rPr sz="2450" dirty="0">
                <a:latin typeface="Times New Roman"/>
                <a:cs typeface="Times New Roman"/>
              </a:rPr>
              <a:t>2</a:t>
            </a:r>
            <a:r>
              <a:rPr sz="2450" spc="459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4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first</a:t>
            </a:r>
            <a:r>
              <a:rPr sz="2450" spc="4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one</a:t>
            </a:r>
            <a:r>
              <a:rPr sz="2450" spc="4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will</a:t>
            </a:r>
            <a:r>
              <a:rPr sz="2450" spc="450" dirty="0">
                <a:latin typeface="Times New Roman"/>
                <a:cs typeface="Times New Roman"/>
              </a:rPr>
              <a:t> </a:t>
            </a:r>
            <a:r>
              <a:rPr sz="2450" spc="80" dirty="0">
                <a:latin typeface="Times New Roman"/>
                <a:cs typeface="Times New Roman"/>
              </a:rPr>
              <a:t>start</a:t>
            </a:r>
            <a:r>
              <a:rPr sz="2450" spc="4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repeating</a:t>
            </a:r>
            <a:r>
              <a:rPr sz="2450" spc="450" dirty="0">
                <a:latin typeface="Times New Roman"/>
                <a:cs typeface="Times New Roman"/>
              </a:rPr>
              <a:t> </a:t>
            </a:r>
            <a:r>
              <a:rPr sz="2450" spc="80" dirty="0">
                <a:latin typeface="Times New Roman"/>
                <a:cs typeface="Times New Roman"/>
              </a:rPr>
              <a:t>but</a:t>
            </a:r>
            <a:r>
              <a:rPr sz="2450" spc="4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4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second</a:t>
            </a:r>
            <a:r>
              <a:rPr sz="2450" spc="450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one </a:t>
            </a:r>
            <a:r>
              <a:rPr sz="2450" spc="-10" dirty="0">
                <a:latin typeface="Times New Roman"/>
                <a:cs typeface="Times New Roman"/>
              </a:rPr>
              <a:t>will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be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halfway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through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its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period.</a:t>
            </a:r>
            <a:r>
              <a:rPr sz="2450" spc="30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After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b="0" i="1" dirty="0">
                <a:latin typeface="Bookman Old Style"/>
                <a:cs typeface="Bookman Old Style"/>
              </a:rPr>
              <a:t>t</a:t>
            </a:r>
            <a:r>
              <a:rPr sz="2450" b="0" i="1" spc="-110" dirty="0">
                <a:latin typeface="Bookman Old Style"/>
                <a:cs typeface="Bookman Old Style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=</a:t>
            </a:r>
            <a:r>
              <a:rPr sz="2450" spc="20" dirty="0">
                <a:latin typeface="Times New Roman"/>
                <a:cs typeface="Times New Roman"/>
              </a:rPr>
              <a:t> </a:t>
            </a:r>
            <a:r>
              <a:rPr sz="2450" b="0" i="1" dirty="0">
                <a:latin typeface="Bookman Old Style"/>
                <a:cs typeface="Bookman Old Style"/>
              </a:rPr>
              <a:t>π</a:t>
            </a:r>
            <a:r>
              <a:rPr sz="2450" b="0" i="1" spc="20" dirty="0">
                <a:latin typeface="Bookman Old Style"/>
                <a:cs typeface="Bookman Old Style"/>
              </a:rPr>
              <a:t> </a:t>
            </a:r>
            <a:r>
              <a:rPr sz="2450" spc="55" dirty="0">
                <a:latin typeface="Times New Roman"/>
                <a:cs typeface="Times New Roman"/>
              </a:rPr>
              <a:t>both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sines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will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be </a:t>
            </a:r>
            <a:r>
              <a:rPr sz="2450" dirty="0">
                <a:latin typeface="Times New Roman"/>
                <a:cs typeface="Times New Roman"/>
              </a:rPr>
              <a:t>back</a:t>
            </a:r>
            <a:r>
              <a:rPr sz="2450" spc="2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where</a:t>
            </a:r>
            <a:r>
              <a:rPr sz="2450" spc="2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they</a:t>
            </a:r>
            <a:r>
              <a:rPr sz="2450" spc="2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started,</a:t>
            </a:r>
            <a:r>
              <a:rPr sz="2450" spc="3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so</a:t>
            </a:r>
            <a:r>
              <a:rPr sz="2450" spc="2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that’s</a:t>
            </a:r>
            <a:r>
              <a:rPr sz="2450" spc="2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when</a:t>
            </a:r>
            <a:r>
              <a:rPr sz="2450" spc="2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2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whole</a:t>
            </a:r>
            <a:r>
              <a:rPr sz="2450" spc="2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function</a:t>
            </a:r>
            <a:r>
              <a:rPr sz="2450" spc="27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will </a:t>
            </a:r>
            <a:r>
              <a:rPr sz="2450" spc="80" dirty="0">
                <a:latin typeface="Times New Roman"/>
                <a:cs typeface="Times New Roman"/>
              </a:rPr>
              <a:t>start</a:t>
            </a:r>
            <a:r>
              <a:rPr sz="2450" spc="15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repeating.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7540" cy="393065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1243965" algn="l"/>
              </a:tabLst>
            </a:pPr>
            <a:r>
              <a:rPr sz="1200" spc="-10" dirty="0">
                <a:latin typeface="Georgia"/>
                <a:cs typeface="Georgia"/>
              </a:rPr>
              <a:t>ConcepTest</a:t>
            </a:r>
            <a:r>
              <a:rPr sz="1200" dirty="0">
                <a:latin typeface="Georgia"/>
                <a:cs typeface="Georgia"/>
              </a:rPr>
              <a:t>	6.1.</a:t>
            </a:r>
            <a:r>
              <a:rPr sz="1200" spc="130" dirty="0">
                <a:latin typeface="Georgia"/>
                <a:cs typeface="Georgia"/>
              </a:rPr>
              <a:t>  </a:t>
            </a:r>
            <a:r>
              <a:rPr sz="1200" dirty="0">
                <a:latin typeface="Georgia"/>
                <a:cs typeface="Georgia"/>
              </a:rPr>
              <a:t>MATH</a:t>
            </a:r>
            <a:r>
              <a:rPr sz="1200" spc="75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INTERLUDE:</a:t>
            </a:r>
            <a:r>
              <a:rPr sz="1200" spc="7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STANDING</a:t>
            </a:r>
            <a:r>
              <a:rPr sz="1200" spc="75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WAVES,</a:t>
            </a:r>
            <a:r>
              <a:rPr sz="1200" spc="75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TRAVELING</a:t>
            </a:r>
            <a:r>
              <a:rPr sz="1200" spc="70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WAVES,</a:t>
            </a:r>
            <a:r>
              <a:rPr sz="1200" spc="75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AND</a:t>
            </a:r>
            <a:r>
              <a:rPr sz="1200" spc="7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PARTIAL</a:t>
            </a:r>
            <a:r>
              <a:rPr sz="1200" spc="75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DERIVATIVES</a:t>
            </a:r>
            <a:endParaRPr sz="1200"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355"/>
              </a:spcBef>
            </a:pPr>
            <a:endParaRPr sz="120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</a:pPr>
            <a:r>
              <a:rPr sz="1400" dirty="0">
                <a:latin typeface="Georgia"/>
                <a:cs typeface="Georgia"/>
              </a:rPr>
              <a:t>The</a:t>
            </a:r>
            <a:r>
              <a:rPr sz="1400" spc="45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function</a:t>
            </a:r>
            <a:r>
              <a:rPr sz="1400" spc="85" dirty="0">
                <a:latin typeface="Georgia"/>
                <a:cs typeface="Georgia"/>
              </a:rPr>
              <a:t> </a:t>
            </a:r>
            <a:r>
              <a:rPr sz="1400" b="0" i="1" spc="210" dirty="0">
                <a:latin typeface="Bookman Old Style"/>
                <a:cs typeface="Bookman Old Style"/>
              </a:rPr>
              <a:t>f</a:t>
            </a:r>
            <a:r>
              <a:rPr sz="1400" b="0" i="1" spc="-270" dirty="0">
                <a:latin typeface="Bookman Old Style"/>
                <a:cs typeface="Bookman Old Style"/>
              </a:rPr>
              <a:t> </a:t>
            </a:r>
            <a:r>
              <a:rPr sz="1400" dirty="0">
                <a:latin typeface="Georgia"/>
                <a:cs typeface="Georgia"/>
              </a:rPr>
              <a:t>(</a:t>
            </a:r>
            <a:r>
              <a:rPr sz="1400" b="0" i="1" dirty="0">
                <a:latin typeface="Bookman Old Style"/>
                <a:cs typeface="Bookman Old Style"/>
              </a:rPr>
              <a:t>x,</a:t>
            </a:r>
            <a:r>
              <a:rPr sz="1400" b="0" i="1" spc="-180" dirty="0">
                <a:latin typeface="Bookman Old Style"/>
                <a:cs typeface="Bookman Old Style"/>
              </a:rPr>
              <a:t> </a:t>
            </a:r>
            <a:r>
              <a:rPr sz="1400" b="0" i="1" dirty="0">
                <a:latin typeface="Bookman Old Style"/>
                <a:cs typeface="Bookman Old Style"/>
              </a:rPr>
              <a:t>t</a:t>
            </a:r>
            <a:r>
              <a:rPr sz="1400" dirty="0">
                <a:latin typeface="Georgia"/>
                <a:cs typeface="Georgia"/>
              </a:rPr>
              <a:t>)</a:t>
            </a:r>
            <a:r>
              <a:rPr sz="1400" spc="8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has</a:t>
            </a:r>
            <a:r>
              <a:rPr sz="1400" spc="8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the</a:t>
            </a:r>
            <a:r>
              <a:rPr sz="1400" spc="85" dirty="0">
                <a:latin typeface="Georgia"/>
                <a:cs typeface="Georgia"/>
              </a:rPr>
              <a:t> </a:t>
            </a:r>
            <a:r>
              <a:rPr sz="1400" spc="-25" dirty="0">
                <a:latin typeface="Georgia"/>
                <a:cs typeface="Georgia"/>
              </a:rPr>
              <a:t>following</a:t>
            </a:r>
            <a:r>
              <a:rPr sz="1400" spc="8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two</a:t>
            </a:r>
            <a:r>
              <a:rPr sz="1400" spc="80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properties.</a:t>
            </a:r>
            <a:endParaRPr sz="1400"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114"/>
              </a:spcBef>
            </a:pPr>
            <a:endParaRPr sz="1400">
              <a:latin typeface="Georgia"/>
              <a:cs typeface="Georgia"/>
            </a:endParaRPr>
          </a:p>
          <a:p>
            <a:pPr marL="384175" indent="-161290">
              <a:lnSpc>
                <a:spcPct val="100000"/>
              </a:lnSpc>
              <a:buSzPct val="35714"/>
              <a:buFont typeface="Times New Roman"/>
              <a:buChar char="•"/>
              <a:tabLst>
                <a:tab pos="384175" algn="l"/>
              </a:tabLst>
            </a:pPr>
            <a:r>
              <a:rPr sz="1400" dirty="0">
                <a:latin typeface="Georgia"/>
                <a:cs typeface="Georgia"/>
              </a:rPr>
              <a:t>If</a:t>
            </a:r>
            <a:r>
              <a:rPr sz="1400" spc="5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you</a:t>
            </a:r>
            <a:r>
              <a:rPr sz="1400" spc="5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look</a:t>
            </a:r>
            <a:r>
              <a:rPr sz="1400" spc="5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at</a:t>
            </a:r>
            <a:r>
              <a:rPr sz="1400" spc="5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the</a:t>
            </a:r>
            <a:r>
              <a:rPr sz="1400" spc="50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entire</a:t>
            </a:r>
            <a:r>
              <a:rPr sz="1400" spc="55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function</a:t>
            </a:r>
            <a:r>
              <a:rPr sz="1400" spc="5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at</a:t>
            </a:r>
            <a:r>
              <a:rPr sz="1400" spc="5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any</a:t>
            </a:r>
            <a:r>
              <a:rPr sz="1400" spc="5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particular</a:t>
            </a:r>
            <a:r>
              <a:rPr sz="1400" spc="55" dirty="0">
                <a:latin typeface="Georgia"/>
                <a:cs typeface="Georgia"/>
              </a:rPr>
              <a:t> </a:t>
            </a:r>
            <a:r>
              <a:rPr sz="1400" spc="-25" dirty="0">
                <a:latin typeface="Georgia"/>
                <a:cs typeface="Georgia"/>
              </a:rPr>
              <a:t>moment</a:t>
            </a:r>
            <a:r>
              <a:rPr sz="1400" spc="5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in</a:t>
            </a:r>
            <a:r>
              <a:rPr sz="1400" spc="5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time,</a:t>
            </a:r>
            <a:r>
              <a:rPr sz="1400" spc="5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you</a:t>
            </a:r>
            <a:r>
              <a:rPr sz="1400" spc="5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see</a:t>
            </a:r>
            <a:r>
              <a:rPr sz="1400" spc="5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</a:t>
            </a:r>
            <a:r>
              <a:rPr sz="1400" spc="55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sine</a:t>
            </a:r>
            <a:r>
              <a:rPr sz="1400" spc="50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wave</a:t>
            </a:r>
            <a:r>
              <a:rPr sz="1400" spc="5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in</a:t>
            </a:r>
            <a:r>
              <a:rPr sz="1400" spc="50" dirty="0">
                <a:latin typeface="Georgia"/>
                <a:cs typeface="Georgia"/>
              </a:rPr>
              <a:t> </a:t>
            </a:r>
            <a:r>
              <a:rPr sz="1400" b="0" i="1" spc="-25" dirty="0">
                <a:latin typeface="Bookman Old Style"/>
                <a:cs typeface="Bookman Old Style"/>
              </a:rPr>
              <a:t>x</a:t>
            </a:r>
            <a:r>
              <a:rPr sz="1400" spc="-25" dirty="0">
                <a:latin typeface="Georgia"/>
                <a:cs typeface="Georgia"/>
              </a:rPr>
              <a:t>.</a:t>
            </a:r>
            <a:endParaRPr sz="1400">
              <a:latin typeface="Georgia"/>
              <a:cs typeface="Georgia"/>
            </a:endParaRPr>
          </a:p>
          <a:p>
            <a:pPr marL="384175" indent="-161290">
              <a:lnSpc>
                <a:spcPct val="100000"/>
              </a:lnSpc>
              <a:spcBef>
                <a:spcPts val="1110"/>
              </a:spcBef>
              <a:buSzPct val="35714"/>
              <a:buFont typeface="Times New Roman"/>
              <a:buChar char="•"/>
              <a:tabLst>
                <a:tab pos="384175" algn="l"/>
              </a:tabLst>
            </a:pPr>
            <a:r>
              <a:rPr sz="1400" dirty="0">
                <a:latin typeface="Georgia"/>
                <a:cs typeface="Georgia"/>
              </a:rPr>
              <a:t>If</a:t>
            </a:r>
            <a:r>
              <a:rPr sz="1400" spc="5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you</a:t>
            </a:r>
            <a:r>
              <a:rPr sz="1400" spc="60" dirty="0">
                <a:latin typeface="Georgia"/>
                <a:cs typeface="Georgia"/>
              </a:rPr>
              <a:t> </a:t>
            </a:r>
            <a:r>
              <a:rPr sz="1400" spc="-20" dirty="0">
                <a:latin typeface="Georgia"/>
                <a:cs typeface="Georgia"/>
              </a:rPr>
              <a:t>follow</a:t>
            </a:r>
            <a:r>
              <a:rPr sz="1400" spc="6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the</a:t>
            </a:r>
            <a:r>
              <a:rPr sz="1400" spc="60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function</a:t>
            </a:r>
            <a:r>
              <a:rPr sz="1400" spc="6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at</a:t>
            </a:r>
            <a:r>
              <a:rPr sz="1400" spc="6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any</a:t>
            </a:r>
            <a:r>
              <a:rPr sz="1400" spc="6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particular</a:t>
            </a:r>
            <a:r>
              <a:rPr sz="1400" spc="65" dirty="0">
                <a:latin typeface="Georgia"/>
                <a:cs typeface="Georgia"/>
              </a:rPr>
              <a:t> </a:t>
            </a:r>
            <a:r>
              <a:rPr sz="1400" b="0" i="1" dirty="0">
                <a:latin typeface="Bookman Old Style"/>
                <a:cs typeface="Bookman Old Style"/>
              </a:rPr>
              <a:t>x</a:t>
            </a:r>
            <a:r>
              <a:rPr sz="1400" dirty="0">
                <a:latin typeface="Georgia"/>
                <a:cs typeface="Georgia"/>
              </a:rPr>
              <a:t>-</a:t>
            </a:r>
            <a:r>
              <a:rPr sz="1400" spc="-10" dirty="0">
                <a:latin typeface="Georgia"/>
                <a:cs typeface="Georgia"/>
              </a:rPr>
              <a:t>value,</a:t>
            </a:r>
            <a:r>
              <a:rPr sz="1400" spc="6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you</a:t>
            </a:r>
            <a:r>
              <a:rPr sz="1400" spc="6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see</a:t>
            </a:r>
            <a:r>
              <a:rPr sz="1400" spc="6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it</a:t>
            </a:r>
            <a:r>
              <a:rPr sz="1400" spc="60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oscillating</a:t>
            </a:r>
            <a:r>
              <a:rPr sz="1400" spc="60" dirty="0">
                <a:latin typeface="Georgia"/>
                <a:cs typeface="Georgia"/>
              </a:rPr>
              <a:t> </a:t>
            </a:r>
            <a:r>
              <a:rPr sz="1400" spc="-20" dirty="0">
                <a:latin typeface="Georgia"/>
                <a:cs typeface="Georgia"/>
              </a:rPr>
              <a:t>sinusoidally</a:t>
            </a:r>
            <a:r>
              <a:rPr sz="1400" spc="6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in</a:t>
            </a:r>
            <a:r>
              <a:rPr sz="1400" spc="60" dirty="0">
                <a:latin typeface="Georgia"/>
                <a:cs typeface="Georgia"/>
              </a:rPr>
              <a:t> </a:t>
            </a:r>
            <a:r>
              <a:rPr sz="1400" b="0" i="1" spc="-25" dirty="0">
                <a:latin typeface="Bookman Old Style"/>
                <a:cs typeface="Bookman Old Style"/>
              </a:rPr>
              <a:t>t</a:t>
            </a:r>
            <a:r>
              <a:rPr sz="1400" spc="-25" dirty="0">
                <a:latin typeface="Georgia"/>
                <a:cs typeface="Georgia"/>
              </a:rPr>
              <a:t>.</a:t>
            </a:r>
            <a:endParaRPr sz="1400"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114"/>
              </a:spcBef>
            </a:pPr>
            <a:endParaRPr sz="140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400" dirty="0">
                <a:latin typeface="Georgia"/>
                <a:cs typeface="Georgia"/>
              </a:rPr>
              <a:t>Choose</a:t>
            </a:r>
            <a:r>
              <a:rPr sz="1400" spc="25" dirty="0">
                <a:latin typeface="Georgia"/>
                <a:cs typeface="Georgia"/>
              </a:rPr>
              <a:t> </a:t>
            </a:r>
            <a:r>
              <a:rPr sz="1400" spc="-20" dirty="0">
                <a:latin typeface="Georgia"/>
                <a:cs typeface="Georgia"/>
              </a:rPr>
              <a:t>one.</a:t>
            </a:r>
            <a:endParaRPr sz="1400"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114"/>
              </a:spcBef>
            </a:pPr>
            <a:endParaRPr sz="1400">
              <a:latin typeface="Georgia"/>
              <a:cs typeface="Georgia"/>
            </a:endParaRPr>
          </a:p>
          <a:p>
            <a:pPr marL="383540" indent="-257175">
              <a:lnSpc>
                <a:spcPct val="100000"/>
              </a:lnSpc>
              <a:buAutoNum type="alphaUcPeriod"/>
              <a:tabLst>
                <a:tab pos="383540" algn="l"/>
              </a:tabLst>
            </a:pPr>
            <a:r>
              <a:rPr sz="1400" dirty="0">
                <a:latin typeface="Georgia"/>
                <a:cs typeface="Georgia"/>
              </a:rPr>
              <a:t>This</a:t>
            </a:r>
            <a:r>
              <a:rPr sz="1400" spc="55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function</a:t>
            </a:r>
            <a:r>
              <a:rPr sz="1400" spc="6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is</a:t>
            </a:r>
            <a:r>
              <a:rPr sz="1400" spc="60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neither</a:t>
            </a:r>
            <a:r>
              <a:rPr sz="1400" spc="5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</a:t>
            </a:r>
            <a:r>
              <a:rPr sz="1400" spc="60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standing</a:t>
            </a:r>
            <a:r>
              <a:rPr sz="1400" spc="60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wave</a:t>
            </a:r>
            <a:r>
              <a:rPr sz="1400" spc="6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nor</a:t>
            </a:r>
            <a:r>
              <a:rPr sz="1400" spc="5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</a:t>
            </a:r>
            <a:r>
              <a:rPr sz="1400" spc="60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traveling</a:t>
            </a:r>
            <a:r>
              <a:rPr sz="1400" spc="60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wave.</a:t>
            </a:r>
            <a:endParaRPr sz="1400">
              <a:latin typeface="Georgia"/>
              <a:cs typeface="Georgia"/>
            </a:endParaRPr>
          </a:p>
          <a:p>
            <a:pPr marL="383540" indent="-249554">
              <a:lnSpc>
                <a:spcPct val="100000"/>
              </a:lnSpc>
              <a:spcBef>
                <a:spcPts val="1110"/>
              </a:spcBef>
              <a:buAutoNum type="alphaUcPeriod"/>
              <a:tabLst>
                <a:tab pos="383540" algn="l"/>
              </a:tabLst>
            </a:pPr>
            <a:r>
              <a:rPr sz="1400" dirty="0">
                <a:latin typeface="Georgia"/>
                <a:cs typeface="Georgia"/>
              </a:rPr>
              <a:t>This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function</a:t>
            </a:r>
            <a:r>
              <a:rPr sz="1400" spc="7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might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be</a:t>
            </a:r>
            <a:r>
              <a:rPr sz="1400" spc="7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</a:t>
            </a:r>
            <a:r>
              <a:rPr sz="1400" spc="7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standing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wave,</a:t>
            </a:r>
            <a:r>
              <a:rPr sz="1400" spc="7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but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it</a:t>
            </a:r>
            <a:r>
              <a:rPr sz="1400" spc="7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is</a:t>
            </a:r>
            <a:r>
              <a:rPr sz="1400" spc="7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not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</a:t>
            </a:r>
            <a:r>
              <a:rPr sz="1400" spc="75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traveling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wave.</a:t>
            </a:r>
            <a:endParaRPr sz="1400">
              <a:latin typeface="Georgia"/>
              <a:cs typeface="Georgia"/>
            </a:endParaRPr>
          </a:p>
          <a:p>
            <a:pPr marL="383540" indent="-252095">
              <a:lnSpc>
                <a:spcPct val="100000"/>
              </a:lnSpc>
              <a:spcBef>
                <a:spcPts val="1110"/>
              </a:spcBef>
              <a:buAutoNum type="alphaUcPeriod"/>
              <a:tabLst>
                <a:tab pos="383540" algn="l"/>
              </a:tabLst>
            </a:pPr>
            <a:r>
              <a:rPr sz="1400" dirty="0">
                <a:latin typeface="Georgia"/>
                <a:cs typeface="Georgia"/>
              </a:rPr>
              <a:t>This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function</a:t>
            </a:r>
            <a:r>
              <a:rPr sz="1400" spc="7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might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be</a:t>
            </a:r>
            <a:r>
              <a:rPr sz="1400" spc="7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</a:t>
            </a:r>
            <a:r>
              <a:rPr sz="1400" spc="75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traveling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wave,</a:t>
            </a:r>
            <a:r>
              <a:rPr sz="1400" spc="7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but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it</a:t>
            </a:r>
            <a:r>
              <a:rPr sz="1400" spc="7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is</a:t>
            </a:r>
            <a:r>
              <a:rPr sz="1400" spc="7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not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</a:t>
            </a:r>
            <a:r>
              <a:rPr sz="1400" spc="7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standing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wave.</a:t>
            </a:r>
            <a:endParaRPr sz="1400">
              <a:latin typeface="Georgia"/>
              <a:cs typeface="Georgia"/>
            </a:endParaRPr>
          </a:p>
          <a:p>
            <a:pPr marL="383540" indent="-259715">
              <a:lnSpc>
                <a:spcPct val="100000"/>
              </a:lnSpc>
              <a:spcBef>
                <a:spcPts val="1110"/>
              </a:spcBef>
              <a:buAutoNum type="alphaUcPeriod"/>
              <a:tabLst>
                <a:tab pos="383540" algn="l"/>
              </a:tabLst>
            </a:pPr>
            <a:r>
              <a:rPr sz="1400" dirty="0">
                <a:latin typeface="Georgia"/>
                <a:cs typeface="Georgia"/>
              </a:rPr>
              <a:t>This</a:t>
            </a:r>
            <a:r>
              <a:rPr sz="1400" spc="60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function</a:t>
            </a:r>
            <a:r>
              <a:rPr sz="1400" spc="6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might</a:t>
            </a:r>
            <a:r>
              <a:rPr sz="1400" spc="6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be</a:t>
            </a:r>
            <a:r>
              <a:rPr sz="1400" spc="6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</a:t>
            </a:r>
            <a:r>
              <a:rPr sz="1400" spc="60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traveling</a:t>
            </a:r>
            <a:r>
              <a:rPr sz="1400" spc="6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wave,</a:t>
            </a:r>
            <a:r>
              <a:rPr sz="1400" spc="6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or</a:t>
            </a:r>
            <a:r>
              <a:rPr sz="1400" spc="6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it</a:t>
            </a:r>
            <a:r>
              <a:rPr sz="1400" spc="6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might</a:t>
            </a:r>
            <a:r>
              <a:rPr sz="1400" spc="6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be</a:t>
            </a:r>
            <a:r>
              <a:rPr sz="1400" spc="6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</a:t>
            </a:r>
            <a:r>
              <a:rPr sz="1400" spc="6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standing</a:t>
            </a:r>
            <a:r>
              <a:rPr sz="1400" spc="60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wave.</a:t>
            </a:r>
            <a:endParaRPr sz="1400">
              <a:latin typeface="Georgia"/>
              <a:cs typeface="Georgia"/>
            </a:endParaRPr>
          </a:p>
          <a:p>
            <a:pPr marL="382905" marR="6350" indent="-244475">
              <a:lnSpc>
                <a:spcPct val="106700"/>
              </a:lnSpc>
              <a:spcBef>
                <a:spcPts val="994"/>
              </a:spcBef>
              <a:buAutoNum type="alphaUcPeriod"/>
              <a:tabLst>
                <a:tab pos="384175" algn="l"/>
              </a:tabLst>
            </a:pPr>
            <a:r>
              <a:rPr sz="1400" dirty="0">
                <a:latin typeface="Georgia"/>
                <a:cs typeface="Georgia"/>
              </a:rPr>
              <a:t>This</a:t>
            </a:r>
            <a:r>
              <a:rPr sz="1400" spc="-20" dirty="0">
                <a:latin typeface="Georgia"/>
                <a:cs typeface="Georgia"/>
              </a:rPr>
              <a:t> function</a:t>
            </a:r>
            <a:r>
              <a:rPr sz="1400" spc="-10" dirty="0">
                <a:latin typeface="Georgia"/>
                <a:cs typeface="Georgia"/>
              </a:rPr>
              <a:t> could</a:t>
            </a:r>
            <a:r>
              <a:rPr sz="1400" spc="-1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be</a:t>
            </a:r>
            <a:r>
              <a:rPr sz="1400" spc="-1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both</a:t>
            </a:r>
            <a:r>
              <a:rPr sz="1400" spc="-1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</a:t>
            </a:r>
            <a:r>
              <a:rPr sz="1400" spc="-10" dirty="0">
                <a:latin typeface="Georgia"/>
                <a:cs typeface="Georgia"/>
              </a:rPr>
              <a:t> traveling</a:t>
            </a:r>
            <a:r>
              <a:rPr sz="1400" spc="-20" dirty="0">
                <a:latin typeface="Georgia"/>
                <a:cs typeface="Georgia"/>
              </a:rPr>
              <a:t> wave</a:t>
            </a:r>
            <a:r>
              <a:rPr sz="1400" spc="-1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and</a:t>
            </a:r>
            <a:r>
              <a:rPr sz="1400" spc="-1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</a:t>
            </a:r>
            <a:r>
              <a:rPr sz="1400" spc="-20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standing wave,</a:t>
            </a:r>
            <a:r>
              <a:rPr sz="1400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because</a:t>
            </a:r>
            <a:r>
              <a:rPr sz="1400" spc="-1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they</a:t>
            </a:r>
            <a:r>
              <a:rPr sz="1400" spc="-1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are</a:t>
            </a:r>
            <a:r>
              <a:rPr sz="1400" spc="-2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two</a:t>
            </a:r>
            <a:r>
              <a:rPr sz="1400" spc="-15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mathematical 	</a:t>
            </a:r>
            <a:r>
              <a:rPr sz="1400" spc="-20" dirty="0">
                <a:latin typeface="Georgia"/>
                <a:cs typeface="Georgia"/>
              </a:rPr>
              <a:t>forms</a:t>
            </a:r>
            <a:r>
              <a:rPr sz="1400" spc="3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for</a:t>
            </a:r>
            <a:r>
              <a:rPr sz="1400" spc="30" dirty="0">
                <a:latin typeface="Georgia"/>
                <a:cs typeface="Georgia"/>
              </a:rPr>
              <a:t> </a:t>
            </a:r>
            <a:r>
              <a:rPr sz="1400" spc="-25" dirty="0">
                <a:latin typeface="Georgia"/>
                <a:cs typeface="Georgia"/>
              </a:rPr>
              <a:t>expressing</a:t>
            </a:r>
            <a:r>
              <a:rPr sz="1400" spc="3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the</a:t>
            </a:r>
            <a:r>
              <a:rPr sz="1400" spc="30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same</a:t>
            </a:r>
            <a:r>
              <a:rPr sz="1400" spc="35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motion.</a:t>
            </a:r>
            <a:endParaRPr sz="1400"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07758" y="878291"/>
            <a:ext cx="8268334" cy="4398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3495">
              <a:lnSpc>
                <a:spcPct val="100000"/>
              </a:lnSpc>
              <a:spcBef>
                <a:spcPts val="95"/>
              </a:spcBef>
              <a:tabLst>
                <a:tab pos="1255395" algn="l"/>
              </a:tabLst>
            </a:pPr>
            <a:r>
              <a:rPr sz="1200" spc="-10" dirty="0">
                <a:latin typeface="Georgia"/>
                <a:cs typeface="Georgia"/>
              </a:rPr>
              <a:t>ConcepTest</a:t>
            </a:r>
            <a:r>
              <a:rPr sz="1200" dirty="0">
                <a:latin typeface="Georgia"/>
                <a:cs typeface="Georgia"/>
              </a:rPr>
              <a:t>	6.1.</a:t>
            </a:r>
            <a:r>
              <a:rPr sz="1200" spc="130" dirty="0">
                <a:latin typeface="Georgia"/>
                <a:cs typeface="Georgia"/>
              </a:rPr>
              <a:t>  </a:t>
            </a:r>
            <a:r>
              <a:rPr sz="1200" dirty="0">
                <a:latin typeface="Georgia"/>
                <a:cs typeface="Georgia"/>
              </a:rPr>
              <a:t>MATH</a:t>
            </a:r>
            <a:r>
              <a:rPr sz="1200" spc="75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INTERLUDE:</a:t>
            </a:r>
            <a:r>
              <a:rPr sz="1200" spc="7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STANDING</a:t>
            </a:r>
            <a:r>
              <a:rPr sz="1200" spc="75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WAVES,</a:t>
            </a:r>
            <a:r>
              <a:rPr sz="1200" spc="75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TRAVELING</a:t>
            </a:r>
            <a:r>
              <a:rPr sz="1200" spc="70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WAVES,</a:t>
            </a:r>
            <a:r>
              <a:rPr sz="1200" spc="75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AND</a:t>
            </a:r>
            <a:r>
              <a:rPr sz="1200" spc="7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PARTIAL</a:t>
            </a:r>
            <a:r>
              <a:rPr sz="1200" spc="75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DERIVATIVES</a:t>
            </a:r>
            <a:endParaRPr sz="1200"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355"/>
              </a:spcBef>
            </a:pPr>
            <a:endParaRPr sz="1200">
              <a:latin typeface="Georgia"/>
              <a:cs typeface="Georgia"/>
            </a:endParaRPr>
          </a:p>
          <a:p>
            <a:pPr marL="23495">
              <a:lnSpc>
                <a:spcPct val="100000"/>
              </a:lnSpc>
            </a:pPr>
            <a:r>
              <a:rPr sz="1400" dirty="0">
                <a:latin typeface="Georgia"/>
                <a:cs typeface="Georgia"/>
              </a:rPr>
              <a:t>The</a:t>
            </a:r>
            <a:r>
              <a:rPr sz="1400" spc="45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function</a:t>
            </a:r>
            <a:r>
              <a:rPr sz="1400" spc="85" dirty="0">
                <a:latin typeface="Georgia"/>
                <a:cs typeface="Georgia"/>
              </a:rPr>
              <a:t> </a:t>
            </a:r>
            <a:r>
              <a:rPr sz="1400" b="0" i="1" spc="210" dirty="0">
                <a:latin typeface="Bookman Old Style"/>
                <a:cs typeface="Bookman Old Style"/>
              </a:rPr>
              <a:t>f</a:t>
            </a:r>
            <a:r>
              <a:rPr sz="1400" b="0" i="1" spc="-270" dirty="0">
                <a:latin typeface="Bookman Old Style"/>
                <a:cs typeface="Bookman Old Style"/>
              </a:rPr>
              <a:t> </a:t>
            </a:r>
            <a:r>
              <a:rPr sz="1400" dirty="0">
                <a:latin typeface="Georgia"/>
                <a:cs typeface="Georgia"/>
              </a:rPr>
              <a:t>(</a:t>
            </a:r>
            <a:r>
              <a:rPr sz="1400" b="0" i="1" dirty="0">
                <a:latin typeface="Bookman Old Style"/>
                <a:cs typeface="Bookman Old Style"/>
              </a:rPr>
              <a:t>x,</a:t>
            </a:r>
            <a:r>
              <a:rPr sz="1400" b="0" i="1" spc="-180" dirty="0">
                <a:latin typeface="Bookman Old Style"/>
                <a:cs typeface="Bookman Old Style"/>
              </a:rPr>
              <a:t> </a:t>
            </a:r>
            <a:r>
              <a:rPr sz="1400" b="0" i="1" dirty="0">
                <a:latin typeface="Bookman Old Style"/>
                <a:cs typeface="Bookman Old Style"/>
              </a:rPr>
              <a:t>t</a:t>
            </a:r>
            <a:r>
              <a:rPr sz="1400" dirty="0">
                <a:latin typeface="Georgia"/>
                <a:cs typeface="Georgia"/>
              </a:rPr>
              <a:t>)</a:t>
            </a:r>
            <a:r>
              <a:rPr sz="1400" spc="8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has</a:t>
            </a:r>
            <a:r>
              <a:rPr sz="1400" spc="8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the</a:t>
            </a:r>
            <a:r>
              <a:rPr sz="1400" spc="85" dirty="0">
                <a:latin typeface="Georgia"/>
                <a:cs typeface="Georgia"/>
              </a:rPr>
              <a:t> </a:t>
            </a:r>
            <a:r>
              <a:rPr sz="1400" spc="-25" dirty="0">
                <a:latin typeface="Georgia"/>
                <a:cs typeface="Georgia"/>
              </a:rPr>
              <a:t>following</a:t>
            </a:r>
            <a:r>
              <a:rPr sz="1400" spc="8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two</a:t>
            </a:r>
            <a:r>
              <a:rPr sz="1400" spc="80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properties.</a:t>
            </a:r>
            <a:endParaRPr sz="1400"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114"/>
              </a:spcBef>
            </a:pPr>
            <a:endParaRPr sz="1400">
              <a:latin typeface="Georgia"/>
              <a:cs typeface="Georgia"/>
            </a:endParaRPr>
          </a:p>
          <a:p>
            <a:pPr marL="395605" indent="-161290">
              <a:lnSpc>
                <a:spcPct val="100000"/>
              </a:lnSpc>
              <a:buSzPct val="35714"/>
              <a:buFont typeface="Times New Roman"/>
              <a:buChar char="•"/>
              <a:tabLst>
                <a:tab pos="395605" algn="l"/>
              </a:tabLst>
            </a:pPr>
            <a:r>
              <a:rPr sz="1400" dirty="0">
                <a:latin typeface="Georgia"/>
                <a:cs typeface="Georgia"/>
              </a:rPr>
              <a:t>If</a:t>
            </a:r>
            <a:r>
              <a:rPr sz="1400" spc="5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you</a:t>
            </a:r>
            <a:r>
              <a:rPr sz="1400" spc="5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look</a:t>
            </a:r>
            <a:r>
              <a:rPr sz="1400" spc="5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at</a:t>
            </a:r>
            <a:r>
              <a:rPr sz="1400" spc="5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the</a:t>
            </a:r>
            <a:r>
              <a:rPr sz="1400" spc="50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entire</a:t>
            </a:r>
            <a:r>
              <a:rPr sz="1400" spc="55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function</a:t>
            </a:r>
            <a:r>
              <a:rPr sz="1400" spc="5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at</a:t>
            </a:r>
            <a:r>
              <a:rPr sz="1400" spc="5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any</a:t>
            </a:r>
            <a:r>
              <a:rPr sz="1400" spc="5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particular</a:t>
            </a:r>
            <a:r>
              <a:rPr sz="1400" spc="55" dirty="0">
                <a:latin typeface="Georgia"/>
                <a:cs typeface="Georgia"/>
              </a:rPr>
              <a:t> </a:t>
            </a:r>
            <a:r>
              <a:rPr sz="1400" spc="-25" dirty="0">
                <a:latin typeface="Georgia"/>
                <a:cs typeface="Georgia"/>
              </a:rPr>
              <a:t>moment</a:t>
            </a:r>
            <a:r>
              <a:rPr sz="1400" spc="5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in</a:t>
            </a:r>
            <a:r>
              <a:rPr sz="1400" spc="5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time,</a:t>
            </a:r>
            <a:r>
              <a:rPr sz="1400" spc="5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you</a:t>
            </a:r>
            <a:r>
              <a:rPr sz="1400" spc="5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see</a:t>
            </a:r>
            <a:r>
              <a:rPr sz="1400" spc="5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</a:t>
            </a:r>
            <a:r>
              <a:rPr sz="1400" spc="55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sine</a:t>
            </a:r>
            <a:r>
              <a:rPr sz="1400" spc="50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wave</a:t>
            </a:r>
            <a:r>
              <a:rPr sz="1400" spc="5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in</a:t>
            </a:r>
            <a:r>
              <a:rPr sz="1400" spc="50" dirty="0">
                <a:latin typeface="Georgia"/>
                <a:cs typeface="Georgia"/>
              </a:rPr>
              <a:t> </a:t>
            </a:r>
            <a:r>
              <a:rPr sz="1400" b="0" i="1" spc="-25" dirty="0">
                <a:latin typeface="Bookman Old Style"/>
                <a:cs typeface="Bookman Old Style"/>
              </a:rPr>
              <a:t>x</a:t>
            </a:r>
            <a:r>
              <a:rPr sz="1400" spc="-25" dirty="0">
                <a:latin typeface="Georgia"/>
                <a:cs typeface="Georgia"/>
              </a:rPr>
              <a:t>.</a:t>
            </a:r>
            <a:endParaRPr sz="1400">
              <a:latin typeface="Georgia"/>
              <a:cs typeface="Georgia"/>
            </a:endParaRPr>
          </a:p>
          <a:p>
            <a:pPr marL="395605" indent="-161290">
              <a:lnSpc>
                <a:spcPct val="100000"/>
              </a:lnSpc>
              <a:spcBef>
                <a:spcPts val="1110"/>
              </a:spcBef>
              <a:buSzPct val="35714"/>
              <a:buFont typeface="Times New Roman"/>
              <a:buChar char="•"/>
              <a:tabLst>
                <a:tab pos="395605" algn="l"/>
              </a:tabLst>
            </a:pPr>
            <a:r>
              <a:rPr sz="1400" dirty="0">
                <a:latin typeface="Georgia"/>
                <a:cs typeface="Georgia"/>
              </a:rPr>
              <a:t>If</a:t>
            </a:r>
            <a:r>
              <a:rPr sz="1400" spc="5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you</a:t>
            </a:r>
            <a:r>
              <a:rPr sz="1400" spc="60" dirty="0">
                <a:latin typeface="Georgia"/>
                <a:cs typeface="Georgia"/>
              </a:rPr>
              <a:t> </a:t>
            </a:r>
            <a:r>
              <a:rPr sz="1400" spc="-20" dirty="0">
                <a:latin typeface="Georgia"/>
                <a:cs typeface="Georgia"/>
              </a:rPr>
              <a:t>follow</a:t>
            </a:r>
            <a:r>
              <a:rPr sz="1400" spc="6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the</a:t>
            </a:r>
            <a:r>
              <a:rPr sz="1400" spc="60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function</a:t>
            </a:r>
            <a:r>
              <a:rPr sz="1400" spc="6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at</a:t>
            </a:r>
            <a:r>
              <a:rPr sz="1400" spc="6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any</a:t>
            </a:r>
            <a:r>
              <a:rPr sz="1400" spc="6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particular</a:t>
            </a:r>
            <a:r>
              <a:rPr sz="1400" spc="65" dirty="0">
                <a:latin typeface="Georgia"/>
                <a:cs typeface="Georgia"/>
              </a:rPr>
              <a:t> </a:t>
            </a:r>
            <a:r>
              <a:rPr sz="1400" b="0" i="1" dirty="0">
                <a:latin typeface="Bookman Old Style"/>
                <a:cs typeface="Bookman Old Style"/>
              </a:rPr>
              <a:t>x</a:t>
            </a:r>
            <a:r>
              <a:rPr sz="1400" dirty="0">
                <a:latin typeface="Georgia"/>
                <a:cs typeface="Georgia"/>
              </a:rPr>
              <a:t>-</a:t>
            </a:r>
            <a:r>
              <a:rPr sz="1400" spc="-10" dirty="0">
                <a:latin typeface="Georgia"/>
                <a:cs typeface="Georgia"/>
              </a:rPr>
              <a:t>value,</a:t>
            </a:r>
            <a:r>
              <a:rPr sz="1400" spc="6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you</a:t>
            </a:r>
            <a:r>
              <a:rPr sz="1400" spc="6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see</a:t>
            </a:r>
            <a:r>
              <a:rPr sz="1400" spc="6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it</a:t>
            </a:r>
            <a:r>
              <a:rPr sz="1400" spc="60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oscillating</a:t>
            </a:r>
            <a:r>
              <a:rPr sz="1400" spc="60" dirty="0">
                <a:latin typeface="Georgia"/>
                <a:cs typeface="Georgia"/>
              </a:rPr>
              <a:t> </a:t>
            </a:r>
            <a:r>
              <a:rPr sz="1400" spc="-20" dirty="0">
                <a:latin typeface="Georgia"/>
                <a:cs typeface="Georgia"/>
              </a:rPr>
              <a:t>sinusoidally</a:t>
            </a:r>
            <a:r>
              <a:rPr sz="1400" spc="6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in</a:t>
            </a:r>
            <a:r>
              <a:rPr sz="1400" spc="60" dirty="0">
                <a:latin typeface="Georgia"/>
                <a:cs typeface="Georgia"/>
              </a:rPr>
              <a:t> </a:t>
            </a:r>
            <a:r>
              <a:rPr sz="1400" b="0" i="1" spc="-25" dirty="0">
                <a:latin typeface="Bookman Old Style"/>
                <a:cs typeface="Bookman Old Style"/>
              </a:rPr>
              <a:t>t</a:t>
            </a:r>
            <a:r>
              <a:rPr sz="1400" spc="-25" dirty="0">
                <a:latin typeface="Georgia"/>
                <a:cs typeface="Georgia"/>
              </a:rPr>
              <a:t>.</a:t>
            </a:r>
            <a:endParaRPr sz="1400"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114"/>
              </a:spcBef>
            </a:pPr>
            <a:endParaRPr sz="1400">
              <a:latin typeface="Georgia"/>
              <a:cs typeface="Georgia"/>
            </a:endParaRPr>
          </a:p>
          <a:p>
            <a:pPr marL="23495">
              <a:lnSpc>
                <a:spcPct val="100000"/>
              </a:lnSpc>
              <a:spcBef>
                <a:spcPts val="5"/>
              </a:spcBef>
            </a:pPr>
            <a:r>
              <a:rPr sz="1400" dirty="0">
                <a:latin typeface="Georgia"/>
                <a:cs typeface="Georgia"/>
              </a:rPr>
              <a:t>Choose</a:t>
            </a:r>
            <a:r>
              <a:rPr sz="1400" spc="25" dirty="0">
                <a:latin typeface="Georgia"/>
                <a:cs typeface="Georgia"/>
              </a:rPr>
              <a:t> </a:t>
            </a:r>
            <a:r>
              <a:rPr sz="1400" spc="-20" dirty="0">
                <a:latin typeface="Georgia"/>
                <a:cs typeface="Georgia"/>
              </a:rPr>
              <a:t>one.</a:t>
            </a:r>
            <a:endParaRPr sz="1400"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114"/>
              </a:spcBef>
            </a:pPr>
            <a:endParaRPr sz="1400">
              <a:latin typeface="Georgia"/>
              <a:cs typeface="Georgia"/>
            </a:endParaRPr>
          </a:p>
          <a:p>
            <a:pPr marL="394970" indent="-257175">
              <a:lnSpc>
                <a:spcPct val="100000"/>
              </a:lnSpc>
              <a:buAutoNum type="alphaUcPeriod"/>
              <a:tabLst>
                <a:tab pos="394970" algn="l"/>
              </a:tabLst>
            </a:pPr>
            <a:r>
              <a:rPr sz="1400" dirty="0">
                <a:latin typeface="Georgia"/>
                <a:cs typeface="Georgia"/>
              </a:rPr>
              <a:t>This</a:t>
            </a:r>
            <a:r>
              <a:rPr sz="1400" spc="55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function</a:t>
            </a:r>
            <a:r>
              <a:rPr sz="1400" spc="6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is</a:t>
            </a:r>
            <a:r>
              <a:rPr sz="1400" spc="60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neither</a:t>
            </a:r>
            <a:r>
              <a:rPr sz="1400" spc="5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</a:t>
            </a:r>
            <a:r>
              <a:rPr sz="1400" spc="60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standing</a:t>
            </a:r>
            <a:r>
              <a:rPr sz="1400" spc="60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wave</a:t>
            </a:r>
            <a:r>
              <a:rPr sz="1400" spc="6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nor</a:t>
            </a:r>
            <a:r>
              <a:rPr sz="1400" spc="5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</a:t>
            </a:r>
            <a:r>
              <a:rPr sz="1400" spc="60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traveling</a:t>
            </a:r>
            <a:r>
              <a:rPr sz="1400" spc="60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wave.</a:t>
            </a:r>
            <a:endParaRPr sz="1400">
              <a:latin typeface="Georgia"/>
              <a:cs typeface="Georgia"/>
            </a:endParaRPr>
          </a:p>
          <a:p>
            <a:pPr marL="394335" indent="-249554">
              <a:lnSpc>
                <a:spcPct val="100000"/>
              </a:lnSpc>
              <a:spcBef>
                <a:spcPts val="1110"/>
              </a:spcBef>
              <a:buAutoNum type="alphaUcPeriod"/>
              <a:tabLst>
                <a:tab pos="394335" algn="l"/>
              </a:tabLst>
            </a:pPr>
            <a:r>
              <a:rPr sz="1400" dirty="0">
                <a:latin typeface="Georgia"/>
                <a:cs typeface="Georgia"/>
              </a:rPr>
              <a:t>This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function</a:t>
            </a:r>
            <a:r>
              <a:rPr sz="1400" spc="7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might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be</a:t>
            </a:r>
            <a:r>
              <a:rPr sz="1400" spc="7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</a:t>
            </a:r>
            <a:r>
              <a:rPr sz="1400" spc="7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standing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wave,</a:t>
            </a:r>
            <a:r>
              <a:rPr sz="1400" spc="7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but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it</a:t>
            </a:r>
            <a:r>
              <a:rPr sz="1400" spc="7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is</a:t>
            </a:r>
            <a:r>
              <a:rPr sz="1400" spc="7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not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</a:t>
            </a:r>
            <a:r>
              <a:rPr sz="1400" spc="75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traveling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wave.</a:t>
            </a:r>
            <a:endParaRPr sz="1400">
              <a:latin typeface="Georgia"/>
              <a:cs typeface="Georgia"/>
            </a:endParaRPr>
          </a:p>
          <a:p>
            <a:pPr marL="394335" indent="-252095">
              <a:lnSpc>
                <a:spcPct val="100000"/>
              </a:lnSpc>
              <a:spcBef>
                <a:spcPts val="1110"/>
              </a:spcBef>
              <a:buAutoNum type="alphaUcPeriod"/>
              <a:tabLst>
                <a:tab pos="394335" algn="l"/>
              </a:tabLst>
            </a:pPr>
            <a:r>
              <a:rPr sz="1400" dirty="0">
                <a:latin typeface="Georgia"/>
                <a:cs typeface="Georgia"/>
              </a:rPr>
              <a:t>This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function</a:t>
            </a:r>
            <a:r>
              <a:rPr sz="1400" spc="7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might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be</a:t>
            </a:r>
            <a:r>
              <a:rPr sz="1400" spc="7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</a:t>
            </a:r>
            <a:r>
              <a:rPr sz="1400" spc="75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traveling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wave,</a:t>
            </a:r>
            <a:r>
              <a:rPr sz="1400" spc="7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but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it</a:t>
            </a:r>
            <a:r>
              <a:rPr sz="1400" spc="7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is</a:t>
            </a:r>
            <a:r>
              <a:rPr sz="1400" spc="7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not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</a:t>
            </a:r>
            <a:r>
              <a:rPr sz="1400" spc="7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standing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wave.</a:t>
            </a:r>
            <a:endParaRPr sz="1400">
              <a:latin typeface="Georgia"/>
              <a:cs typeface="Georgia"/>
            </a:endParaRPr>
          </a:p>
          <a:p>
            <a:pPr marL="394970" indent="-259715">
              <a:lnSpc>
                <a:spcPct val="100000"/>
              </a:lnSpc>
              <a:spcBef>
                <a:spcPts val="1110"/>
              </a:spcBef>
              <a:buAutoNum type="alphaUcPeriod"/>
              <a:tabLst>
                <a:tab pos="394970" algn="l"/>
              </a:tabLst>
            </a:pPr>
            <a:r>
              <a:rPr sz="1400" dirty="0">
                <a:latin typeface="Georgia"/>
                <a:cs typeface="Georgia"/>
              </a:rPr>
              <a:t>This</a:t>
            </a:r>
            <a:r>
              <a:rPr sz="1400" spc="60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function</a:t>
            </a:r>
            <a:r>
              <a:rPr sz="1400" spc="6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might</a:t>
            </a:r>
            <a:r>
              <a:rPr sz="1400" spc="6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be</a:t>
            </a:r>
            <a:r>
              <a:rPr sz="1400" spc="6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</a:t>
            </a:r>
            <a:r>
              <a:rPr sz="1400" spc="60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traveling</a:t>
            </a:r>
            <a:r>
              <a:rPr sz="1400" spc="6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wave,</a:t>
            </a:r>
            <a:r>
              <a:rPr sz="1400" spc="6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or</a:t>
            </a:r>
            <a:r>
              <a:rPr sz="1400" spc="6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it</a:t>
            </a:r>
            <a:r>
              <a:rPr sz="1400" spc="6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might</a:t>
            </a:r>
            <a:r>
              <a:rPr sz="1400" spc="6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be</a:t>
            </a:r>
            <a:r>
              <a:rPr sz="1400" spc="6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</a:t>
            </a:r>
            <a:r>
              <a:rPr sz="1400" spc="6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standing</a:t>
            </a:r>
            <a:r>
              <a:rPr sz="1400" spc="60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wave.</a:t>
            </a:r>
            <a:endParaRPr sz="1400">
              <a:latin typeface="Georgia"/>
              <a:cs typeface="Georgia"/>
            </a:endParaRPr>
          </a:p>
          <a:p>
            <a:pPr marL="393700" marR="6350" indent="-244475">
              <a:lnSpc>
                <a:spcPct val="106700"/>
              </a:lnSpc>
              <a:spcBef>
                <a:spcPts val="994"/>
              </a:spcBef>
              <a:buAutoNum type="alphaUcPeriod"/>
              <a:tabLst>
                <a:tab pos="394970" algn="l"/>
              </a:tabLst>
            </a:pPr>
            <a:r>
              <a:rPr sz="1400" dirty="0">
                <a:latin typeface="Georgia"/>
                <a:cs typeface="Georgia"/>
              </a:rPr>
              <a:t>This</a:t>
            </a:r>
            <a:r>
              <a:rPr sz="1400" spc="-20" dirty="0">
                <a:latin typeface="Georgia"/>
                <a:cs typeface="Georgia"/>
              </a:rPr>
              <a:t> function</a:t>
            </a:r>
            <a:r>
              <a:rPr sz="1400" spc="-10" dirty="0">
                <a:latin typeface="Georgia"/>
                <a:cs typeface="Georgia"/>
              </a:rPr>
              <a:t> could</a:t>
            </a:r>
            <a:r>
              <a:rPr sz="1400" spc="-1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be</a:t>
            </a:r>
            <a:r>
              <a:rPr sz="1400" spc="-1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both</a:t>
            </a:r>
            <a:r>
              <a:rPr sz="1400" spc="-1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</a:t>
            </a:r>
            <a:r>
              <a:rPr sz="1400" spc="-10" dirty="0">
                <a:latin typeface="Georgia"/>
                <a:cs typeface="Georgia"/>
              </a:rPr>
              <a:t> traveling</a:t>
            </a:r>
            <a:r>
              <a:rPr sz="1400" spc="-20" dirty="0">
                <a:latin typeface="Georgia"/>
                <a:cs typeface="Georgia"/>
              </a:rPr>
              <a:t> wave</a:t>
            </a:r>
            <a:r>
              <a:rPr sz="1400" spc="-1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and</a:t>
            </a:r>
            <a:r>
              <a:rPr sz="1400" spc="-1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</a:t>
            </a:r>
            <a:r>
              <a:rPr sz="1400" spc="-20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standing wave,</a:t>
            </a:r>
            <a:r>
              <a:rPr sz="1400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because</a:t>
            </a:r>
            <a:r>
              <a:rPr sz="1400" spc="-1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they</a:t>
            </a:r>
            <a:r>
              <a:rPr sz="1400" spc="-1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are</a:t>
            </a:r>
            <a:r>
              <a:rPr sz="1400" spc="-2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two</a:t>
            </a:r>
            <a:r>
              <a:rPr sz="1400" spc="-15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mathematical 	</a:t>
            </a:r>
            <a:r>
              <a:rPr sz="1400" spc="-20" dirty="0">
                <a:latin typeface="Georgia"/>
                <a:cs typeface="Georgia"/>
              </a:rPr>
              <a:t>forms</a:t>
            </a:r>
            <a:r>
              <a:rPr sz="1400" spc="3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for</a:t>
            </a:r>
            <a:r>
              <a:rPr sz="1400" spc="30" dirty="0">
                <a:latin typeface="Georgia"/>
                <a:cs typeface="Georgia"/>
              </a:rPr>
              <a:t> </a:t>
            </a:r>
            <a:r>
              <a:rPr sz="1400" spc="-25" dirty="0">
                <a:latin typeface="Georgia"/>
                <a:cs typeface="Georgia"/>
              </a:rPr>
              <a:t>expressing</a:t>
            </a:r>
            <a:r>
              <a:rPr sz="1400" spc="3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the</a:t>
            </a:r>
            <a:r>
              <a:rPr sz="1400" spc="30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same</a:t>
            </a:r>
            <a:r>
              <a:rPr sz="1400" spc="35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motion.</a:t>
            </a:r>
            <a:endParaRPr sz="1400"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415"/>
              </a:spcBef>
            </a:pPr>
            <a:endParaRPr sz="140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  <a:tabLst>
                <a:tab pos="974725" algn="l"/>
              </a:tabLst>
            </a:pPr>
            <a:r>
              <a:rPr sz="1400" b="1" spc="-10" dirty="0">
                <a:latin typeface="Georgia"/>
                <a:cs typeface="Georgia"/>
              </a:rPr>
              <a:t>Solution:</a:t>
            </a:r>
            <a:r>
              <a:rPr sz="1400" b="1" dirty="0">
                <a:latin typeface="Georgia"/>
                <a:cs typeface="Georgia"/>
              </a:rPr>
              <a:t>	</a:t>
            </a:r>
            <a:r>
              <a:rPr sz="1400" spc="-50" dirty="0">
                <a:latin typeface="Georgia"/>
                <a:cs typeface="Georgia"/>
              </a:rPr>
              <a:t>D</a:t>
            </a:r>
            <a:endParaRPr sz="1400"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754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1243965" algn="l"/>
              </a:tabLst>
            </a:pPr>
            <a:r>
              <a:rPr sz="1200" spc="-10" dirty="0">
                <a:latin typeface="Georgia"/>
                <a:cs typeface="Georgia"/>
              </a:rPr>
              <a:t>ConcepTest</a:t>
            </a:r>
            <a:r>
              <a:rPr sz="1200" dirty="0">
                <a:latin typeface="Georgia"/>
                <a:cs typeface="Georgia"/>
              </a:rPr>
              <a:t>	6.1.</a:t>
            </a:r>
            <a:r>
              <a:rPr sz="1200" spc="130" dirty="0">
                <a:latin typeface="Georgia"/>
                <a:cs typeface="Georgia"/>
              </a:rPr>
              <a:t>  </a:t>
            </a:r>
            <a:r>
              <a:rPr sz="1200" dirty="0">
                <a:latin typeface="Georgia"/>
                <a:cs typeface="Georgia"/>
              </a:rPr>
              <a:t>MATH</a:t>
            </a:r>
            <a:r>
              <a:rPr sz="1200" spc="75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INTERLUDE:</a:t>
            </a:r>
            <a:r>
              <a:rPr sz="1200" spc="7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STANDING</a:t>
            </a:r>
            <a:r>
              <a:rPr sz="1200" spc="75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WAVES,</a:t>
            </a:r>
            <a:r>
              <a:rPr sz="1200" spc="75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TRAVELING</a:t>
            </a:r>
            <a:r>
              <a:rPr sz="1200" spc="70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WAVES,</a:t>
            </a:r>
            <a:r>
              <a:rPr sz="1200" spc="75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AND</a:t>
            </a:r>
            <a:r>
              <a:rPr sz="1200" spc="7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PARTIAL</a:t>
            </a:r>
            <a:r>
              <a:rPr sz="1200" spc="75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DERIVATIVES</a:t>
            </a:r>
            <a:endParaRPr sz="1200">
              <a:latin typeface="Georgia"/>
              <a:cs typeface="Georgi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06119" y="1208797"/>
            <a:ext cx="8282305" cy="116268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5400" marR="17780" algn="just">
              <a:lnSpc>
                <a:spcPct val="101699"/>
              </a:lnSpc>
              <a:spcBef>
                <a:spcPts val="75"/>
              </a:spcBef>
            </a:pPr>
            <a:r>
              <a:rPr spc="-75" dirty="0"/>
              <a:t>A</a:t>
            </a:r>
            <a:r>
              <a:rPr spc="145" dirty="0"/>
              <a:t> </a:t>
            </a:r>
            <a:r>
              <a:rPr spc="-40" dirty="0"/>
              <a:t>curve</a:t>
            </a:r>
            <a:r>
              <a:rPr spc="145" dirty="0"/>
              <a:t> </a:t>
            </a:r>
            <a:r>
              <a:rPr spc="-65" dirty="0"/>
              <a:t>is</a:t>
            </a:r>
            <a:r>
              <a:rPr spc="145" dirty="0"/>
              <a:t> </a:t>
            </a:r>
            <a:r>
              <a:rPr spc="-30" dirty="0"/>
              <a:t>changing</a:t>
            </a:r>
            <a:r>
              <a:rPr spc="150" dirty="0"/>
              <a:t> </a:t>
            </a:r>
            <a:r>
              <a:rPr spc="-75" dirty="0"/>
              <a:t>over</a:t>
            </a:r>
            <a:r>
              <a:rPr spc="145" dirty="0"/>
              <a:t> </a:t>
            </a:r>
            <a:r>
              <a:rPr spc="5" dirty="0"/>
              <a:t>time,</a:t>
            </a:r>
            <a:r>
              <a:rPr spc="150" dirty="0"/>
              <a:t> </a:t>
            </a:r>
            <a:r>
              <a:rPr spc="-80" dirty="0"/>
              <a:t>so</a:t>
            </a:r>
            <a:r>
              <a:rPr spc="150" dirty="0"/>
              <a:t> </a:t>
            </a:r>
            <a:r>
              <a:rPr spc="20" dirty="0"/>
              <a:t>its</a:t>
            </a:r>
            <a:r>
              <a:rPr spc="145" dirty="0"/>
              <a:t> </a:t>
            </a:r>
            <a:r>
              <a:rPr spc="-10" dirty="0"/>
              <a:t>height</a:t>
            </a:r>
            <a:r>
              <a:rPr spc="145" dirty="0"/>
              <a:t> </a:t>
            </a:r>
            <a:r>
              <a:rPr spc="-65" dirty="0"/>
              <a:t>is</a:t>
            </a:r>
            <a:r>
              <a:rPr spc="145" dirty="0"/>
              <a:t> </a:t>
            </a:r>
            <a:r>
              <a:rPr spc="-60" dirty="0"/>
              <a:t>given</a:t>
            </a:r>
            <a:r>
              <a:rPr spc="150" dirty="0"/>
              <a:t> </a:t>
            </a:r>
            <a:r>
              <a:rPr spc="-15" dirty="0"/>
              <a:t>as</a:t>
            </a:r>
            <a:r>
              <a:rPr spc="145" dirty="0"/>
              <a:t> </a:t>
            </a:r>
            <a:r>
              <a:rPr spc="40" dirty="0"/>
              <a:t>a</a:t>
            </a:r>
            <a:r>
              <a:rPr spc="150" dirty="0"/>
              <a:t> </a:t>
            </a:r>
            <a:r>
              <a:rPr spc="-15" dirty="0"/>
              <a:t>function</a:t>
            </a:r>
            <a:r>
              <a:rPr spc="-10" dirty="0"/>
              <a:t> </a:t>
            </a:r>
            <a:r>
              <a:rPr b="0" i="1" spc="-45" dirty="0">
                <a:latin typeface="Bookman Old Style"/>
                <a:cs typeface="Bookman Old Style"/>
              </a:rPr>
              <a:t>y</a:t>
            </a:r>
            <a:r>
              <a:rPr spc="-45" dirty="0"/>
              <a:t>(</a:t>
            </a:r>
            <a:r>
              <a:rPr b="0" i="1" spc="-45" dirty="0">
                <a:latin typeface="Bookman Old Style"/>
                <a:cs typeface="Bookman Old Style"/>
              </a:rPr>
              <a:t>x,</a:t>
            </a:r>
            <a:r>
              <a:rPr b="0" i="1" spc="-320" dirty="0">
                <a:latin typeface="Bookman Old Style"/>
                <a:cs typeface="Bookman Old Style"/>
              </a:rPr>
              <a:t> </a:t>
            </a:r>
            <a:r>
              <a:rPr b="0" i="1" spc="25" dirty="0">
                <a:latin typeface="Bookman Old Style"/>
                <a:cs typeface="Bookman Old Style"/>
              </a:rPr>
              <a:t>t</a:t>
            </a:r>
            <a:r>
              <a:rPr spc="25" dirty="0"/>
              <a:t>).</a:t>
            </a:r>
            <a:r>
              <a:rPr spc="850" dirty="0"/>
              <a:t> </a:t>
            </a:r>
            <a:r>
              <a:rPr spc="25" dirty="0"/>
              <a:t>The</a:t>
            </a:r>
            <a:r>
              <a:rPr spc="290" dirty="0"/>
              <a:t> </a:t>
            </a:r>
            <a:r>
              <a:rPr spc="35" dirty="0"/>
              <a:t>partial</a:t>
            </a:r>
            <a:r>
              <a:rPr spc="290" dirty="0"/>
              <a:t> </a:t>
            </a:r>
            <a:r>
              <a:rPr spc="-25" dirty="0"/>
              <a:t>derivative</a:t>
            </a:r>
            <a:r>
              <a:rPr spc="280" dirty="0"/>
              <a:t> </a:t>
            </a:r>
            <a:r>
              <a:rPr b="0" i="1" spc="-25" dirty="0">
                <a:latin typeface="Bookman Old Style"/>
                <a:cs typeface="Bookman Old Style"/>
              </a:rPr>
              <a:t>∂</a:t>
            </a:r>
            <a:r>
              <a:rPr sz="3075" spc="-37" baseline="24390" dirty="0"/>
              <a:t>2</a:t>
            </a:r>
            <a:r>
              <a:rPr sz="2450" b="0" i="1" spc="-25" dirty="0">
                <a:latin typeface="Bookman Old Style"/>
                <a:cs typeface="Bookman Old Style"/>
              </a:rPr>
              <a:t>y/∂x</a:t>
            </a:r>
            <a:r>
              <a:rPr sz="3075" spc="-37" baseline="24390" dirty="0"/>
              <a:t>2</a:t>
            </a:r>
            <a:r>
              <a:rPr sz="3075" spc="652" baseline="24390" dirty="0"/>
              <a:t> </a:t>
            </a:r>
            <a:r>
              <a:rPr sz="2450" spc="-45" dirty="0"/>
              <a:t>is,</a:t>
            </a:r>
            <a:r>
              <a:rPr sz="2450" spc="325" dirty="0"/>
              <a:t> </a:t>
            </a:r>
            <a:r>
              <a:rPr sz="2450" spc="-10" dirty="0"/>
              <a:t>in</a:t>
            </a:r>
            <a:r>
              <a:rPr sz="2450" spc="290" dirty="0"/>
              <a:t> </a:t>
            </a:r>
            <a:r>
              <a:rPr sz="2450" spc="-20" dirty="0"/>
              <a:t>general.</a:t>
            </a:r>
            <a:r>
              <a:rPr sz="2450" spc="-225" dirty="0"/>
              <a:t> </a:t>
            </a:r>
            <a:r>
              <a:rPr sz="2450" dirty="0"/>
              <a:t>.</a:t>
            </a:r>
            <a:r>
              <a:rPr sz="2450" spc="-225" dirty="0"/>
              <a:t> </a:t>
            </a:r>
            <a:r>
              <a:rPr sz="2450" dirty="0"/>
              <a:t>.</a:t>
            </a:r>
            <a:r>
              <a:rPr sz="2450" spc="-225" dirty="0"/>
              <a:t> </a:t>
            </a:r>
            <a:r>
              <a:rPr sz="2450" spc="-30" dirty="0"/>
              <a:t>(Choose</a:t>
            </a:r>
            <a:r>
              <a:rPr sz="2450" spc="-50" dirty="0"/>
              <a:t> </a:t>
            </a:r>
            <a:r>
              <a:rPr sz="2450" spc="-20" dirty="0"/>
              <a:t>one.)</a:t>
            </a:r>
            <a:endParaRPr sz="2450">
              <a:latin typeface="Bookman Old Style"/>
              <a:cs typeface="Bookman Old Style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15137" y="2421615"/>
            <a:ext cx="3869054" cy="2050414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16510">
              <a:lnSpc>
                <a:spcPct val="100000"/>
              </a:lnSpc>
              <a:spcBef>
                <a:spcPts val="1140"/>
              </a:spcBef>
            </a:pPr>
            <a:r>
              <a:rPr sz="2450" dirty="0">
                <a:latin typeface="Times New Roman"/>
                <a:cs typeface="Times New Roman"/>
              </a:rPr>
              <a:t>A.</a:t>
            </a:r>
            <a:r>
              <a:rPr sz="2450" spc="-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constant.</a:t>
            </a:r>
            <a:endParaRPr sz="2450">
              <a:latin typeface="Times New Roman"/>
              <a:cs typeface="Times New Roman"/>
            </a:endParaRPr>
          </a:p>
          <a:p>
            <a:pPr marL="28575">
              <a:lnSpc>
                <a:spcPct val="100000"/>
              </a:lnSpc>
              <a:spcBef>
                <a:spcPts val="1045"/>
              </a:spcBef>
            </a:pPr>
            <a:r>
              <a:rPr sz="2450" dirty="0">
                <a:latin typeface="Times New Roman"/>
                <a:cs typeface="Times New Roman"/>
              </a:rPr>
              <a:t>B.</a:t>
            </a:r>
            <a:r>
              <a:rPr sz="2450" spc="-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function</a:t>
            </a:r>
            <a:r>
              <a:rPr sz="2450" spc="10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b="0" i="1" spc="50" dirty="0">
                <a:latin typeface="Bookman Old Style"/>
                <a:cs typeface="Bookman Old Style"/>
              </a:rPr>
              <a:t>x</a:t>
            </a:r>
            <a:r>
              <a:rPr sz="2450" b="0" i="1" spc="-30" dirty="0">
                <a:latin typeface="Bookman Old Style"/>
                <a:cs typeface="Bookman Old Style"/>
              </a:rPr>
              <a:t> </a:t>
            </a:r>
            <a:r>
              <a:rPr sz="2450" spc="80" dirty="0">
                <a:latin typeface="Times New Roman"/>
                <a:cs typeface="Times New Roman"/>
              </a:rPr>
              <a:t>but</a:t>
            </a:r>
            <a:r>
              <a:rPr sz="2450" spc="10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not</a:t>
            </a:r>
            <a:r>
              <a:rPr sz="2450" spc="100" dirty="0">
                <a:latin typeface="Times New Roman"/>
                <a:cs typeface="Times New Roman"/>
              </a:rPr>
              <a:t> </a:t>
            </a:r>
            <a:r>
              <a:rPr sz="2450" b="0" i="1" spc="-25" dirty="0">
                <a:latin typeface="Bookman Old Style"/>
                <a:cs typeface="Bookman Old Style"/>
              </a:rPr>
              <a:t>t</a:t>
            </a:r>
            <a:r>
              <a:rPr sz="2450" spc="-25" dirty="0">
                <a:latin typeface="Times New Roman"/>
                <a:cs typeface="Times New Roman"/>
              </a:rPr>
              <a:t>.</a:t>
            </a:r>
            <a:endParaRPr sz="2450">
              <a:latin typeface="Times New Roman"/>
              <a:cs typeface="Times New Roman"/>
            </a:endParaRPr>
          </a:p>
          <a:p>
            <a:pPr marL="24765">
              <a:lnSpc>
                <a:spcPct val="100000"/>
              </a:lnSpc>
              <a:spcBef>
                <a:spcPts val="1045"/>
              </a:spcBef>
            </a:pPr>
            <a:r>
              <a:rPr sz="2450" dirty="0">
                <a:latin typeface="Times New Roman"/>
                <a:cs typeface="Times New Roman"/>
              </a:rPr>
              <a:t>C.</a:t>
            </a:r>
            <a:r>
              <a:rPr sz="2450" spc="-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function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100" dirty="0">
                <a:latin typeface="Times New Roman"/>
                <a:cs typeface="Times New Roman"/>
              </a:rPr>
              <a:t> </a:t>
            </a:r>
            <a:r>
              <a:rPr sz="2450" b="0" i="1" dirty="0">
                <a:latin typeface="Bookman Old Style"/>
                <a:cs typeface="Bookman Old Style"/>
              </a:rPr>
              <a:t>t</a:t>
            </a:r>
            <a:r>
              <a:rPr sz="2450" b="0" i="1" spc="-20" dirty="0">
                <a:latin typeface="Bookman Old Style"/>
                <a:cs typeface="Bookman Old Style"/>
              </a:rPr>
              <a:t> </a:t>
            </a:r>
            <a:r>
              <a:rPr sz="2450" spc="80" dirty="0">
                <a:latin typeface="Times New Roman"/>
                <a:cs typeface="Times New Roman"/>
              </a:rPr>
              <a:t>but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not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b="0" i="1" spc="-25" dirty="0">
                <a:latin typeface="Bookman Old Style"/>
                <a:cs typeface="Bookman Old Style"/>
              </a:rPr>
              <a:t>x</a:t>
            </a:r>
            <a:r>
              <a:rPr sz="2450" spc="-25" dirty="0">
                <a:latin typeface="Times New Roman"/>
                <a:cs typeface="Times New Roman"/>
              </a:rPr>
              <a:t>.</a:t>
            </a:r>
            <a:endParaRPr sz="2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045"/>
              </a:spcBef>
            </a:pPr>
            <a:r>
              <a:rPr sz="2450" dirty="0">
                <a:latin typeface="Times New Roman"/>
                <a:cs typeface="Times New Roman"/>
              </a:rPr>
              <a:t>D.</a:t>
            </a:r>
            <a:r>
              <a:rPr sz="2450" spc="-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function</a:t>
            </a:r>
            <a:r>
              <a:rPr sz="2450" spc="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spc="55" dirty="0">
                <a:latin typeface="Times New Roman"/>
                <a:cs typeface="Times New Roman"/>
              </a:rPr>
              <a:t>both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b="0" i="1" spc="50" dirty="0">
                <a:latin typeface="Bookman Old Style"/>
                <a:cs typeface="Bookman Old Style"/>
              </a:rPr>
              <a:t>x</a:t>
            </a:r>
            <a:r>
              <a:rPr sz="2450" b="0" i="1" spc="-35" dirty="0">
                <a:latin typeface="Bookman Old Style"/>
                <a:cs typeface="Bookman Old Style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95" dirty="0">
                <a:latin typeface="Times New Roman"/>
                <a:cs typeface="Times New Roman"/>
              </a:rPr>
              <a:t> </a:t>
            </a:r>
            <a:r>
              <a:rPr sz="2450" b="0" i="1" spc="-25" dirty="0">
                <a:latin typeface="Bookman Old Style"/>
                <a:cs typeface="Bookman Old Style"/>
              </a:rPr>
              <a:t>t</a:t>
            </a:r>
            <a:r>
              <a:rPr sz="2450" spc="-25" dirty="0">
                <a:latin typeface="Times New Roman"/>
                <a:cs typeface="Times New Roman"/>
              </a:rPr>
              <a:t>.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62000" y="1447800"/>
            <a:ext cx="1880235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b="1" spc="75" dirty="0">
                <a:latin typeface="Book Antiqua"/>
                <a:cs typeface="Book Antiqua"/>
              </a:rPr>
              <a:t>Instructions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985025" y="2363582"/>
            <a:ext cx="8033384" cy="40919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61290" marR="5080" indent="-149225" algn="just">
              <a:lnSpc>
                <a:spcPct val="100000"/>
              </a:lnSpc>
              <a:spcBef>
                <a:spcPts val="95"/>
              </a:spcBef>
              <a:buSzPct val="37500"/>
              <a:buChar char="•"/>
              <a:tabLst>
                <a:tab pos="161925" algn="l"/>
              </a:tabLst>
            </a:pPr>
            <a:r>
              <a:rPr sz="1200" dirty="0">
                <a:latin typeface="Times New Roman"/>
                <a:cs typeface="Times New Roman"/>
              </a:rPr>
              <a:t>These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questions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are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offered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two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formats:</a:t>
            </a:r>
            <a:r>
              <a:rPr sz="1200" spc="35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deck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of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PowerPoint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slides,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spc="80" dirty="0">
                <a:latin typeface="Times New Roman"/>
                <a:cs typeface="Times New Roman"/>
              </a:rPr>
              <a:t>PDF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file.</a:t>
            </a:r>
            <a:r>
              <a:rPr sz="1200" spc="3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two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files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contain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identical </a:t>
            </a:r>
            <a:r>
              <a:rPr sz="1200" dirty="0">
                <a:latin typeface="Times New Roman"/>
                <a:cs typeface="Times New Roman"/>
              </a:rPr>
              <a:t>contents.</a:t>
            </a:r>
            <a:r>
              <a:rPr sz="1200" spc="2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There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are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similar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files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for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each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of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14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chapters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book,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for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total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of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28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files.</a:t>
            </a:r>
            <a:endParaRPr sz="1200" dirty="0">
              <a:latin typeface="Times New Roman"/>
              <a:cs typeface="Times New Roman"/>
            </a:endParaRPr>
          </a:p>
          <a:p>
            <a:pPr marL="161290" indent="-149225">
              <a:lnSpc>
                <a:spcPct val="100000"/>
              </a:lnSpc>
              <a:spcBef>
                <a:spcPts val="1005"/>
              </a:spcBef>
              <a:buSzPct val="37500"/>
              <a:buChar char="•"/>
              <a:tabLst>
                <a:tab pos="161925" algn="l"/>
              </a:tabLst>
            </a:pPr>
            <a:r>
              <a:rPr sz="1200" dirty="0">
                <a:latin typeface="Times New Roman"/>
                <a:cs typeface="Times New Roman"/>
              </a:rPr>
              <a:t>Each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question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is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marked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as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“Quick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Check”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or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“ConcepTest.”</a:t>
            </a:r>
            <a:endParaRPr sz="1200" dirty="0">
              <a:latin typeface="Times New Roman"/>
              <a:cs typeface="Times New Roman"/>
            </a:endParaRPr>
          </a:p>
          <a:p>
            <a:pPr marL="488315" marR="6350" lvl="1" indent="-160020">
              <a:lnSpc>
                <a:spcPct val="100000"/>
              </a:lnSpc>
              <a:spcBef>
                <a:spcPts val="1000"/>
              </a:spcBef>
              <a:buFont typeface="Book Antiqua"/>
              <a:buChar char="–"/>
              <a:tabLst>
                <a:tab pos="48895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Checks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are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questions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spc="85" dirty="0">
                <a:latin typeface="Times New Roman"/>
                <a:cs typeface="Times New Roman"/>
              </a:rPr>
              <a:t>that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most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students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should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be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able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to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answer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correctly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if</a:t>
            </a:r>
            <a:r>
              <a:rPr sz="1200" spc="2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they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have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done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reading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spc="-25" dirty="0">
                <a:latin typeface="Times New Roman"/>
                <a:cs typeface="Times New Roman"/>
              </a:rPr>
              <a:t>or </a:t>
            </a:r>
            <a:r>
              <a:rPr sz="1200" spc="-10" dirty="0">
                <a:latin typeface="Times New Roman"/>
                <a:cs typeface="Times New Roman"/>
              </a:rPr>
              <a:t>followed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lecture.</a:t>
            </a:r>
            <a:r>
              <a:rPr sz="1200" spc="31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You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can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use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them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to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make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sure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students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are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where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you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think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they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are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before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you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move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spc="-25" dirty="0">
                <a:latin typeface="Times New Roman"/>
                <a:cs typeface="Times New Roman"/>
              </a:rPr>
              <a:t>on.</a:t>
            </a:r>
            <a:endParaRPr sz="1200" dirty="0">
              <a:latin typeface="Times New Roman"/>
              <a:cs typeface="Times New Roman"/>
            </a:endParaRPr>
          </a:p>
          <a:p>
            <a:pPr marL="488315" marR="6350" lvl="1" indent="-160020">
              <a:lnSpc>
                <a:spcPct val="100000"/>
              </a:lnSpc>
              <a:spcBef>
                <a:spcPts val="509"/>
              </a:spcBef>
              <a:buFont typeface="Book Antiqua"/>
              <a:buChar char="–"/>
              <a:tabLst>
                <a:tab pos="488950" algn="l"/>
              </a:tabLst>
            </a:pPr>
            <a:r>
              <a:rPr sz="1200" dirty="0">
                <a:latin typeface="Times New Roman"/>
                <a:cs typeface="Times New Roman"/>
              </a:rPr>
              <a:t>ConcepTests</a:t>
            </a:r>
            <a:r>
              <a:rPr sz="1200" spc="245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(a</a:t>
            </a:r>
            <a:r>
              <a:rPr sz="1200" spc="2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term</a:t>
            </a:r>
            <a:r>
              <a:rPr sz="1200" spc="2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coined</a:t>
            </a:r>
            <a:r>
              <a:rPr sz="1200" spc="2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by</a:t>
            </a:r>
            <a:r>
              <a:rPr sz="1200" spc="2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Eric</a:t>
            </a:r>
            <a:r>
              <a:rPr sz="1200" spc="2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Mazur)</a:t>
            </a:r>
            <a:r>
              <a:rPr sz="1200" spc="2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are</a:t>
            </a:r>
            <a:r>
              <a:rPr sz="1200" spc="2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intended</a:t>
            </a:r>
            <a:r>
              <a:rPr sz="1200" spc="25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to</a:t>
            </a:r>
            <a:r>
              <a:rPr sz="1200" spc="2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stimulate</a:t>
            </a:r>
            <a:r>
              <a:rPr sz="1200" spc="2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debate,</a:t>
            </a:r>
            <a:r>
              <a:rPr sz="1200" spc="2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so</a:t>
            </a:r>
            <a:r>
              <a:rPr sz="1200" spc="2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you</a:t>
            </a:r>
            <a:r>
              <a:rPr sz="1200" spc="2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don’t</a:t>
            </a:r>
            <a:r>
              <a:rPr sz="1200" spc="2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want</a:t>
            </a:r>
            <a:r>
              <a:rPr sz="1200" spc="25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to</a:t>
            </a:r>
            <a:r>
              <a:rPr sz="1200" spc="2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prep</a:t>
            </a:r>
            <a:r>
              <a:rPr sz="1200" spc="2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25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class </a:t>
            </a:r>
            <a:r>
              <a:rPr sz="1200" dirty="0">
                <a:latin typeface="Times New Roman"/>
                <a:cs typeface="Times New Roman"/>
              </a:rPr>
              <a:t>too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explicitly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before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asking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them.</a:t>
            </a:r>
            <a:r>
              <a:rPr sz="1200" spc="3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Ideally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you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want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between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30%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80%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of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class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to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answer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correctly.</a:t>
            </a:r>
            <a:endParaRPr sz="1200" dirty="0">
              <a:latin typeface="Times New Roman"/>
              <a:cs typeface="Times New Roman"/>
            </a:endParaRPr>
          </a:p>
          <a:p>
            <a:pPr marL="161290" marR="5715" indent="-149225" algn="just">
              <a:lnSpc>
                <a:spcPct val="100000"/>
              </a:lnSpc>
              <a:spcBef>
                <a:spcPts val="1005"/>
              </a:spcBef>
              <a:buSzPct val="37500"/>
              <a:buChar char="•"/>
              <a:tabLst>
                <a:tab pos="161925" algn="l"/>
              </a:tabLst>
            </a:pPr>
            <a:r>
              <a:rPr sz="1200" dirty="0">
                <a:latin typeface="Times New Roman"/>
                <a:cs typeface="Times New Roman"/>
              </a:rPr>
              <a:t>Either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way,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if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strong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majority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answers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correctly,</a:t>
            </a:r>
            <a:r>
              <a:rPr sz="1200" spc="19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you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can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briefly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discuss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answer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move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on.</a:t>
            </a:r>
            <a:r>
              <a:rPr sz="1200" spc="3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If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many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students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spc="-25" dirty="0">
                <a:latin typeface="Times New Roman"/>
                <a:cs typeface="Times New Roman"/>
              </a:rPr>
              <a:t>do </a:t>
            </a:r>
            <a:r>
              <a:rPr sz="1200" spc="50" dirty="0">
                <a:latin typeface="Times New Roman"/>
                <a:cs typeface="Times New Roman"/>
              </a:rPr>
              <a:t>not</a:t>
            </a:r>
            <a:r>
              <a:rPr sz="1200" spc="9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answer</a:t>
            </a:r>
            <a:r>
              <a:rPr sz="1200" spc="9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correctly,</a:t>
            </a:r>
            <a:r>
              <a:rPr sz="1200" spc="11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consider</a:t>
            </a:r>
            <a:r>
              <a:rPr sz="1200" spc="1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having</a:t>
            </a:r>
            <a:r>
              <a:rPr sz="1200" spc="9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them</a:t>
            </a:r>
            <a:r>
              <a:rPr sz="1200" spc="9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talk</a:t>
            </a:r>
            <a:r>
              <a:rPr sz="1200" spc="1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briefly</a:t>
            </a:r>
            <a:r>
              <a:rPr sz="1200" spc="9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</a:t>
            </a:r>
            <a:r>
              <a:rPr sz="1200" spc="1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pairs</a:t>
            </a:r>
            <a:r>
              <a:rPr sz="1200" spc="9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or</a:t>
            </a:r>
            <a:r>
              <a:rPr sz="1200" spc="9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small</a:t>
            </a:r>
            <a:r>
              <a:rPr sz="1200" spc="1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groups</a:t>
            </a:r>
            <a:r>
              <a:rPr sz="1200" spc="9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95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then</a:t>
            </a:r>
            <a:r>
              <a:rPr sz="1200" spc="1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vote</a:t>
            </a:r>
            <a:r>
              <a:rPr sz="1200" spc="9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again.</a:t>
            </a:r>
            <a:r>
              <a:rPr sz="1200" spc="3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You</a:t>
            </a:r>
            <a:r>
              <a:rPr sz="1200" spc="1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may</a:t>
            </a:r>
            <a:r>
              <a:rPr sz="1200" spc="9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be</a:t>
            </a:r>
            <a:r>
              <a:rPr sz="1200" spc="9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surprised </a:t>
            </a:r>
            <a:r>
              <a:rPr sz="1200" spc="80" dirty="0">
                <a:latin typeface="Times New Roman"/>
                <a:cs typeface="Times New Roman"/>
              </a:rPr>
              <a:t>at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how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much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minute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of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unguided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discussion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improves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hit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rate.</a:t>
            </a:r>
            <a:endParaRPr sz="1200" dirty="0">
              <a:latin typeface="Times New Roman"/>
              <a:cs typeface="Times New Roman"/>
            </a:endParaRPr>
          </a:p>
          <a:p>
            <a:pPr marL="161290" indent="-149225">
              <a:lnSpc>
                <a:spcPct val="100000"/>
              </a:lnSpc>
              <a:spcBef>
                <a:spcPts val="1010"/>
              </a:spcBef>
              <a:buSzPct val="37500"/>
              <a:buChar char="•"/>
              <a:tabLst>
                <a:tab pos="161925" algn="l"/>
              </a:tabLst>
            </a:pPr>
            <a:r>
              <a:rPr sz="1200" dirty="0">
                <a:latin typeface="Times New Roman"/>
                <a:cs typeface="Times New Roman"/>
              </a:rPr>
              <a:t>Each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question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is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shown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on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two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slides:</a:t>
            </a:r>
            <a:r>
              <a:rPr sz="1200" spc="3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first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shows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only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question,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second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adds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correct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answer.</a:t>
            </a:r>
            <a:endParaRPr sz="1200" dirty="0">
              <a:latin typeface="Times New Roman"/>
              <a:cs typeface="Times New Roman"/>
            </a:endParaRPr>
          </a:p>
          <a:p>
            <a:pPr marL="161290" marR="5715" indent="-149225" algn="just">
              <a:lnSpc>
                <a:spcPct val="100000"/>
              </a:lnSpc>
              <a:spcBef>
                <a:spcPts val="1000"/>
              </a:spcBef>
              <a:buSzPct val="37500"/>
              <a:buChar char="•"/>
              <a:tabLst>
                <a:tab pos="161925" algn="l"/>
              </a:tabLst>
            </a:pPr>
            <a:r>
              <a:rPr sz="1200" dirty="0">
                <a:latin typeface="Times New Roman"/>
                <a:cs typeface="Times New Roman"/>
              </a:rPr>
              <a:t>Some</a:t>
            </a:r>
            <a:r>
              <a:rPr sz="1200" spc="3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of</a:t>
            </a:r>
            <a:r>
              <a:rPr sz="1200" spc="3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these</a:t>
            </a:r>
            <a:r>
              <a:rPr sz="1200" spc="3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questions</a:t>
            </a:r>
            <a:r>
              <a:rPr sz="1200" spc="3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are</a:t>
            </a:r>
            <a:r>
              <a:rPr sz="1200" spc="3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also</a:t>
            </a:r>
            <a:r>
              <a:rPr sz="1200" spc="3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included</a:t>
            </a:r>
            <a:r>
              <a:rPr sz="1200" spc="3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</a:t>
            </a:r>
            <a:r>
              <a:rPr sz="1200" spc="35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3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book</a:t>
            </a:r>
            <a:r>
              <a:rPr sz="1200" spc="3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under</a:t>
            </a:r>
            <a:r>
              <a:rPr sz="1200" spc="3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“Conceptual</a:t>
            </a:r>
            <a:r>
              <a:rPr sz="1200" spc="3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Questions</a:t>
            </a:r>
            <a:r>
              <a:rPr sz="1200" spc="3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3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ConcepTests,”</a:t>
            </a:r>
            <a:r>
              <a:rPr sz="1200" spc="395" dirty="0">
                <a:latin typeface="Times New Roman"/>
                <a:cs typeface="Times New Roman"/>
              </a:rPr>
              <a:t> </a:t>
            </a:r>
            <a:r>
              <a:rPr sz="1200" spc="70" dirty="0">
                <a:latin typeface="Times New Roman"/>
                <a:cs typeface="Times New Roman"/>
              </a:rPr>
              <a:t>but</a:t>
            </a:r>
            <a:r>
              <a:rPr sz="1200" spc="3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this</a:t>
            </a:r>
            <a:r>
              <a:rPr sz="1200" spc="345" dirty="0">
                <a:latin typeface="Times New Roman"/>
                <a:cs typeface="Times New Roman"/>
              </a:rPr>
              <a:t> </a:t>
            </a:r>
            <a:r>
              <a:rPr sz="1200" spc="-20" dirty="0">
                <a:latin typeface="Times New Roman"/>
                <a:cs typeface="Times New Roman"/>
              </a:rPr>
              <a:t>file </a:t>
            </a:r>
            <a:r>
              <a:rPr sz="1200" dirty="0">
                <a:latin typeface="Times New Roman"/>
                <a:cs typeface="Times New Roman"/>
              </a:rPr>
              <a:t>contains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additional</a:t>
            </a:r>
            <a:r>
              <a:rPr sz="1200" spc="2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questions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spc="80" dirty="0">
                <a:latin typeface="Times New Roman"/>
                <a:cs typeface="Times New Roman"/>
              </a:rPr>
              <a:t>that</a:t>
            </a:r>
            <a:r>
              <a:rPr sz="1200" spc="2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are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not</a:t>
            </a:r>
            <a:r>
              <a:rPr sz="1200" spc="2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</a:t>
            </a:r>
            <a:r>
              <a:rPr sz="1200" spc="2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spc="-20" dirty="0">
                <a:latin typeface="Times New Roman"/>
                <a:cs typeface="Times New Roman"/>
              </a:rPr>
              <a:t>book.</a:t>
            </a:r>
            <a:endParaRPr sz="1200" dirty="0">
              <a:latin typeface="Times New Roman"/>
              <a:cs typeface="Times New Roman"/>
            </a:endParaRPr>
          </a:p>
          <a:p>
            <a:pPr marL="161290" marR="6350" indent="-149225" algn="just">
              <a:lnSpc>
                <a:spcPct val="100000"/>
              </a:lnSpc>
              <a:spcBef>
                <a:spcPts val="1005"/>
              </a:spcBef>
              <a:buSzPct val="37500"/>
              <a:buChar char="•"/>
              <a:tabLst>
                <a:tab pos="161925" algn="l"/>
              </a:tabLst>
            </a:pPr>
            <a:r>
              <a:rPr sz="1200" dirty="0">
                <a:latin typeface="Times New Roman"/>
                <a:cs typeface="Times New Roman"/>
              </a:rPr>
              <a:t>Some</a:t>
            </a:r>
            <a:r>
              <a:rPr sz="1200" spc="25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of</a:t>
            </a:r>
            <a:r>
              <a:rPr sz="1200" spc="2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25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pages</a:t>
            </a:r>
            <a:r>
              <a:rPr sz="1200" spc="2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contain</a:t>
            </a:r>
            <a:r>
              <a:rPr sz="1200" spc="2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multiple</a:t>
            </a:r>
            <a:r>
              <a:rPr sz="1200" spc="2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questions</a:t>
            </a:r>
            <a:r>
              <a:rPr sz="1200" spc="2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with</a:t>
            </a:r>
            <a:r>
              <a:rPr sz="1200" spc="2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2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same</a:t>
            </a:r>
            <a:r>
              <a:rPr sz="1200" spc="25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set</a:t>
            </a:r>
            <a:r>
              <a:rPr sz="1200" spc="2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of</a:t>
            </a:r>
            <a:r>
              <a:rPr sz="1200" spc="2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options.</a:t>
            </a:r>
            <a:r>
              <a:rPr sz="1200" spc="14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These</a:t>
            </a:r>
            <a:r>
              <a:rPr sz="1200" spc="2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questions</a:t>
            </a:r>
            <a:r>
              <a:rPr sz="1200" spc="2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are</a:t>
            </a:r>
            <a:r>
              <a:rPr sz="1200" spc="2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numbered</a:t>
            </a:r>
            <a:r>
              <a:rPr sz="1200" spc="2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as</a:t>
            </a:r>
            <a:r>
              <a:rPr sz="1200" spc="26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separate </a:t>
            </a:r>
            <a:r>
              <a:rPr sz="1200" dirty="0">
                <a:latin typeface="Times New Roman"/>
                <a:cs typeface="Times New Roman"/>
              </a:rPr>
              <a:t>questions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on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2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page.</a:t>
            </a:r>
            <a:endParaRPr sz="1200" dirty="0">
              <a:latin typeface="Times New Roman"/>
              <a:cs typeface="Times New Roman"/>
            </a:endParaRPr>
          </a:p>
          <a:p>
            <a:pPr marL="161290" marR="5715" indent="-149225" algn="just">
              <a:lnSpc>
                <a:spcPct val="100000"/>
              </a:lnSpc>
              <a:spcBef>
                <a:spcPts val="1005"/>
              </a:spcBef>
              <a:buSzPct val="37500"/>
              <a:buChar char="•"/>
              <a:tabLst>
                <a:tab pos="161925" algn="l"/>
              </a:tabLst>
            </a:pPr>
            <a:r>
              <a:rPr sz="1200" dirty="0">
                <a:latin typeface="Times New Roman"/>
                <a:cs typeface="Times New Roman"/>
              </a:rPr>
              <a:t>Some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questions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can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have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multiple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answers.</a:t>
            </a:r>
            <a:r>
              <a:rPr sz="1200" spc="3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(These</a:t>
            </a:r>
            <a:r>
              <a:rPr sz="1200" spc="13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are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all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clearly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marked</a:t>
            </a:r>
            <a:r>
              <a:rPr sz="1200" spc="13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with</a:t>
            </a:r>
            <a:r>
              <a:rPr sz="1200" spc="13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phrase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“Choose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all</a:t>
            </a:r>
            <a:r>
              <a:rPr sz="1200" spc="135" dirty="0">
                <a:latin typeface="Times New Roman"/>
                <a:cs typeface="Times New Roman"/>
              </a:rPr>
              <a:t> </a:t>
            </a:r>
            <a:r>
              <a:rPr sz="1200" spc="85" dirty="0">
                <a:latin typeface="Times New Roman"/>
                <a:cs typeface="Times New Roman"/>
              </a:rPr>
              <a:t>that</a:t>
            </a:r>
            <a:r>
              <a:rPr sz="1200" spc="13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apply.”)</a:t>
            </a:r>
            <a:r>
              <a:rPr sz="1200" spc="3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If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spc="-25" dirty="0">
                <a:latin typeface="Times New Roman"/>
                <a:cs typeface="Times New Roman"/>
              </a:rPr>
              <a:t>you </a:t>
            </a:r>
            <a:r>
              <a:rPr sz="1200" dirty="0">
                <a:latin typeface="Times New Roman"/>
                <a:cs typeface="Times New Roman"/>
              </a:rPr>
              <a:t>are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using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clicker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system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spc="80" dirty="0">
                <a:latin typeface="Times New Roman"/>
                <a:cs typeface="Times New Roman"/>
              </a:rPr>
              <a:t>that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doesn’t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allow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multiple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responses,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you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can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ask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each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spc="65" dirty="0">
                <a:latin typeface="Times New Roman"/>
                <a:cs typeface="Times New Roman"/>
              </a:rPr>
              <a:t>part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separately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as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spc="-25" dirty="0">
                <a:latin typeface="Times New Roman"/>
                <a:cs typeface="Times New Roman"/>
              </a:rPr>
              <a:t>yes-</a:t>
            </a:r>
            <a:r>
              <a:rPr sz="1200" dirty="0">
                <a:latin typeface="Times New Roman"/>
                <a:cs typeface="Times New Roman"/>
              </a:rPr>
              <a:t>or-no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question.</a:t>
            </a:r>
            <a:endParaRPr sz="12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047300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754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1243965" algn="l"/>
              </a:tabLst>
            </a:pPr>
            <a:r>
              <a:rPr sz="1200" spc="-10" dirty="0">
                <a:latin typeface="Georgia"/>
                <a:cs typeface="Georgia"/>
              </a:rPr>
              <a:t>ConcepTest</a:t>
            </a:r>
            <a:r>
              <a:rPr sz="1200" dirty="0">
                <a:latin typeface="Georgia"/>
                <a:cs typeface="Georgia"/>
              </a:rPr>
              <a:t>	6.1.</a:t>
            </a:r>
            <a:r>
              <a:rPr sz="1200" spc="130" dirty="0">
                <a:latin typeface="Georgia"/>
                <a:cs typeface="Georgia"/>
              </a:rPr>
              <a:t>  </a:t>
            </a:r>
            <a:r>
              <a:rPr sz="1200" dirty="0">
                <a:latin typeface="Georgia"/>
                <a:cs typeface="Georgia"/>
              </a:rPr>
              <a:t>MATH</a:t>
            </a:r>
            <a:r>
              <a:rPr sz="1200" spc="75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INTERLUDE:</a:t>
            </a:r>
            <a:r>
              <a:rPr sz="1200" spc="7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STANDING</a:t>
            </a:r>
            <a:r>
              <a:rPr sz="1200" spc="75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WAVES,</a:t>
            </a:r>
            <a:r>
              <a:rPr sz="1200" spc="75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TRAVELING</a:t>
            </a:r>
            <a:r>
              <a:rPr sz="1200" spc="70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WAVES,</a:t>
            </a:r>
            <a:r>
              <a:rPr sz="1200" spc="75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AND</a:t>
            </a:r>
            <a:r>
              <a:rPr sz="1200" spc="7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PARTIAL</a:t>
            </a:r>
            <a:r>
              <a:rPr sz="1200" spc="75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DERIVATIVES</a:t>
            </a:r>
            <a:endParaRPr sz="1200">
              <a:latin typeface="Georgia"/>
              <a:cs typeface="Georgi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06119" y="1208797"/>
            <a:ext cx="8282305" cy="116268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5400" marR="17780" algn="just">
              <a:lnSpc>
                <a:spcPct val="101699"/>
              </a:lnSpc>
              <a:spcBef>
                <a:spcPts val="75"/>
              </a:spcBef>
            </a:pPr>
            <a:r>
              <a:rPr spc="-75" dirty="0"/>
              <a:t>A</a:t>
            </a:r>
            <a:r>
              <a:rPr spc="145" dirty="0"/>
              <a:t> </a:t>
            </a:r>
            <a:r>
              <a:rPr spc="-40" dirty="0"/>
              <a:t>curve</a:t>
            </a:r>
            <a:r>
              <a:rPr spc="145" dirty="0"/>
              <a:t> </a:t>
            </a:r>
            <a:r>
              <a:rPr spc="-65" dirty="0"/>
              <a:t>is</a:t>
            </a:r>
            <a:r>
              <a:rPr spc="145" dirty="0"/>
              <a:t> </a:t>
            </a:r>
            <a:r>
              <a:rPr spc="-30" dirty="0"/>
              <a:t>changing</a:t>
            </a:r>
            <a:r>
              <a:rPr spc="150" dirty="0"/>
              <a:t> </a:t>
            </a:r>
            <a:r>
              <a:rPr spc="-75" dirty="0"/>
              <a:t>over</a:t>
            </a:r>
            <a:r>
              <a:rPr spc="145" dirty="0"/>
              <a:t> </a:t>
            </a:r>
            <a:r>
              <a:rPr spc="5" dirty="0"/>
              <a:t>time,</a:t>
            </a:r>
            <a:r>
              <a:rPr spc="150" dirty="0"/>
              <a:t> </a:t>
            </a:r>
            <a:r>
              <a:rPr spc="-80" dirty="0"/>
              <a:t>so</a:t>
            </a:r>
            <a:r>
              <a:rPr spc="150" dirty="0"/>
              <a:t> </a:t>
            </a:r>
            <a:r>
              <a:rPr spc="20" dirty="0"/>
              <a:t>its</a:t>
            </a:r>
            <a:r>
              <a:rPr spc="145" dirty="0"/>
              <a:t> </a:t>
            </a:r>
            <a:r>
              <a:rPr spc="-10" dirty="0"/>
              <a:t>height</a:t>
            </a:r>
            <a:r>
              <a:rPr spc="145" dirty="0"/>
              <a:t> </a:t>
            </a:r>
            <a:r>
              <a:rPr spc="-65" dirty="0"/>
              <a:t>is</a:t>
            </a:r>
            <a:r>
              <a:rPr spc="145" dirty="0"/>
              <a:t> </a:t>
            </a:r>
            <a:r>
              <a:rPr spc="-60" dirty="0"/>
              <a:t>given</a:t>
            </a:r>
            <a:r>
              <a:rPr spc="150" dirty="0"/>
              <a:t> </a:t>
            </a:r>
            <a:r>
              <a:rPr spc="-15" dirty="0"/>
              <a:t>as</a:t>
            </a:r>
            <a:r>
              <a:rPr spc="145" dirty="0"/>
              <a:t> </a:t>
            </a:r>
            <a:r>
              <a:rPr spc="40" dirty="0"/>
              <a:t>a</a:t>
            </a:r>
            <a:r>
              <a:rPr spc="150" dirty="0"/>
              <a:t> </a:t>
            </a:r>
            <a:r>
              <a:rPr spc="-15" dirty="0"/>
              <a:t>function</a:t>
            </a:r>
            <a:r>
              <a:rPr spc="-10" dirty="0"/>
              <a:t> </a:t>
            </a:r>
            <a:r>
              <a:rPr b="0" i="1" spc="-45" dirty="0">
                <a:latin typeface="Bookman Old Style"/>
                <a:cs typeface="Bookman Old Style"/>
              </a:rPr>
              <a:t>y</a:t>
            </a:r>
            <a:r>
              <a:rPr spc="-45" dirty="0"/>
              <a:t>(</a:t>
            </a:r>
            <a:r>
              <a:rPr b="0" i="1" spc="-45" dirty="0">
                <a:latin typeface="Bookman Old Style"/>
                <a:cs typeface="Bookman Old Style"/>
              </a:rPr>
              <a:t>x,</a:t>
            </a:r>
            <a:r>
              <a:rPr b="0" i="1" spc="-320" dirty="0">
                <a:latin typeface="Bookman Old Style"/>
                <a:cs typeface="Bookman Old Style"/>
              </a:rPr>
              <a:t> </a:t>
            </a:r>
            <a:r>
              <a:rPr b="0" i="1" spc="25" dirty="0">
                <a:latin typeface="Bookman Old Style"/>
                <a:cs typeface="Bookman Old Style"/>
              </a:rPr>
              <a:t>t</a:t>
            </a:r>
            <a:r>
              <a:rPr spc="25" dirty="0"/>
              <a:t>).</a:t>
            </a:r>
            <a:r>
              <a:rPr spc="850" dirty="0"/>
              <a:t> </a:t>
            </a:r>
            <a:r>
              <a:rPr spc="25" dirty="0"/>
              <a:t>The</a:t>
            </a:r>
            <a:r>
              <a:rPr spc="290" dirty="0"/>
              <a:t> </a:t>
            </a:r>
            <a:r>
              <a:rPr spc="35" dirty="0"/>
              <a:t>partial</a:t>
            </a:r>
            <a:r>
              <a:rPr spc="290" dirty="0"/>
              <a:t> </a:t>
            </a:r>
            <a:r>
              <a:rPr spc="-25" dirty="0"/>
              <a:t>derivative</a:t>
            </a:r>
            <a:r>
              <a:rPr spc="280" dirty="0"/>
              <a:t> </a:t>
            </a:r>
            <a:r>
              <a:rPr b="0" i="1" spc="-25" dirty="0">
                <a:latin typeface="Bookman Old Style"/>
                <a:cs typeface="Bookman Old Style"/>
              </a:rPr>
              <a:t>∂</a:t>
            </a:r>
            <a:r>
              <a:rPr sz="3075" spc="-37" baseline="24390" dirty="0"/>
              <a:t>2</a:t>
            </a:r>
            <a:r>
              <a:rPr sz="2450" b="0" i="1" spc="-25" dirty="0">
                <a:latin typeface="Bookman Old Style"/>
                <a:cs typeface="Bookman Old Style"/>
              </a:rPr>
              <a:t>y/∂x</a:t>
            </a:r>
            <a:r>
              <a:rPr sz="3075" spc="-37" baseline="24390" dirty="0"/>
              <a:t>2</a:t>
            </a:r>
            <a:r>
              <a:rPr sz="3075" spc="652" baseline="24390" dirty="0"/>
              <a:t> </a:t>
            </a:r>
            <a:r>
              <a:rPr sz="2450" spc="-45" dirty="0"/>
              <a:t>is,</a:t>
            </a:r>
            <a:r>
              <a:rPr sz="2450" spc="325" dirty="0"/>
              <a:t> </a:t>
            </a:r>
            <a:r>
              <a:rPr sz="2450" spc="-10" dirty="0"/>
              <a:t>in</a:t>
            </a:r>
            <a:r>
              <a:rPr sz="2450" spc="290" dirty="0"/>
              <a:t> </a:t>
            </a:r>
            <a:r>
              <a:rPr sz="2450" spc="-20" dirty="0"/>
              <a:t>general.</a:t>
            </a:r>
            <a:r>
              <a:rPr sz="2450" spc="-225" dirty="0"/>
              <a:t> </a:t>
            </a:r>
            <a:r>
              <a:rPr sz="2450" dirty="0"/>
              <a:t>.</a:t>
            </a:r>
            <a:r>
              <a:rPr sz="2450" spc="-225" dirty="0"/>
              <a:t> </a:t>
            </a:r>
            <a:r>
              <a:rPr sz="2450" dirty="0"/>
              <a:t>.</a:t>
            </a:r>
            <a:r>
              <a:rPr sz="2450" spc="-225" dirty="0"/>
              <a:t> </a:t>
            </a:r>
            <a:r>
              <a:rPr sz="2450" spc="-30" dirty="0"/>
              <a:t>(Choose</a:t>
            </a:r>
            <a:r>
              <a:rPr sz="2450" spc="-50" dirty="0"/>
              <a:t> </a:t>
            </a:r>
            <a:r>
              <a:rPr sz="2450" spc="-20" dirty="0"/>
              <a:t>one.)</a:t>
            </a:r>
            <a:endParaRPr sz="2450">
              <a:latin typeface="Bookman Old Style"/>
              <a:cs typeface="Bookman Old Style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07758" y="2421615"/>
            <a:ext cx="3876040" cy="2670175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24130">
              <a:lnSpc>
                <a:spcPct val="100000"/>
              </a:lnSpc>
              <a:spcBef>
                <a:spcPts val="1140"/>
              </a:spcBef>
            </a:pPr>
            <a:r>
              <a:rPr sz="2450" dirty="0">
                <a:latin typeface="Times New Roman"/>
                <a:cs typeface="Times New Roman"/>
              </a:rPr>
              <a:t>A.</a:t>
            </a:r>
            <a:r>
              <a:rPr sz="2450" spc="-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constant.</a:t>
            </a:r>
            <a:endParaRPr sz="2450">
              <a:latin typeface="Times New Roman"/>
              <a:cs typeface="Times New Roman"/>
            </a:endParaRPr>
          </a:p>
          <a:p>
            <a:pPr marL="36195">
              <a:lnSpc>
                <a:spcPct val="100000"/>
              </a:lnSpc>
              <a:spcBef>
                <a:spcPts val="1045"/>
              </a:spcBef>
            </a:pPr>
            <a:r>
              <a:rPr sz="2450" dirty="0">
                <a:latin typeface="Times New Roman"/>
                <a:cs typeface="Times New Roman"/>
              </a:rPr>
              <a:t>B.</a:t>
            </a:r>
            <a:r>
              <a:rPr sz="2450" spc="-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function</a:t>
            </a:r>
            <a:r>
              <a:rPr sz="2450" spc="10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b="0" i="1" spc="50" dirty="0">
                <a:latin typeface="Bookman Old Style"/>
                <a:cs typeface="Bookman Old Style"/>
              </a:rPr>
              <a:t>x</a:t>
            </a:r>
            <a:r>
              <a:rPr sz="2450" b="0" i="1" spc="-30" dirty="0">
                <a:latin typeface="Bookman Old Style"/>
                <a:cs typeface="Bookman Old Style"/>
              </a:rPr>
              <a:t> </a:t>
            </a:r>
            <a:r>
              <a:rPr sz="2450" spc="80" dirty="0">
                <a:latin typeface="Times New Roman"/>
                <a:cs typeface="Times New Roman"/>
              </a:rPr>
              <a:t>but</a:t>
            </a:r>
            <a:r>
              <a:rPr sz="2450" spc="10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not</a:t>
            </a:r>
            <a:r>
              <a:rPr sz="2450" spc="100" dirty="0">
                <a:latin typeface="Times New Roman"/>
                <a:cs typeface="Times New Roman"/>
              </a:rPr>
              <a:t> </a:t>
            </a:r>
            <a:r>
              <a:rPr sz="2450" b="0" i="1" spc="-25" dirty="0">
                <a:latin typeface="Bookman Old Style"/>
                <a:cs typeface="Bookman Old Style"/>
              </a:rPr>
              <a:t>t</a:t>
            </a:r>
            <a:r>
              <a:rPr sz="2450" spc="-25" dirty="0">
                <a:latin typeface="Times New Roman"/>
                <a:cs typeface="Times New Roman"/>
              </a:rPr>
              <a:t>.</a:t>
            </a:r>
            <a:endParaRPr sz="2450">
              <a:latin typeface="Times New Roman"/>
              <a:cs typeface="Times New Roman"/>
            </a:endParaRPr>
          </a:p>
          <a:p>
            <a:pPr marL="31750">
              <a:lnSpc>
                <a:spcPct val="100000"/>
              </a:lnSpc>
              <a:spcBef>
                <a:spcPts val="1045"/>
              </a:spcBef>
            </a:pPr>
            <a:r>
              <a:rPr sz="2450" dirty="0">
                <a:latin typeface="Times New Roman"/>
                <a:cs typeface="Times New Roman"/>
              </a:rPr>
              <a:t>C.</a:t>
            </a:r>
            <a:r>
              <a:rPr sz="2450" spc="-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function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100" dirty="0">
                <a:latin typeface="Times New Roman"/>
                <a:cs typeface="Times New Roman"/>
              </a:rPr>
              <a:t> </a:t>
            </a:r>
            <a:r>
              <a:rPr sz="2450" b="0" i="1" dirty="0">
                <a:latin typeface="Bookman Old Style"/>
                <a:cs typeface="Bookman Old Style"/>
              </a:rPr>
              <a:t>t</a:t>
            </a:r>
            <a:r>
              <a:rPr sz="2450" b="0" i="1" spc="-20" dirty="0">
                <a:latin typeface="Bookman Old Style"/>
                <a:cs typeface="Bookman Old Style"/>
              </a:rPr>
              <a:t> </a:t>
            </a:r>
            <a:r>
              <a:rPr sz="2450" spc="80" dirty="0">
                <a:latin typeface="Times New Roman"/>
                <a:cs typeface="Times New Roman"/>
              </a:rPr>
              <a:t>but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not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b="0" i="1" spc="-25" dirty="0">
                <a:latin typeface="Bookman Old Style"/>
                <a:cs typeface="Bookman Old Style"/>
              </a:rPr>
              <a:t>x</a:t>
            </a:r>
            <a:r>
              <a:rPr sz="2450" spc="-25" dirty="0">
                <a:latin typeface="Times New Roman"/>
                <a:cs typeface="Times New Roman"/>
              </a:rPr>
              <a:t>.</a:t>
            </a:r>
            <a:endParaRPr sz="2450">
              <a:latin typeface="Times New Roman"/>
              <a:cs typeface="Times New Roman"/>
            </a:endParaRPr>
          </a:p>
          <a:p>
            <a:pPr marL="19685">
              <a:lnSpc>
                <a:spcPct val="100000"/>
              </a:lnSpc>
              <a:spcBef>
                <a:spcPts val="1045"/>
              </a:spcBef>
            </a:pPr>
            <a:r>
              <a:rPr sz="2450" dirty="0">
                <a:latin typeface="Times New Roman"/>
                <a:cs typeface="Times New Roman"/>
              </a:rPr>
              <a:t>D.</a:t>
            </a:r>
            <a:r>
              <a:rPr sz="2450" spc="-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function</a:t>
            </a:r>
            <a:r>
              <a:rPr sz="2450" spc="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spc="55" dirty="0">
                <a:latin typeface="Times New Roman"/>
                <a:cs typeface="Times New Roman"/>
              </a:rPr>
              <a:t>both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b="0" i="1" spc="50" dirty="0">
                <a:latin typeface="Bookman Old Style"/>
                <a:cs typeface="Bookman Old Style"/>
              </a:rPr>
              <a:t>x</a:t>
            </a:r>
            <a:r>
              <a:rPr sz="2450" b="0" i="1" spc="-35" dirty="0">
                <a:latin typeface="Bookman Old Style"/>
                <a:cs typeface="Bookman Old Style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95" dirty="0">
                <a:latin typeface="Times New Roman"/>
                <a:cs typeface="Times New Roman"/>
              </a:rPr>
              <a:t> </a:t>
            </a:r>
            <a:r>
              <a:rPr sz="2450" b="0" i="1" spc="-25" dirty="0">
                <a:latin typeface="Bookman Old Style"/>
                <a:cs typeface="Bookman Old Style"/>
              </a:rPr>
              <a:t>t</a:t>
            </a:r>
            <a:r>
              <a:rPr sz="2450" spc="-25" dirty="0">
                <a:latin typeface="Times New Roman"/>
                <a:cs typeface="Times New Roman"/>
              </a:rPr>
              <a:t>.</a:t>
            </a:r>
            <a:endParaRPr sz="2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939"/>
              </a:spcBef>
              <a:tabLst>
                <a:tab pos="16211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-50" dirty="0">
                <a:latin typeface="Times New Roman"/>
                <a:cs typeface="Times New Roman"/>
              </a:rPr>
              <a:t>D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754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1243965" algn="l"/>
              </a:tabLst>
            </a:pPr>
            <a:r>
              <a:rPr sz="1200" spc="-10" dirty="0">
                <a:latin typeface="Georgia"/>
                <a:cs typeface="Georgia"/>
              </a:rPr>
              <a:t>ConcepTest</a:t>
            </a:r>
            <a:r>
              <a:rPr sz="1200" dirty="0">
                <a:latin typeface="Georgia"/>
                <a:cs typeface="Georgia"/>
              </a:rPr>
              <a:t>	6.1.</a:t>
            </a:r>
            <a:r>
              <a:rPr sz="1200" spc="130" dirty="0">
                <a:latin typeface="Georgia"/>
                <a:cs typeface="Georgia"/>
              </a:rPr>
              <a:t>  </a:t>
            </a:r>
            <a:r>
              <a:rPr sz="1200" dirty="0">
                <a:latin typeface="Georgia"/>
                <a:cs typeface="Georgia"/>
              </a:rPr>
              <a:t>MATH</a:t>
            </a:r>
            <a:r>
              <a:rPr sz="1200" spc="75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INTERLUDE:</a:t>
            </a:r>
            <a:r>
              <a:rPr sz="1200" spc="7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STANDING</a:t>
            </a:r>
            <a:r>
              <a:rPr sz="1200" spc="75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WAVES,</a:t>
            </a:r>
            <a:r>
              <a:rPr sz="1200" spc="75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TRAVELING</a:t>
            </a:r>
            <a:r>
              <a:rPr sz="1200" spc="70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WAVES,</a:t>
            </a:r>
            <a:r>
              <a:rPr sz="1200" spc="75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AND</a:t>
            </a:r>
            <a:r>
              <a:rPr sz="1200" spc="7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PARTIAL</a:t>
            </a:r>
            <a:r>
              <a:rPr sz="1200" spc="75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DERIVATIVES</a:t>
            </a:r>
            <a:endParaRPr sz="1200">
              <a:latin typeface="Georgia"/>
              <a:cs typeface="Georgi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08797"/>
            <a:ext cx="8256905" cy="78295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/>
              <a:t>A</a:t>
            </a:r>
            <a:r>
              <a:rPr spc="45" dirty="0"/>
              <a:t> </a:t>
            </a:r>
            <a:r>
              <a:rPr dirty="0"/>
              <a:t>curve</a:t>
            </a:r>
            <a:r>
              <a:rPr spc="45" dirty="0"/>
              <a:t> </a:t>
            </a:r>
            <a:r>
              <a:rPr dirty="0"/>
              <a:t>is</a:t>
            </a:r>
            <a:r>
              <a:rPr spc="45" dirty="0"/>
              <a:t> </a:t>
            </a:r>
            <a:r>
              <a:rPr dirty="0"/>
              <a:t>changing</a:t>
            </a:r>
            <a:r>
              <a:rPr spc="55" dirty="0"/>
              <a:t> </a:t>
            </a:r>
            <a:r>
              <a:rPr spc="-10" dirty="0"/>
              <a:t>over</a:t>
            </a:r>
            <a:r>
              <a:rPr spc="45" dirty="0"/>
              <a:t> </a:t>
            </a:r>
            <a:r>
              <a:rPr dirty="0"/>
              <a:t>time,</a:t>
            </a:r>
            <a:r>
              <a:rPr spc="50" dirty="0"/>
              <a:t> </a:t>
            </a:r>
            <a:r>
              <a:rPr dirty="0"/>
              <a:t>so</a:t>
            </a:r>
            <a:r>
              <a:rPr spc="50" dirty="0"/>
              <a:t> </a:t>
            </a:r>
            <a:r>
              <a:rPr dirty="0"/>
              <a:t>its</a:t>
            </a:r>
            <a:r>
              <a:rPr spc="45" dirty="0"/>
              <a:t> </a:t>
            </a:r>
            <a:r>
              <a:rPr dirty="0"/>
              <a:t>height</a:t>
            </a:r>
            <a:r>
              <a:rPr spc="45" dirty="0"/>
              <a:t> </a:t>
            </a:r>
            <a:r>
              <a:rPr dirty="0"/>
              <a:t>is</a:t>
            </a:r>
            <a:r>
              <a:rPr spc="45" dirty="0"/>
              <a:t> </a:t>
            </a:r>
            <a:r>
              <a:rPr spc="-10" dirty="0"/>
              <a:t>given</a:t>
            </a:r>
            <a:r>
              <a:rPr spc="50" dirty="0"/>
              <a:t> </a:t>
            </a:r>
            <a:r>
              <a:rPr dirty="0"/>
              <a:t>as</a:t>
            </a:r>
            <a:r>
              <a:rPr spc="45" dirty="0"/>
              <a:t> </a:t>
            </a:r>
            <a:r>
              <a:rPr dirty="0"/>
              <a:t>a</a:t>
            </a:r>
            <a:r>
              <a:rPr spc="50" dirty="0"/>
              <a:t> </a:t>
            </a:r>
            <a:r>
              <a:rPr spc="-10" dirty="0"/>
              <a:t>function</a:t>
            </a:r>
          </a:p>
          <a:p>
            <a:pPr marL="12700">
              <a:lnSpc>
                <a:spcPct val="100000"/>
              </a:lnSpc>
              <a:spcBef>
                <a:spcPts val="50"/>
              </a:spcBef>
              <a:tabLst>
                <a:tab pos="1107440" algn="l"/>
                <a:tab pos="5572125" algn="l"/>
              </a:tabLst>
            </a:pPr>
            <a:r>
              <a:rPr b="0" i="1" spc="-50" dirty="0">
                <a:latin typeface="Bookman Old Style"/>
                <a:cs typeface="Bookman Old Style"/>
              </a:rPr>
              <a:t>y</a:t>
            </a:r>
            <a:r>
              <a:rPr spc="-50" dirty="0"/>
              <a:t>(</a:t>
            </a:r>
            <a:r>
              <a:rPr b="0" i="1" spc="-50" dirty="0">
                <a:latin typeface="Bookman Old Style"/>
                <a:cs typeface="Bookman Old Style"/>
              </a:rPr>
              <a:t>x,</a:t>
            </a:r>
            <a:r>
              <a:rPr b="0" i="1" spc="-290" dirty="0">
                <a:latin typeface="Bookman Old Style"/>
                <a:cs typeface="Bookman Old Style"/>
              </a:rPr>
              <a:t> </a:t>
            </a:r>
            <a:r>
              <a:rPr b="0" i="1" spc="-25" dirty="0">
                <a:latin typeface="Bookman Old Style"/>
                <a:cs typeface="Bookman Old Style"/>
              </a:rPr>
              <a:t>t</a:t>
            </a:r>
            <a:r>
              <a:rPr spc="-25" dirty="0"/>
              <a:t>).</a:t>
            </a:r>
            <a:r>
              <a:rPr dirty="0"/>
              <a:t>	At</a:t>
            </a:r>
            <a:r>
              <a:rPr spc="370" dirty="0"/>
              <a:t> </a:t>
            </a:r>
            <a:r>
              <a:rPr dirty="0"/>
              <a:t>one</a:t>
            </a:r>
            <a:r>
              <a:rPr spc="370" dirty="0"/>
              <a:t> </a:t>
            </a:r>
            <a:r>
              <a:rPr dirty="0"/>
              <a:t>particular</a:t>
            </a:r>
            <a:r>
              <a:rPr spc="370" dirty="0"/>
              <a:t> </a:t>
            </a:r>
            <a:r>
              <a:rPr dirty="0"/>
              <a:t>place</a:t>
            </a:r>
            <a:r>
              <a:rPr spc="370" dirty="0"/>
              <a:t> </a:t>
            </a:r>
            <a:r>
              <a:rPr dirty="0"/>
              <a:t>and</a:t>
            </a:r>
            <a:r>
              <a:rPr spc="370" dirty="0"/>
              <a:t> </a:t>
            </a:r>
            <a:r>
              <a:rPr spc="-10" dirty="0"/>
              <a:t>time,</a:t>
            </a:r>
            <a:r>
              <a:rPr dirty="0"/>
              <a:t>	the</a:t>
            </a:r>
            <a:r>
              <a:rPr spc="265" dirty="0"/>
              <a:t> </a:t>
            </a:r>
            <a:r>
              <a:rPr spc="-55" dirty="0"/>
              <a:t>following</a:t>
            </a:r>
            <a:r>
              <a:rPr spc="280" dirty="0"/>
              <a:t> </a:t>
            </a:r>
            <a:r>
              <a:rPr spc="-10" dirty="0"/>
              <a:t>“mixed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18819" y="1876506"/>
            <a:ext cx="4486910" cy="963930"/>
          </a:xfrm>
          <a:prstGeom prst="rect">
            <a:avLst/>
          </a:prstGeom>
        </p:spPr>
        <p:txBody>
          <a:bodyPr vert="horz" wrap="square" lIns="0" tIns="10731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44"/>
              </a:spcBef>
            </a:pPr>
            <a:r>
              <a:rPr sz="2450" dirty="0">
                <a:latin typeface="Times New Roman"/>
                <a:cs typeface="Times New Roman"/>
              </a:rPr>
              <a:t>partial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derivative”</a:t>
            </a:r>
            <a:r>
              <a:rPr sz="2450" spc="1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12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positive.</a:t>
            </a:r>
            <a:endParaRPr sz="2450">
              <a:latin typeface="Times New Roman"/>
              <a:cs typeface="Times New Roman"/>
            </a:endParaRPr>
          </a:p>
          <a:p>
            <a:pPr marR="5080" algn="r">
              <a:lnSpc>
                <a:spcPct val="100000"/>
              </a:lnSpc>
              <a:spcBef>
                <a:spcPts val="755"/>
              </a:spcBef>
              <a:tabLst>
                <a:tab pos="612140" algn="l"/>
              </a:tabLst>
            </a:pPr>
            <a:r>
              <a:rPr sz="2450" b="0" i="1" u="sng" dirty="0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 </a:t>
            </a:r>
            <a:r>
              <a:rPr sz="2450" b="0" i="1" u="sng" spc="60" dirty="0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∂</a:t>
            </a:r>
            <a:r>
              <a:rPr sz="2450" b="0" i="1" u="sng" spc="25" dirty="0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 </a:t>
            </a:r>
            <a:r>
              <a:rPr sz="2450" b="0" i="1" u="none" dirty="0">
                <a:latin typeface="Bookman Old Style"/>
                <a:cs typeface="Bookman Old Style"/>
              </a:rPr>
              <a:t>	</a:t>
            </a:r>
            <a:r>
              <a:rPr sz="2450" b="0" i="1" u="sng" spc="-25" dirty="0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∂y</a:t>
            </a:r>
            <a:endParaRPr sz="2450">
              <a:latin typeface="Bookman Old Style"/>
              <a:cs typeface="Bookman Old Style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596206" y="2206255"/>
            <a:ext cx="874394" cy="403225"/>
          </a:xfrm>
          <a:prstGeom prst="rect">
            <a:avLst/>
          </a:prstGeom>
        </p:spPr>
        <p:txBody>
          <a:bodyPr vert="horz" wrap="square" lIns="0" tIns="3270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75"/>
              </a:spcBef>
              <a:tabLst>
                <a:tab pos="629285" algn="l"/>
              </a:tabLst>
            </a:pPr>
            <a:r>
              <a:rPr sz="2450" dirty="0">
                <a:latin typeface="Arial"/>
                <a:cs typeface="Arial"/>
              </a:rPr>
              <a:t>	 </a:t>
            </a:r>
            <a:endParaRPr sz="245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15137" y="2777596"/>
            <a:ext cx="8257540" cy="3943985"/>
          </a:xfrm>
          <a:prstGeom prst="rect">
            <a:avLst/>
          </a:prstGeom>
        </p:spPr>
        <p:txBody>
          <a:bodyPr vert="horz" wrap="square" lIns="0" tIns="104775" rIns="0" bIns="0" rtlCol="0">
            <a:spAutoFit/>
          </a:bodyPr>
          <a:lstStyle/>
          <a:p>
            <a:pPr marR="219075" algn="ctr">
              <a:lnSpc>
                <a:spcPct val="100000"/>
              </a:lnSpc>
              <a:spcBef>
                <a:spcPts val="825"/>
              </a:spcBef>
              <a:tabLst>
                <a:tab pos="605155" algn="l"/>
              </a:tabLst>
            </a:pPr>
            <a:r>
              <a:rPr sz="2450" b="0" i="1" spc="85" dirty="0">
                <a:latin typeface="Bookman Old Style"/>
                <a:cs typeface="Bookman Old Style"/>
              </a:rPr>
              <a:t>∂t</a:t>
            </a:r>
            <a:r>
              <a:rPr sz="2450" b="0" i="1" dirty="0">
                <a:latin typeface="Bookman Old Style"/>
                <a:cs typeface="Bookman Old Style"/>
              </a:rPr>
              <a:t>	</a:t>
            </a:r>
            <a:r>
              <a:rPr sz="2450" b="0" i="1" spc="95" dirty="0">
                <a:latin typeface="Bookman Old Style"/>
                <a:cs typeface="Bookman Old Style"/>
              </a:rPr>
              <a:t>∂x</a:t>
            </a:r>
            <a:endParaRPr sz="2450">
              <a:latin typeface="Bookman Old Style"/>
              <a:cs typeface="Bookman Old Style"/>
            </a:endParaRPr>
          </a:p>
          <a:p>
            <a:pPr marL="15875" marR="5080">
              <a:lnSpc>
                <a:spcPct val="101699"/>
              </a:lnSpc>
              <a:spcBef>
                <a:spcPts val="680"/>
              </a:spcBef>
            </a:pPr>
            <a:r>
              <a:rPr sz="2450" spc="75" dirty="0">
                <a:latin typeface="Times New Roman"/>
                <a:cs typeface="Times New Roman"/>
              </a:rPr>
              <a:t>What</a:t>
            </a:r>
            <a:r>
              <a:rPr sz="2450" spc="1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does</a:t>
            </a:r>
            <a:r>
              <a:rPr sz="2450" spc="140" dirty="0">
                <a:latin typeface="Times New Roman"/>
                <a:cs typeface="Times New Roman"/>
              </a:rPr>
              <a:t> </a:t>
            </a:r>
            <a:r>
              <a:rPr sz="2450" spc="114" dirty="0">
                <a:latin typeface="Times New Roman"/>
                <a:cs typeface="Times New Roman"/>
              </a:rPr>
              <a:t>that</a:t>
            </a:r>
            <a:r>
              <a:rPr sz="2450" spc="1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tell</a:t>
            </a:r>
            <a:r>
              <a:rPr sz="2450" spc="1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you</a:t>
            </a:r>
            <a:r>
              <a:rPr sz="2450" spc="140" dirty="0">
                <a:latin typeface="Times New Roman"/>
                <a:cs typeface="Times New Roman"/>
              </a:rPr>
              <a:t> </a:t>
            </a:r>
            <a:r>
              <a:rPr sz="2450" spc="50" dirty="0">
                <a:latin typeface="Times New Roman"/>
                <a:cs typeface="Times New Roman"/>
              </a:rPr>
              <a:t>about</a:t>
            </a:r>
            <a:r>
              <a:rPr sz="2450" spc="1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curve</a:t>
            </a:r>
            <a:r>
              <a:rPr sz="2450" spc="140" dirty="0">
                <a:latin typeface="Times New Roman"/>
                <a:cs typeface="Times New Roman"/>
              </a:rPr>
              <a:t> </a:t>
            </a:r>
            <a:r>
              <a:rPr sz="2450" spc="120" dirty="0">
                <a:latin typeface="Times New Roman"/>
                <a:cs typeface="Times New Roman"/>
              </a:rPr>
              <a:t>at</a:t>
            </a:r>
            <a:r>
              <a:rPr sz="2450" spc="140" dirty="0">
                <a:latin typeface="Times New Roman"/>
                <a:cs typeface="Times New Roman"/>
              </a:rPr>
              <a:t> </a:t>
            </a:r>
            <a:r>
              <a:rPr sz="2450" spc="114" dirty="0">
                <a:latin typeface="Times New Roman"/>
                <a:cs typeface="Times New Roman"/>
              </a:rPr>
              <a:t>that</a:t>
            </a:r>
            <a:r>
              <a:rPr sz="2450" spc="1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place</a:t>
            </a:r>
            <a:r>
              <a:rPr sz="2450" spc="1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14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time? </a:t>
            </a:r>
            <a:r>
              <a:rPr sz="2450" dirty="0">
                <a:latin typeface="Times New Roman"/>
                <a:cs typeface="Times New Roman"/>
              </a:rPr>
              <a:t>Choose</a:t>
            </a:r>
            <a:r>
              <a:rPr sz="2450" spc="-10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one.</a:t>
            </a:r>
            <a:endParaRPr sz="2450">
              <a:latin typeface="Times New Roman"/>
              <a:cs typeface="Times New Roman"/>
            </a:endParaRPr>
          </a:p>
          <a:p>
            <a:pPr marL="386715" indent="-370205">
              <a:lnSpc>
                <a:spcPct val="100000"/>
              </a:lnSpc>
              <a:spcBef>
                <a:spcPts val="16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slope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curve</a:t>
            </a:r>
            <a:r>
              <a:rPr sz="2450" spc="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positive.</a:t>
            </a:r>
            <a:endParaRPr sz="2450">
              <a:latin typeface="Times New Roman"/>
              <a:cs typeface="Times New Roman"/>
            </a:endParaRPr>
          </a:p>
          <a:p>
            <a:pPr marL="38671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curve</a:t>
            </a:r>
            <a:r>
              <a:rPr sz="2450" spc="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20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moving</a:t>
            </a:r>
            <a:r>
              <a:rPr sz="2450" spc="2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upward.</a:t>
            </a:r>
            <a:endParaRPr sz="2450">
              <a:latin typeface="Times New Roman"/>
              <a:cs typeface="Times New Roman"/>
            </a:endParaRPr>
          </a:p>
          <a:p>
            <a:pPr marL="386715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concavity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curve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positive.</a:t>
            </a:r>
            <a:endParaRPr sz="2450">
              <a:latin typeface="Times New Roman"/>
              <a:cs typeface="Times New Roman"/>
            </a:endParaRPr>
          </a:p>
          <a:p>
            <a:pPr marL="386715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curve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accelerating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upward.</a:t>
            </a:r>
            <a:endParaRPr sz="2450">
              <a:latin typeface="Times New Roman"/>
              <a:cs typeface="Times New Roman"/>
            </a:endParaRPr>
          </a:p>
          <a:p>
            <a:pPr marL="386715" indent="-34988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slope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curve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getting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higher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over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time.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7540" cy="8686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1243965" algn="l"/>
              </a:tabLst>
            </a:pPr>
            <a:r>
              <a:rPr sz="1200" spc="-10" dirty="0">
                <a:latin typeface="Georgia"/>
                <a:cs typeface="Georgia"/>
              </a:rPr>
              <a:t>ConcepTest</a:t>
            </a:r>
            <a:r>
              <a:rPr sz="1200" dirty="0">
                <a:latin typeface="Georgia"/>
                <a:cs typeface="Georgia"/>
              </a:rPr>
              <a:t>	6.1.</a:t>
            </a:r>
            <a:r>
              <a:rPr sz="1200" spc="130" dirty="0">
                <a:latin typeface="Georgia"/>
                <a:cs typeface="Georgia"/>
              </a:rPr>
              <a:t>  </a:t>
            </a:r>
            <a:r>
              <a:rPr sz="1200" dirty="0">
                <a:latin typeface="Georgia"/>
                <a:cs typeface="Georgia"/>
              </a:rPr>
              <a:t>MATH</a:t>
            </a:r>
            <a:r>
              <a:rPr sz="1200" spc="75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INTERLUDE:</a:t>
            </a:r>
            <a:r>
              <a:rPr sz="1200" spc="7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STANDING</a:t>
            </a:r>
            <a:r>
              <a:rPr sz="1200" spc="75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WAVES,</a:t>
            </a:r>
            <a:r>
              <a:rPr sz="1200" spc="75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TRAVELING</a:t>
            </a:r>
            <a:r>
              <a:rPr sz="1200" spc="70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WAVES,</a:t>
            </a:r>
            <a:r>
              <a:rPr sz="1200" spc="75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AND</a:t>
            </a:r>
            <a:r>
              <a:rPr sz="1200" spc="7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PARTIAL</a:t>
            </a:r>
            <a:r>
              <a:rPr sz="1200" spc="75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DERIVATIVES</a:t>
            </a:r>
            <a:endParaRPr sz="1200"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240"/>
              </a:spcBef>
            </a:pPr>
            <a:endParaRPr sz="1200">
              <a:latin typeface="Georgia"/>
              <a:cs typeface="Georgia"/>
            </a:endParaRPr>
          </a:p>
          <a:p>
            <a:pPr marL="12700" marR="6985">
              <a:lnSpc>
                <a:spcPct val="106700"/>
              </a:lnSpc>
              <a:spcBef>
                <a:spcPts val="5"/>
              </a:spcBef>
            </a:pPr>
            <a:r>
              <a:rPr sz="1400" spc="110" dirty="0">
                <a:latin typeface="Georgia"/>
                <a:cs typeface="Georgia"/>
              </a:rPr>
              <a:t>A</a:t>
            </a:r>
            <a:r>
              <a:rPr sz="1400" spc="-4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curve</a:t>
            </a:r>
            <a:r>
              <a:rPr sz="1400" spc="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is</a:t>
            </a:r>
            <a:r>
              <a:rPr sz="1400" spc="5" dirty="0">
                <a:latin typeface="Georgia"/>
                <a:cs typeface="Georgia"/>
              </a:rPr>
              <a:t> </a:t>
            </a:r>
            <a:r>
              <a:rPr sz="1400" spc="-20" dirty="0">
                <a:latin typeface="Georgia"/>
                <a:cs typeface="Georgia"/>
              </a:rPr>
              <a:t>changing</a:t>
            </a:r>
            <a:r>
              <a:rPr sz="1400" spc="5" dirty="0">
                <a:latin typeface="Georgia"/>
                <a:cs typeface="Georgia"/>
              </a:rPr>
              <a:t> </a:t>
            </a:r>
            <a:r>
              <a:rPr sz="1400" spc="-20" dirty="0">
                <a:latin typeface="Georgia"/>
                <a:cs typeface="Georgia"/>
              </a:rPr>
              <a:t>over</a:t>
            </a:r>
            <a:r>
              <a:rPr sz="1400" spc="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time,</a:t>
            </a:r>
            <a:r>
              <a:rPr sz="1400" spc="2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so its</a:t>
            </a:r>
            <a:r>
              <a:rPr sz="1400" spc="5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height</a:t>
            </a:r>
            <a:r>
              <a:rPr sz="1400" spc="1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is</a:t>
            </a:r>
            <a:r>
              <a:rPr sz="1400" spc="5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given</a:t>
            </a:r>
            <a:r>
              <a:rPr sz="1400" spc="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as</a:t>
            </a:r>
            <a:r>
              <a:rPr sz="1400" spc="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</a:t>
            </a:r>
            <a:r>
              <a:rPr sz="1400" spc="5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function</a:t>
            </a:r>
            <a:r>
              <a:rPr sz="1400" spc="5" dirty="0">
                <a:latin typeface="Georgia"/>
                <a:cs typeface="Georgia"/>
              </a:rPr>
              <a:t> </a:t>
            </a:r>
            <a:r>
              <a:rPr sz="1400" b="0" i="1" spc="-30" dirty="0">
                <a:latin typeface="Bookman Old Style"/>
                <a:cs typeface="Bookman Old Style"/>
              </a:rPr>
              <a:t>y</a:t>
            </a:r>
            <a:r>
              <a:rPr sz="1400" spc="-30" dirty="0">
                <a:latin typeface="Georgia"/>
                <a:cs typeface="Georgia"/>
              </a:rPr>
              <a:t>(</a:t>
            </a:r>
            <a:r>
              <a:rPr sz="1400" b="0" i="1" spc="-30" dirty="0">
                <a:latin typeface="Bookman Old Style"/>
                <a:cs typeface="Bookman Old Style"/>
              </a:rPr>
              <a:t>x,</a:t>
            </a:r>
            <a:r>
              <a:rPr sz="1400" b="0" i="1" spc="-180" dirty="0">
                <a:latin typeface="Bookman Old Style"/>
                <a:cs typeface="Bookman Old Style"/>
              </a:rPr>
              <a:t> </a:t>
            </a:r>
            <a:r>
              <a:rPr sz="1400" b="0" i="1" dirty="0">
                <a:latin typeface="Bookman Old Style"/>
                <a:cs typeface="Bookman Old Style"/>
              </a:rPr>
              <a:t>t</a:t>
            </a:r>
            <a:r>
              <a:rPr sz="1400" dirty="0">
                <a:latin typeface="Georgia"/>
                <a:cs typeface="Georgia"/>
              </a:rPr>
              <a:t>).</a:t>
            </a:r>
            <a:r>
              <a:rPr sz="1400" spc="165" dirty="0">
                <a:latin typeface="Georgia"/>
                <a:cs typeface="Georgia"/>
              </a:rPr>
              <a:t> </a:t>
            </a:r>
            <a:r>
              <a:rPr sz="1400" spc="60" dirty="0">
                <a:latin typeface="Georgia"/>
                <a:cs typeface="Georgia"/>
              </a:rPr>
              <a:t>At</a:t>
            </a:r>
            <a:r>
              <a:rPr sz="1400" spc="10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one</a:t>
            </a:r>
            <a:r>
              <a:rPr sz="1400" dirty="0">
                <a:latin typeface="Georgia"/>
                <a:cs typeface="Georgia"/>
              </a:rPr>
              <a:t> particular</a:t>
            </a:r>
            <a:r>
              <a:rPr sz="1400" spc="1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place</a:t>
            </a:r>
            <a:r>
              <a:rPr sz="1400" spc="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and</a:t>
            </a:r>
            <a:r>
              <a:rPr sz="1400" spc="5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time, </a:t>
            </a:r>
            <a:r>
              <a:rPr sz="1400" dirty="0">
                <a:latin typeface="Georgia"/>
                <a:cs typeface="Georgia"/>
              </a:rPr>
              <a:t>the</a:t>
            </a:r>
            <a:r>
              <a:rPr sz="1400" spc="65" dirty="0">
                <a:latin typeface="Georgia"/>
                <a:cs typeface="Georgia"/>
              </a:rPr>
              <a:t> </a:t>
            </a:r>
            <a:r>
              <a:rPr sz="1400" spc="-25" dirty="0">
                <a:latin typeface="Georgia"/>
                <a:cs typeface="Georgia"/>
              </a:rPr>
              <a:t>following</a:t>
            </a:r>
            <a:r>
              <a:rPr sz="1400" spc="6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“mixed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partial</a:t>
            </a:r>
            <a:r>
              <a:rPr sz="1400" spc="6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derivative”</a:t>
            </a:r>
            <a:r>
              <a:rPr sz="1400" spc="6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is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positive.</a:t>
            </a:r>
            <a:endParaRPr sz="1400">
              <a:latin typeface="Georgia"/>
              <a:cs typeface="Georgi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482147" y="1843199"/>
            <a:ext cx="584200" cy="24447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  <a:tabLst>
                <a:tab pos="379730" algn="l"/>
              </a:tabLst>
            </a:pPr>
            <a:r>
              <a:rPr sz="1400" b="0" i="1" u="sng" spc="-80" dirty="0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 </a:t>
            </a:r>
            <a:r>
              <a:rPr sz="1400" b="0" i="1" u="sng" spc="-50" dirty="0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∂</a:t>
            </a:r>
            <a:r>
              <a:rPr sz="1400" b="0" i="1" u="none" dirty="0">
                <a:latin typeface="Bookman Old Style"/>
                <a:cs typeface="Bookman Old Style"/>
              </a:rPr>
              <a:t>	</a:t>
            </a:r>
            <a:r>
              <a:rPr sz="1400" b="0" i="1" u="sng" spc="-25" dirty="0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∂y</a:t>
            </a:r>
            <a:endParaRPr sz="1400">
              <a:latin typeface="Bookman Old Style"/>
              <a:cs typeface="Bookman Old Style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696205" y="1709557"/>
            <a:ext cx="529590" cy="244475"/>
          </a:xfrm>
          <a:prstGeom prst="rect">
            <a:avLst/>
          </a:prstGeom>
        </p:spPr>
        <p:txBody>
          <a:bodyPr vert="horz" wrap="square" lIns="0" tIns="1949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35"/>
              </a:spcBef>
              <a:tabLst>
                <a:tab pos="382270" algn="l"/>
              </a:tabLst>
            </a:pPr>
            <a:r>
              <a:rPr sz="1400" dirty="0">
                <a:latin typeface="Arial"/>
                <a:cs typeface="Arial"/>
              </a:rPr>
              <a:t>	 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18819" y="1970941"/>
            <a:ext cx="6108065" cy="704215"/>
          </a:xfrm>
          <a:prstGeom prst="rect">
            <a:avLst/>
          </a:prstGeom>
        </p:spPr>
        <p:txBody>
          <a:bodyPr vert="horz" wrap="square" lIns="0" tIns="137160" rIns="0" bIns="0" rtlCol="0">
            <a:spAutoFit/>
          </a:bodyPr>
          <a:lstStyle/>
          <a:p>
            <a:pPr marL="3775710">
              <a:lnSpc>
                <a:spcPct val="100000"/>
              </a:lnSpc>
              <a:spcBef>
                <a:spcPts val="1080"/>
              </a:spcBef>
              <a:tabLst>
                <a:tab pos="4138929" algn="l"/>
              </a:tabLst>
            </a:pPr>
            <a:r>
              <a:rPr sz="1400" b="0" i="1" spc="50" dirty="0">
                <a:latin typeface="Bookman Old Style"/>
                <a:cs typeface="Bookman Old Style"/>
              </a:rPr>
              <a:t>∂t</a:t>
            </a:r>
            <a:r>
              <a:rPr sz="1400" b="0" i="1" dirty="0">
                <a:latin typeface="Bookman Old Style"/>
                <a:cs typeface="Bookman Old Style"/>
              </a:rPr>
              <a:t>	</a:t>
            </a:r>
            <a:r>
              <a:rPr sz="1400" b="0" i="1" spc="55" dirty="0">
                <a:latin typeface="Bookman Old Style"/>
                <a:cs typeface="Bookman Old Style"/>
              </a:rPr>
              <a:t>∂x</a:t>
            </a:r>
            <a:endParaRPr sz="1400">
              <a:latin typeface="Bookman Old Style"/>
              <a:cs typeface="Bookman Old Style"/>
            </a:endParaRPr>
          </a:p>
          <a:p>
            <a:pPr marL="12700">
              <a:lnSpc>
                <a:spcPct val="100000"/>
              </a:lnSpc>
              <a:spcBef>
                <a:spcPts val="990"/>
              </a:spcBef>
            </a:pPr>
            <a:r>
              <a:rPr sz="1400" dirty="0">
                <a:latin typeface="Georgia"/>
                <a:cs typeface="Georgia"/>
              </a:rPr>
              <a:t>What</a:t>
            </a:r>
            <a:r>
              <a:rPr sz="1400" spc="9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does</a:t>
            </a:r>
            <a:r>
              <a:rPr sz="1400" spc="10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that</a:t>
            </a:r>
            <a:r>
              <a:rPr sz="1400" spc="9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tell</a:t>
            </a:r>
            <a:r>
              <a:rPr sz="1400" spc="10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you</a:t>
            </a:r>
            <a:r>
              <a:rPr sz="1400" spc="9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about</a:t>
            </a:r>
            <a:r>
              <a:rPr sz="1400" spc="10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the</a:t>
            </a:r>
            <a:r>
              <a:rPr sz="1400" spc="9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curve</a:t>
            </a:r>
            <a:r>
              <a:rPr sz="1400" spc="10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at</a:t>
            </a:r>
            <a:r>
              <a:rPr sz="1400" spc="9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that</a:t>
            </a:r>
            <a:r>
              <a:rPr sz="1400" spc="10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place</a:t>
            </a:r>
            <a:r>
              <a:rPr sz="1400" spc="9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and</a:t>
            </a:r>
            <a:r>
              <a:rPr sz="1400" spc="10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time?</a:t>
            </a:r>
            <a:r>
              <a:rPr sz="1400" spc="23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Choose</a:t>
            </a:r>
            <a:r>
              <a:rPr sz="1400" spc="100" dirty="0">
                <a:latin typeface="Georgia"/>
                <a:cs typeface="Georgia"/>
              </a:rPr>
              <a:t> </a:t>
            </a:r>
            <a:r>
              <a:rPr sz="1400" spc="-20" dirty="0">
                <a:latin typeface="Georgia"/>
                <a:cs typeface="Georgia"/>
              </a:rPr>
              <a:t>one.</a:t>
            </a:r>
            <a:endParaRPr sz="1400">
              <a:latin typeface="Georgia"/>
              <a:cs typeface="Georgi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07758" y="2860748"/>
            <a:ext cx="8265795" cy="235712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394970" indent="-257175">
              <a:lnSpc>
                <a:spcPct val="100000"/>
              </a:lnSpc>
              <a:spcBef>
                <a:spcPts val="135"/>
              </a:spcBef>
              <a:buAutoNum type="alphaUcPeriod"/>
              <a:tabLst>
                <a:tab pos="394970" algn="l"/>
              </a:tabLst>
            </a:pPr>
            <a:r>
              <a:rPr sz="1400" dirty="0">
                <a:latin typeface="Georgia"/>
                <a:cs typeface="Georgia"/>
              </a:rPr>
              <a:t>The</a:t>
            </a:r>
            <a:r>
              <a:rPr sz="1400" spc="6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slope</a:t>
            </a:r>
            <a:r>
              <a:rPr sz="1400" spc="6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of</a:t>
            </a:r>
            <a:r>
              <a:rPr sz="1400" spc="6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the</a:t>
            </a:r>
            <a:r>
              <a:rPr sz="1400" spc="6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curve</a:t>
            </a:r>
            <a:r>
              <a:rPr sz="1400" spc="6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is</a:t>
            </a:r>
            <a:r>
              <a:rPr sz="1400" spc="65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positive.</a:t>
            </a:r>
            <a:endParaRPr sz="1400">
              <a:latin typeface="Georgia"/>
              <a:cs typeface="Georgia"/>
            </a:endParaRPr>
          </a:p>
          <a:p>
            <a:pPr marL="394335" indent="-249554">
              <a:lnSpc>
                <a:spcPct val="100000"/>
              </a:lnSpc>
              <a:spcBef>
                <a:spcPts val="1110"/>
              </a:spcBef>
              <a:buAutoNum type="alphaUcPeriod"/>
              <a:tabLst>
                <a:tab pos="394335" algn="l"/>
              </a:tabLst>
            </a:pPr>
            <a:r>
              <a:rPr sz="1400" dirty="0">
                <a:latin typeface="Georgia"/>
                <a:cs typeface="Georgia"/>
              </a:rPr>
              <a:t>The</a:t>
            </a:r>
            <a:r>
              <a:rPr sz="1400" spc="5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curve</a:t>
            </a:r>
            <a:r>
              <a:rPr sz="1400" spc="5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is</a:t>
            </a:r>
            <a:r>
              <a:rPr sz="1400" spc="55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moving</a:t>
            </a:r>
            <a:r>
              <a:rPr sz="1400" spc="55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upward.</a:t>
            </a:r>
            <a:endParaRPr sz="1400">
              <a:latin typeface="Georgia"/>
              <a:cs typeface="Georgia"/>
            </a:endParaRPr>
          </a:p>
          <a:p>
            <a:pPr marL="394335" indent="-252095">
              <a:lnSpc>
                <a:spcPct val="100000"/>
              </a:lnSpc>
              <a:spcBef>
                <a:spcPts val="1105"/>
              </a:spcBef>
              <a:buAutoNum type="alphaUcPeriod"/>
              <a:tabLst>
                <a:tab pos="394335" algn="l"/>
              </a:tabLst>
            </a:pPr>
            <a:r>
              <a:rPr sz="1400" dirty="0">
                <a:latin typeface="Georgia"/>
                <a:cs typeface="Georgia"/>
              </a:rPr>
              <a:t>The</a:t>
            </a:r>
            <a:r>
              <a:rPr sz="1400" spc="6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concavity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of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the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curve</a:t>
            </a:r>
            <a:r>
              <a:rPr sz="1400" spc="6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is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positive.</a:t>
            </a:r>
            <a:endParaRPr sz="1400">
              <a:latin typeface="Georgia"/>
              <a:cs typeface="Georgia"/>
            </a:endParaRPr>
          </a:p>
          <a:p>
            <a:pPr marL="394970" indent="-259715">
              <a:lnSpc>
                <a:spcPct val="100000"/>
              </a:lnSpc>
              <a:spcBef>
                <a:spcPts val="1110"/>
              </a:spcBef>
              <a:buAutoNum type="alphaUcPeriod"/>
              <a:tabLst>
                <a:tab pos="394970" algn="l"/>
              </a:tabLst>
            </a:pPr>
            <a:r>
              <a:rPr sz="1400" dirty="0">
                <a:latin typeface="Georgia"/>
                <a:cs typeface="Georgia"/>
              </a:rPr>
              <a:t>The</a:t>
            </a:r>
            <a:r>
              <a:rPr sz="1400" spc="6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curve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is</a:t>
            </a:r>
            <a:r>
              <a:rPr sz="1400" spc="65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accelerating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upward.</a:t>
            </a:r>
            <a:endParaRPr sz="1400">
              <a:latin typeface="Georgia"/>
              <a:cs typeface="Georgia"/>
            </a:endParaRPr>
          </a:p>
          <a:p>
            <a:pPr marL="394335" indent="-244475">
              <a:lnSpc>
                <a:spcPct val="100000"/>
              </a:lnSpc>
              <a:spcBef>
                <a:spcPts val="1110"/>
              </a:spcBef>
              <a:buAutoNum type="alphaUcPeriod"/>
              <a:tabLst>
                <a:tab pos="394335" algn="l"/>
              </a:tabLst>
            </a:pPr>
            <a:r>
              <a:rPr sz="1400" dirty="0">
                <a:latin typeface="Georgia"/>
                <a:cs typeface="Georgia"/>
              </a:rPr>
              <a:t>The</a:t>
            </a:r>
            <a:r>
              <a:rPr sz="1400" spc="4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slope</a:t>
            </a:r>
            <a:r>
              <a:rPr sz="1400" spc="5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of</a:t>
            </a:r>
            <a:r>
              <a:rPr sz="1400" spc="5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the</a:t>
            </a:r>
            <a:r>
              <a:rPr sz="1400" spc="5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curve</a:t>
            </a:r>
            <a:r>
              <a:rPr sz="1400" spc="5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is</a:t>
            </a:r>
            <a:r>
              <a:rPr sz="1400" spc="5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getting</a:t>
            </a:r>
            <a:r>
              <a:rPr sz="1400" spc="50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higher</a:t>
            </a:r>
            <a:r>
              <a:rPr sz="1400" spc="45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over</a:t>
            </a:r>
            <a:r>
              <a:rPr sz="1400" spc="50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time.</a:t>
            </a:r>
            <a:endParaRPr sz="1400"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305"/>
              </a:spcBef>
            </a:pPr>
            <a:endParaRPr sz="1400">
              <a:latin typeface="Georgia"/>
              <a:cs typeface="Georgia"/>
            </a:endParaRPr>
          </a:p>
          <a:p>
            <a:pPr marL="23495" marR="5080" indent="-11430">
              <a:lnSpc>
                <a:spcPct val="106700"/>
              </a:lnSpc>
              <a:tabLst>
                <a:tab pos="974725" algn="l"/>
              </a:tabLst>
            </a:pPr>
            <a:r>
              <a:rPr sz="1400" b="1" spc="-10" dirty="0">
                <a:latin typeface="Georgia"/>
                <a:cs typeface="Georgia"/>
              </a:rPr>
              <a:t>Solution:</a:t>
            </a:r>
            <a:r>
              <a:rPr sz="1400" b="1" dirty="0">
                <a:latin typeface="Georgia"/>
                <a:cs typeface="Georgia"/>
              </a:rPr>
              <a:t>	</a:t>
            </a:r>
            <a:r>
              <a:rPr sz="1400" dirty="0">
                <a:latin typeface="Georgia"/>
                <a:cs typeface="Georgia"/>
              </a:rPr>
              <a:t>E.</a:t>
            </a:r>
            <a:r>
              <a:rPr sz="1400" spc="8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(</a:t>
            </a:r>
            <a:r>
              <a:rPr sz="1400" b="0" i="1" dirty="0">
                <a:latin typeface="Bookman Old Style"/>
                <a:cs typeface="Bookman Old Style"/>
              </a:rPr>
              <a:t>∂y/∂x</a:t>
            </a:r>
            <a:r>
              <a:rPr sz="1400" dirty="0">
                <a:latin typeface="Georgia"/>
                <a:cs typeface="Georgia"/>
              </a:rPr>
              <a:t>)</a:t>
            </a:r>
            <a:r>
              <a:rPr sz="1400" spc="8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is</a:t>
            </a:r>
            <a:r>
              <a:rPr sz="1400" spc="8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the</a:t>
            </a:r>
            <a:r>
              <a:rPr sz="1400" spc="8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slope,</a:t>
            </a:r>
            <a:r>
              <a:rPr sz="1400" spc="9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and</a:t>
            </a:r>
            <a:r>
              <a:rPr sz="1400" spc="85" dirty="0">
                <a:latin typeface="Georgia"/>
                <a:cs typeface="Georgia"/>
              </a:rPr>
              <a:t> </a:t>
            </a:r>
            <a:r>
              <a:rPr sz="1400" b="0" i="1" dirty="0">
                <a:latin typeface="Bookman Old Style"/>
                <a:cs typeface="Bookman Old Style"/>
              </a:rPr>
              <a:t>∂/∂t </a:t>
            </a:r>
            <a:r>
              <a:rPr sz="1400" dirty="0">
                <a:latin typeface="Georgia"/>
                <a:cs typeface="Georgia"/>
              </a:rPr>
              <a:t>of</a:t>
            </a:r>
            <a:r>
              <a:rPr sz="1400" spc="8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anything</a:t>
            </a:r>
            <a:r>
              <a:rPr sz="1400" spc="8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tells</a:t>
            </a:r>
            <a:r>
              <a:rPr sz="1400" spc="8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you</a:t>
            </a:r>
            <a:r>
              <a:rPr sz="1400" spc="85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how</a:t>
            </a:r>
            <a:r>
              <a:rPr sz="1400" spc="8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that</a:t>
            </a:r>
            <a:r>
              <a:rPr sz="1400" spc="8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thing</a:t>
            </a:r>
            <a:r>
              <a:rPr sz="1400" spc="8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is</a:t>
            </a:r>
            <a:r>
              <a:rPr sz="1400" spc="90" dirty="0">
                <a:latin typeface="Georgia"/>
                <a:cs typeface="Georgia"/>
              </a:rPr>
              <a:t> </a:t>
            </a:r>
            <a:r>
              <a:rPr sz="1400" spc="-20" dirty="0">
                <a:latin typeface="Georgia"/>
                <a:cs typeface="Georgia"/>
              </a:rPr>
              <a:t>changing</a:t>
            </a:r>
            <a:r>
              <a:rPr sz="1400" spc="85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over</a:t>
            </a:r>
            <a:r>
              <a:rPr sz="1400" spc="85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time, </a:t>
            </a:r>
            <a:r>
              <a:rPr sz="1400" dirty="0">
                <a:latin typeface="Georgia"/>
                <a:cs typeface="Georgia"/>
              </a:rPr>
              <a:t>so</a:t>
            </a:r>
            <a:r>
              <a:rPr sz="1400" spc="4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this</a:t>
            </a:r>
            <a:r>
              <a:rPr sz="1400" spc="4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tells</a:t>
            </a:r>
            <a:r>
              <a:rPr sz="1400" spc="4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you</a:t>
            </a:r>
            <a:r>
              <a:rPr sz="1400" spc="45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how</a:t>
            </a:r>
            <a:r>
              <a:rPr sz="1400" spc="4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the</a:t>
            </a:r>
            <a:r>
              <a:rPr sz="1400" spc="4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slope</a:t>
            </a:r>
            <a:r>
              <a:rPr sz="1400" spc="4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is</a:t>
            </a:r>
            <a:r>
              <a:rPr sz="1400" spc="45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changing.</a:t>
            </a:r>
            <a:endParaRPr sz="1400"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6477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356735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latin typeface="Georgia"/>
                <a:cs typeface="Georgia"/>
              </a:rPr>
              <a:t>6.2.</a:t>
            </a:r>
            <a:r>
              <a:rPr sz="1200" spc="150" dirty="0">
                <a:latin typeface="Georgia"/>
                <a:cs typeface="Georgia"/>
              </a:rPr>
              <a:t>  </a:t>
            </a:r>
            <a:r>
              <a:rPr sz="1200" dirty="0">
                <a:latin typeface="Georgia"/>
                <a:cs typeface="Georgia"/>
              </a:rPr>
              <a:t>FREE</a:t>
            </a:r>
            <a:r>
              <a:rPr sz="1200" spc="95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PARTICLES</a:t>
            </a:r>
            <a:r>
              <a:rPr sz="1200" spc="9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AND</a:t>
            </a:r>
            <a:r>
              <a:rPr sz="1200" spc="9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FOURIER</a:t>
            </a:r>
            <a:r>
              <a:rPr sz="1200" spc="90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TRANSFORMS</a:t>
            </a:r>
            <a:endParaRPr sz="1200"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20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  <a:tabLst>
                <a:tab pos="572770" algn="l"/>
              </a:tabLst>
            </a:pPr>
            <a:r>
              <a:rPr sz="1700" b="1" spc="-25" dirty="0">
                <a:latin typeface="Georgia"/>
                <a:cs typeface="Georgia"/>
              </a:rPr>
              <a:t>6.2</a:t>
            </a:r>
            <a:r>
              <a:rPr sz="1700" b="1" dirty="0">
                <a:latin typeface="Georgia"/>
                <a:cs typeface="Georgia"/>
              </a:rPr>
              <a:t>	</a:t>
            </a:r>
            <a:r>
              <a:rPr sz="1700" b="1" spc="-45" dirty="0">
                <a:latin typeface="Georgia"/>
                <a:cs typeface="Georgia"/>
              </a:rPr>
              <a:t>Free</a:t>
            </a:r>
            <a:r>
              <a:rPr sz="1700" b="1" spc="20" dirty="0">
                <a:latin typeface="Georgia"/>
                <a:cs typeface="Georgia"/>
              </a:rPr>
              <a:t> </a:t>
            </a:r>
            <a:r>
              <a:rPr sz="1700" b="1" spc="-25" dirty="0">
                <a:latin typeface="Georgia"/>
                <a:cs typeface="Georgia"/>
              </a:rPr>
              <a:t>Particles</a:t>
            </a:r>
            <a:r>
              <a:rPr sz="1700" b="1" spc="30" dirty="0">
                <a:latin typeface="Georgia"/>
                <a:cs typeface="Georgia"/>
              </a:rPr>
              <a:t> </a:t>
            </a:r>
            <a:r>
              <a:rPr sz="1700" b="1" spc="-10" dirty="0">
                <a:latin typeface="Georgia"/>
                <a:cs typeface="Georgia"/>
              </a:rPr>
              <a:t>and</a:t>
            </a:r>
            <a:r>
              <a:rPr sz="1700" b="1" spc="25" dirty="0">
                <a:latin typeface="Georgia"/>
                <a:cs typeface="Georgia"/>
              </a:rPr>
              <a:t> </a:t>
            </a:r>
            <a:r>
              <a:rPr sz="1700" b="1" spc="-65" dirty="0">
                <a:latin typeface="Georgia"/>
                <a:cs typeface="Georgia"/>
              </a:rPr>
              <a:t>Fourier</a:t>
            </a:r>
            <a:r>
              <a:rPr sz="1700" b="1" spc="25" dirty="0">
                <a:latin typeface="Georgia"/>
                <a:cs typeface="Georgia"/>
              </a:rPr>
              <a:t> </a:t>
            </a:r>
            <a:r>
              <a:rPr sz="1700" b="1" spc="-10" dirty="0">
                <a:latin typeface="Georgia"/>
                <a:cs typeface="Georgia"/>
              </a:rPr>
              <a:t>Transforms</a:t>
            </a:r>
            <a:endParaRPr sz="1700"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356100" algn="l"/>
              </a:tabLst>
            </a:pPr>
            <a:r>
              <a:rPr sz="1200" dirty="0">
                <a:latin typeface="Georgia"/>
                <a:cs typeface="Georgia"/>
              </a:rPr>
              <a:t>Quick</a:t>
            </a:r>
            <a:r>
              <a:rPr sz="1200" spc="-35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Check</a:t>
            </a:r>
            <a:r>
              <a:rPr sz="1200" dirty="0">
                <a:latin typeface="Georgia"/>
                <a:cs typeface="Georgia"/>
              </a:rPr>
              <a:t>	6.2.</a:t>
            </a:r>
            <a:r>
              <a:rPr sz="1200" spc="150" dirty="0">
                <a:latin typeface="Georgia"/>
                <a:cs typeface="Georgia"/>
              </a:rPr>
              <a:t>  </a:t>
            </a:r>
            <a:r>
              <a:rPr sz="1200" dirty="0">
                <a:latin typeface="Georgia"/>
                <a:cs typeface="Georgia"/>
              </a:rPr>
              <a:t>FREE</a:t>
            </a:r>
            <a:r>
              <a:rPr sz="1200" spc="95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PARTICLES</a:t>
            </a:r>
            <a:r>
              <a:rPr sz="1200" spc="9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AND</a:t>
            </a:r>
            <a:r>
              <a:rPr sz="1200" spc="9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FOURIER</a:t>
            </a:r>
            <a:r>
              <a:rPr sz="1200" spc="90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TRANSFORMS</a:t>
            </a:r>
            <a:endParaRPr sz="1200">
              <a:latin typeface="Georgia"/>
              <a:cs typeface="Georgi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06119" y="1208797"/>
            <a:ext cx="8280400" cy="116268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5400" marR="17780">
              <a:lnSpc>
                <a:spcPct val="101699"/>
              </a:lnSpc>
              <a:spcBef>
                <a:spcPts val="75"/>
              </a:spcBef>
            </a:pPr>
            <a:r>
              <a:rPr dirty="0"/>
              <a:t>Why</a:t>
            </a:r>
            <a:r>
              <a:rPr spc="-5" dirty="0"/>
              <a:t> </a:t>
            </a:r>
            <a:r>
              <a:rPr dirty="0"/>
              <a:t>isn’t</a:t>
            </a:r>
            <a:r>
              <a:rPr spc="-5" dirty="0"/>
              <a:t> </a:t>
            </a:r>
            <a:r>
              <a:rPr spc="65" dirty="0"/>
              <a:t>it</a:t>
            </a:r>
            <a:r>
              <a:rPr dirty="0"/>
              <a:t> </a:t>
            </a:r>
            <a:r>
              <a:rPr spc="-25" dirty="0"/>
              <a:t>possible</a:t>
            </a:r>
            <a:r>
              <a:rPr spc="5" dirty="0"/>
              <a:t> </a:t>
            </a:r>
            <a:r>
              <a:rPr dirty="0"/>
              <a:t>for</a:t>
            </a:r>
            <a:r>
              <a:rPr spc="-5" dirty="0"/>
              <a:t> </a:t>
            </a:r>
            <a:r>
              <a:rPr dirty="0"/>
              <a:t>a particle to </a:t>
            </a:r>
            <a:r>
              <a:rPr spc="-10" dirty="0"/>
              <a:t>have</a:t>
            </a:r>
            <a:r>
              <a:rPr dirty="0"/>
              <a:t> the </a:t>
            </a:r>
            <a:r>
              <a:rPr spc="-75" dirty="0"/>
              <a:t>following</a:t>
            </a:r>
            <a:r>
              <a:rPr dirty="0"/>
              <a:t> </a:t>
            </a:r>
            <a:r>
              <a:rPr spc="-40" dirty="0"/>
              <a:t>wavefunc- </a:t>
            </a:r>
            <a:r>
              <a:rPr spc="-10" dirty="0"/>
              <a:t>tion?</a:t>
            </a:r>
          </a:p>
          <a:p>
            <a:pPr algn="ctr">
              <a:lnSpc>
                <a:spcPct val="100000"/>
              </a:lnSpc>
              <a:spcBef>
                <a:spcPts val="50"/>
              </a:spcBef>
            </a:pPr>
            <a:r>
              <a:rPr b="0" i="1" dirty="0">
                <a:latin typeface="Bookman Old Style"/>
                <a:cs typeface="Bookman Old Style"/>
              </a:rPr>
              <a:t>ψ</a:t>
            </a:r>
            <a:r>
              <a:rPr dirty="0"/>
              <a:t>(</a:t>
            </a:r>
            <a:r>
              <a:rPr b="0" i="1" dirty="0">
                <a:latin typeface="Bookman Old Style"/>
                <a:cs typeface="Bookman Old Style"/>
              </a:rPr>
              <a:t>x</a:t>
            </a:r>
            <a:r>
              <a:rPr dirty="0"/>
              <a:t>)</a:t>
            </a:r>
            <a:r>
              <a:rPr spc="40" dirty="0"/>
              <a:t> </a:t>
            </a:r>
            <a:r>
              <a:rPr spc="385" dirty="0"/>
              <a:t>=</a:t>
            </a:r>
            <a:r>
              <a:rPr spc="45" dirty="0"/>
              <a:t> </a:t>
            </a:r>
            <a:r>
              <a:rPr b="0" i="1" spc="-10" dirty="0">
                <a:latin typeface="Bookman Old Style"/>
                <a:cs typeface="Bookman Old Style"/>
              </a:rPr>
              <a:t>Ae</a:t>
            </a:r>
            <a:r>
              <a:rPr sz="3075" b="0" i="1" spc="-15" baseline="27100" dirty="0">
                <a:latin typeface="Bookman Old Style"/>
                <a:cs typeface="Bookman Old Style"/>
              </a:rPr>
              <a:t>ik</a:t>
            </a:r>
            <a:r>
              <a:rPr sz="2550" spc="-15" baseline="21241" dirty="0"/>
              <a:t>1</a:t>
            </a:r>
            <a:r>
              <a:rPr sz="3075" b="0" i="1" spc="-15" baseline="27100" dirty="0">
                <a:latin typeface="Bookman Old Style"/>
                <a:cs typeface="Bookman Old Style"/>
              </a:rPr>
              <a:t>x</a:t>
            </a:r>
            <a:r>
              <a:rPr sz="3075" b="0" i="1" spc="-60" baseline="27100" dirty="0">
                <a:latin typeface="Bookman Old Style"/>
                <a:cs typeface="Bookman Old Style"/>
              </a:rPr>
              <a:t> </a:t>
            </a:r>
            <a:r>
              <a:rPr sz="2450" spc="385" dirty="0"/>
              <a:t>+</a:t>
            </a:r>
            <a:r>
              <a:rPr sz="2450" spc="-85" dirty="0"/>
              <a:t> </a:t>
            </a:r>
            <a:r>
              <a:rPr sz="2450" b="0" i="1" spc="-10" dirty="0">
                <a:latin typeface="Bookman Old Style"/>
                <a:cs typeface="Bookman Old Style"/>
              </a:rPr>
              <a:t>Be</a:t>
            </a:r>
            <a:r>
              <a:rPr sz="3075" b="0" i="1" spc="-15" baseline="27100" dirty="0">
                <a:latin typeface="Bookman Old Style"/>
                <a:cs typeface="Bookman Old Style"/>
              </a:rPr>
              <a:t>ik</a:t>
            </a:r>
            <a:r>
              <a:rPr sz="2550" spc="-15" baseline="21241" dirty="0"/>
              <a:t>2</a:t>
            </a:r>
            <a:r>
              <a:rPr sz="3075" b="0" i="1" spc="-15" baseline="27100" dirty="0">
                <a:latin typeface="Bookman Old Style"/>
                <a:cs typeface="Bookman Old Style"/>
              </a:rPr>
              <a:t>x</a:t>
            </a:r>
            <a:endParaRPr sz="3075" baseline="27100">
              <a:latin typeface="Bookman Old Style"/>
              <a:cs typeface="Bookman Old Style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15137" y="2225489"/>
            <a:ext cx="8260080" cy="3087370"/>
          </a:xfrm>
          <a:prstGeom prst="rect">
            <a:avLst/>
          </a:prstGeom>
        </p:spPr>
        <p:txBody>
          <a:bodyPr vert="horz" wrap="square" lIns="0" tIns="220345" rIns="0" bIns="0" rtlCol="0">
            <a:spAutoFit/>
          </a:bodyPr>
          <a:lstStyle/>
          <a:p>
            <a:pPr marL="15875">
              <a:lnSpc>
                <a:spcPct val="100000"/>
              </a:lnSpc>
              <a:spcBef>
                <a:spcPts val="1735"/>
              </a:spcBef>
            </a:pPr>
            <a:r>
              <a:rPr sz="2450" dirty="0">
                <a:latin typeface="Times New Roman"/>
                <a:cs typeface="Times New Roman"/>
              </a:rPr>
              <a:t>(Choose</a:t>
            </a:r>
            <a:r>
              <a:rPr sz="2450" spc="-6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one.)</a:t>
            </a:r>
            <a:endParaRPr sz="2450">
              <a:latin typeface="Times New Roman"/>
              <a:cs typeface="Times New Roman"/>
            </a:endParaRPr>
          </a:p>
          <a:p>
            <a:pPr marL="386715" indent="-370205">
              <a:lnSpc>
                <a:spcPct val="100000"/>
              </a:lnSpc>
              <a:spcBef>
                <a:spcPts val="16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Times New Roman"/>
                <a:cs typeface="Times New Roman"/>
              </a:rPr>
              <a:t>It’s</a:t>
            </a:r>
            <a:r>
              <a:rPr sz="2450" spc="1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not</a:t>
            </a:r>
            <a:r>
              <a:rPr sz="2450" spc="16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continuous.</a:t>
            </a:r>
            <a:endParaRPr sz="2450">
              <a:latin typeface="Times New Roman"/>
              <a:cs typeface="Times New Roman"/>
            </a:endParaRPr>
          </a:p>
          <a:p>
            <a:pPr marL="38671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Times New Roman"/>
                <a:cs typeface="Times New Roman"/>
              </a:rPr>
              <a:t>It’s</a:t>
            </a:r>
            <a:r>
              <a:rPr sz="2450" spc="1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not</a:t>
            </a:r>
            <a:r>
              <a:rPr sz="2450" spc="16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differentiable.</a:t>
            </a:r>
            <a:endParaRPr sz="2450">
              <a:latin typeface="Times New Roman"/>
              <a:cs typeface="Times New Roman"/>
            </a:endParaRPr>
          </a:p>
          <a:p>
            <a:pPr marL="386715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Times New Roman"/>
                <a:cs typeface="Times New Roman"/>
              </a:rPr>
              <a:t>It’s</a:t>
            </a:r>
            <a:r>
              <a:rPr sz="2450" spc="1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not</a:t>
            </a:r>
            <a:r>
              <a:rPr sz="2450" spc="16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normalizable.</a:t>
            </a:r>
            <a:endParaRPr sz="2450">
              <a:latin typeface="Times New Roman"/>
              <a:cs typeface="Times New Roman"/>
            </a:endParaRPr>
          </a:p>
          <a:p>
            <a:pPr marL="386080" marR="5080" indent="-374015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87985" algn="l"/>
              </a:tabLst>
            </a:pPr>
            <a:r>
              <a:rPr sz="2450" dirty="0">
                <a:latin typeface="Times New Roman"/>
                <a:cs typeface="Times New Roman"/>
              </a:rPr>
              <a:t>It’s</a:t>
            </a:r>
            <a:r>
              <a:rPr sz="2450" spc="2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not</a:t>
            </a:r>
            <a:r>
              <a:rPr sz="2450" spc="2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2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solution</a:t>
            </a:r>
            <a:r>
              <a:rPr sz="2450" spc="2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2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280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time-</a:t>
            </a:r>
            <a:r>
              <a:rPr sz="2450" dirty="0">
                <a:latin typeface="Times New Roman"/>
                <a:cs typeface="Times New Roman"/>
              </a:rPr>
              <a:t>independent</a:t>
            </a:r>
            <a:r>
              <a:rPr sz="2450" spc="28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S</a:t>
            </a:r>
            <a:r>
              <a:rPr sz="2450" spc="-85" dirty="0">
                <a:latin typeface="Times New Roman"/>
                <a:cs typeface="Times New Roman"/>
              </a:rPr>
              <a:t>c</a:t>
            </a:r>
            <a:r>
              <a:rPr sz="2450" spc="-15" dirty="0">
                <a:latin typeface="Times New Roman"/>
                <a:cs typeface="Times New Roman"/>
              </a:rPr>
              <a:t>h</a:t>
            </a:r>
            <a:r>
              <a:rPr sz="2450" spc="-10" dirty="0">
                <a:latin typeface="Times New Roman"/>
                <a:cs typeface="Times New Roman"/>
              </a:rPr>
              <a:t>r</a:t>
            </a:r>
            <a:r>
              <a:rPr sz="2450" spc="-830" dirty="0">
                <a:latin typeface="Times New Roman"/>
                <a:cs typeface="Times New Roman"/>
              </a:rPr>
              <a:t>¨</a:t>
            </a:r>
            <a:r>
              <a:rPr sz="2450" spc="-10" dirty="0">
                <a:latin typeface="Times New Roman"/>
                <a:cs typeface="Times New Roman"/>
              </a:rPr>
              <a:t>odinger</a:t>
            </a:r>
            <a:r>
              <a:rPr sz="2450" spc="28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equa- 	tion.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356100" algn="l"/>
              </a:tabLst>
            </a:pPr>
            <a:r>
              <a:rPr sz="1200" dirty="0">
                <a:latin typeface="Georgia"/>
                <a:cs typeface="Georgia"/>
              </a:rPr>
              <a:t>Quick</a:t>
            </a:r>
            <a:r>
              <a:rPr sz="1200" spc="-35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Check</a:t>
            </a:r>
            <a:r>
              <a:rPr sz="1200" dirty="0">
                <a:latin typeface="Georgia"/>
                <a:cs typeface="Georgia"/>
              </a:rPr>
              <a:t>	6.2.</a:t>
            </a:r>
            <a:r>
              <a:rPr sz="1200" spc="150" dirty="0">
                <a:latin typeface="Georgia"/>
                <a:cs typeface="Georgia"/>
              </a:rPr>
              <a:t>  </a:t>
            </a:r>
            <a:r>
              <a:rPr sz="1200" dirty="0">
                <a:latin typeface="Georgia"/>
                <a:cs typeface="Georgia"/>
              </a:rPr>
              <a:t>FREE</a:t>
            </a:r>
            <a:r>
              <a:rPr sz="1200" spc="95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PARTICLES</a:t>
            </a:r>
            <a:r>
              <a:rPr sz="1200" spc="9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AND</a:t>
            </a:r>
            <a:r>
              <a:rPr sz="1200" spc="9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FOURIER</a:t>
            </a:r>
            <a:r>
              <a:rPr sz="1200" spc="90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TRANSFORMS</a:t>
            </a:r>
            <a:endParaRPr sz="1200">
              <a:latin typeface="Georgia"/>
              <a:cs typeface="Georgi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06119" y="1208797"/>
            <a:ext cx="8280400" cy="116268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5400" marR="17780">
              <a:lnSpc>
                <a:spcPct val="101699"/>
              </a:lnSpc>
              <a:spcBef>
                <a:spcPts val="75"/>
              </a:spcBef>
            </a:pPr>
            <a:r>
              <a:rPr dirty="0"/>
              <a:t>Why</a:t>
            </a:r>
            <a:r>
              <a:rPr spc="-5" dirty="0"/>
              <a:t> </a:t>
            </a:r>
            <a:r>
              <a:rPr dirty="0"/>
              <a:t>isn’t</a:t>
            </a:r>
            <a:r>
              <a:rPr spc="-5" dirty="0"/>
              <a:t> </a:t>
            </a:r>
            <a:r>
              <a:rPr spc="65" dirty="0"/>
              <a:t>it</a:t>
            </a:r>
            <a:r>
              <a:rPr dirty="0"/>
              <a:t> </a:t>
            </a:r>
            <a:r>
              <a:rPr spc="-25" dirty="0"/>
              <a:t>possible</a:t>
            </a:r>
            <a:r>
              <a:rPr spc="5" dirty="0"/>
              <a:t> </a:t>
            </a:r>
            <a:r>
              <a:rPr dirty="0"/>
              <a:t>for</a:t>
            </a:r>
            <a:r>
              <a:rPr spc="-5" dirty="0"/>
              <a:t> </a:t>
            </a:r>
            <a:r>
              <a:rPr dirty="0"/>
              <a:t>a particle to </a:t>
            </a:r>
            <a:r>
              <a:rPr spc="-10" dirty="0"/>
              <a:t>have</a:t>
            </a:r>
            <a:r>
              <a:rPr dirty="0"/>
              <a:t> the </a:t>
            </a:r>
            <a:r>
              <a:rPr spc="-75" dirty="0"/>
              <a:t>following</a:t>
            </a:r>
            <a:r>
              <a:rPr dirty="0"/>
              <a:t> </a:t>
            </a:r>
            <a:r>
              <a:rPr spc="-40" dirty="0"/>
              <a:t>wavefunc- </a:t>
            </a:r>
            <a:r>
              <a:rPr spc="-10" dirty="0"/>
              <a:t>tion?</a:t>
            </a:r>
          </a:p>
          <a:p>
            <a:pPr algn="ctr">
              <a:lnSpc>
                <a:spcPct val="100000"/>
              </a:lnSpc>
              <a:spcBef>
                <a:spcPts val="50"/>
              </a:spcBef>
            </a:pPr>
            <a:r>
              <a:rPr b="0" i="1" dirty="0">
                <a:latin typeface="Bookman Old Style"/>
                <a:cs typeface="Bookman Old Style"/>
              </a:rPr>
              <a:t>ψ</a:t>
            </a:r>
            <a:r>
              <a:rPr dirty="0"/>
              <a:t>(</a:t>
            </a:r>
            <a:r>
              <a:rPr b="0" i="1" dirty="0">
                <a:latin typeface="Bookman Old Style"/>
                <a:cs typeface="Bookman Old Style"/>
              </a:rPr>
              <a:t>x</a:t>
            </a:r>
            <a:r>
              <a:rPr dirty="0"/>
              <a:t>)</a:t>
            </a:r>
            <a:r>
              <a:rPr spc="40" dirty="0"/>
              <a:t> </a:t>
            </a:r>
            <a:r>
              <a:rPr spc="385" dirty="0"/>
              <a:t>=</a:t>
            </a:r>
            <a:r>
              <a:rPr spc="45" dirty="0"/>
              <a:t> </a:t>
            </a:r>
            <a:r>
              <a:rPr b="0" i="1" spc="-10" dirty="0">
                <a:latin typeface="Bookman Old Style"/>
                <a:cs typeface="Bookman Old Style"/>
              </a:rPr>
              <a:t>Ae</a:t>
            </a:r>
            <a:r>
              <a:rPr sz="3075" b="0" i="1" spc="-15" baseline="27100" dirty="0">
                <a:latin typeface="Bookman Old Style"/>
                <a:cs typeface="Bookman Old Style"/>
              </a:rPr>
              <a:t>ik</a:t>
            </a:r>
            <a:r>
              <a:rPr sz="2550" spc="-15" baseline="21241" dirty="0"/>
              <a:t>1</a:t>
            </a:r>
            <a:r>
              <a:rPr sz="3075" b="0" i="1" spc="-15" baseline="27100" dirty="0">
                <a:latin typeface="Bookman Old Style"/>
                <a:cs typeface="Bookman Old Style"/>
              </a:rPr>
              <a:t>x</a:t>
            </a:r>
            <a:r>
              <a:rPr sz="3075" b="0" i="1" spc="-60" baseline="27100" dirty="0">
                <a:latin typeface="Bookman Old Style"/>
                <a:cs typeface="Bookman Old Style"/>
              </a:rPr>
              <a:t> </a:t>
            </a:r>
            <a:r>
              <a:rPr sz="2450" spc="385" dirty="0"/>
              <a:t>+</a:t>
            </a:r>
            <a:r>
              <a:rPr sz="2450" spc="-85" dirty="0"/>
              <a:t> </a:t>
            </a:r>
            <a:r>
              <a:rPr sz="2450" b="0" i="1" spc="-10" dirty="0">
                <a:latin typeface="Bookman Old Style"/>
                <a:cs typeface="Bookman Old Style"/>
              </a:rPr>
              <a:t>Be</a:t>
            </a:r>
            <a:r>
              <a:rPr sz="3075" b="0" i="1" spc="-15" baseline="27100" dirty="0">
                <a:latin typeface="Bookman Old Style"/>
                <a:cs typeface="Bookman Old Style"/>
              </a:rPr>
              <a:t>ik</a:t>
            </a:r>
            <a:r>
              <a:rPr sz="2550" spc="-15" baseline="21241" dirty="0"/>
              <a:t>2</a:t>
            </a:r>
            <a:r>
              <a:rPr sz="3075" b="0" i="1" spc="-15" baseline="27100" dirty="0">
                <a:latin typeface="Bookman Old Style"/>
                <a:cs typeface="Bookman Old Style"/>
              </a:rPr>
              <a:t>x</a:t>
            </a:r>
            <a:endParaRPr sz="3075" baseline="27100">
              <a:latin typeface="Bookman Old Style"/>
              <a:cs typeface="Bookman Old Style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07758" y="2225489"/>
            <a:ext cx="8267700" cy="3707765"/>
          </a:xfrm>
          <a:prstGeom prst="rect">
            <a:avLst/>
          </a:prstGeom>
        </p:spPr>
        <p:txBody>
          <a:bodyPr vert="horz" wrap="square" lIns="0" tIns="220345" rIns="0" bIns="0" rtlCol="0">
            <a:spAutoFit/>
          </a:bodyPr>
          <a:lstStyle/>
          <a:p>
            <a:pPr marL="23495">
              <a:lnSpc>
                <a:spcPct val="100000"/>
              </a:lnSpc>
              <a:spcBef>
                <a:spcPts val="1735"/>
              </a:spcBef>
            </a:pPr>
            <a:r>
              <a:rPr sz="2450" dirty="0">
                <a:latin typeface="Times New Roman"/>
                <a:cs typeface="Times New Roman"/>
              </a:rPr>
              <a:t>(Choose</a:t>
            </a:r>
            <a:r>
              <a:rPr sz="2450" spc="-6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one.)</a:t>
            </a:r>
            <a:endParaRPr sz="2450">
              <a:latin typeface="Times New Roman"/>
              <a:cs typeface="Times New Roman"/>
            </a:endParaRPr>
          </a:p>
          <a:p>
            <a:pPr marL="394335" indent="-370205">
              <a:lnSpc>
                <a:spcPct val="100000"/>
              </a:lnSpc>
              <a:spcBef>
                <a:spcPts val="1645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Times New Roman"/>
                <a:cs typeface="Times New Roman"/>
              </a:rPr>
              <a:t>It’s</a:t>
            </a:r>
            <a:r>
              <a:rPr sz="2450" spc="1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not</a:t>
            </a:r>
            <a:r>
              <a:rPr sz="2450" spc="16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continuous.</a:t>
            </a:r>
            <a:endParaRPr sz="2450">
              <a:latin typeface="Times New Roman"/>
              <a:cs typeface="Times New Roman"/>
            </a:endParaRPr>
          </a:p>
          <a:p>
            <a:pPr marL="39433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Times New Roman"/>
                <a:cs typeface="Times New Roman"/>
              </a:rPr>
              <a:t>It’s</a:t>
            </a:r>
            <a:r>
              <a:rPr sz="2450" spc="1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not</a:t>
            </a:r>
            <a:r>
              <a:rPr sz="2450" spc="16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differentiable.</a:t>
            </a:r>
            <a:endParaRPr sz="2450">
              <a:latin typeface="Times New Roman"/>
              <a:cs typeface="Times New Roman"/>
            </a:endParaRPr>
          </a:p>
          <a:p>
            <a:pPr marL="393700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dirty="0">
                <a:latin typeface="Times New Roman"/>
                <a:cs typeface="Times New Roman"/>
              </a:rPr>
              <a:t>It’s</a:t>
            </a:r>
            <a:r>
              <a:rPr sz="2450" spc="1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not</a:t>
            </a:r>
            <a:r>
              <a:rPr sz="2450" spc="16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normalizable.</a:t>
            </a:r>
            <a:endParaRPr sz="2450">
              <a:latin typeface="Times New Roman"/>
              <a:cs typeface="Times New Roman"/>
            </a:endParaRPr>
          </a:p>
          <a:p>
            <a:pPr marL="393065" marR="5080" indent="-374015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94970" algn="l"/>
              </a:tabLst>
            </a:pPr>
            <a:r>
              <a:rPr sz="2450" dirty="0">
                <a:latin typeface="Times New Roman"/>
                <a:cs typeface="Times New Roman"/>
              </a:rPr>
              <a:t>It’s</a:t>
            </a:r>
            <a:r>
              <a:rPr sz="2450" spc="2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not</a:t>
            </a:r>
            <a:r>
              <a:rPr sz="2450" spc="2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2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solution</a:t>
            </a:r>
            <a:r>
              <a:rPr sz="2450" spc="2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2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280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time-</a:t>
            </a:r>
            <a:r>
              <a:rPr sz="2450" dirty="0">
                <a:latin typeface="Times New Roman"/>
                <a:cs typeface="Times New Roman"/>
              </a:rPr>
              <a:t>independent</a:t>
            </a:r>
            <a:r>
              <a:rPr sz="2450" spc="28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S</a:t>
            </a:r>
            <a:r>
              <a:rPr sz="2450" spc="-85" dirty="0">
                <a:latin typeface="Times New Roman"/>
                <a:cs typeface="Times New Roman"/>
              </a:rPr>
              <a:t>c</a:t>
            </a:r>
            <a:r>
              <a:rPr sz="2450" spc="-15" dirty="0">
                <a:latin typeface="Times New Roman"/>
                <a:cs typeface="Times New Roman"/>
              </a:rPr>
              <a:t>h</a:t>
            </a:r>
            <a:r>
              <a:rPr sz="2450" spc="-10" dirty="0">
                <a:latin typeface="Times New Roman"/>
                <a:cs typeface="Times New Roman"/>
              </a:rPr>
              <a:t>r</a:t>
            </a:r>
            <a:r>
              <a:rPr sz="2450" spc="-830" dirty="0">
                <a:latin typeface="Times New Roman"/>
                <a:cs typeface="Times New Roman"/>
              </a:rPr>
              <a:t>¨</a:t>
            </a:r>
            <a:r>
              <a:rPr sz="2450" spc="-10" dirty="0">
                <a:latin typeface="Times New Roman"/>
                <a:cs typeface="Times New Roman"/>
              </a:rPr>
              <a:t>odinger</a:t>
            </a:r>
            <a:r>
              <a:rPr sz="2450" spc="28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equa- 	tion.</a:t>
            </a:r>
            <a:endParaRPr sz="2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939"/>
              </a:spcBef>
              <a:tabLst>
                <a:tab pos="16211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-50" dirty="0">
                <a:latin typeface="Times New Roman"/>
                <a:cs typeface="Times New Roman"/>
              </a:rPr>
              <a:t>C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356100" algn="l"/>
              </a:tabLst>
            </a:pPr>
            <a:r>
              <a:rPr sz="1200" dirty="0">
                <a:latin typeface="Georgia"/>
                <a:cs typeface="Georgia"/>
              </a:rPr>
              <a:t>Quick</a:t>
            </a:r>
            <a:r>
              <a:rPr sz="1200" spc="-35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Check</a:t>
            </a:r>
            <a:r>
              <a:rPr sz="1200" dirty="0">
                <a:latin typeface="Georgia"/>
                <a:cs typeface="Georgia"/>
              </a:rPr>
              <a:t>	6.2.</a:t>
            </a:r>
            <a:r>
              <a:rPr sz="1200" spc="150" dirty="0">
                <a:latin typeface="Georgia"/>
                <a:cs typeface="Georgia"/>
              </a:rPr>
              <a:t>  </a:t>
            </a:r>
            <a:r>
              <a:rPr sz="1200" dirty="0">
                <a:latin typeface="Georgia"/>
                <a:cs typeface="Georgia"/>
              </a:rPr>
              <a:t>FREE</a:t>
            </a:r>
            <a:r>
              <a:rPr sz="1200" spc="95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PARTICLES</a:t>
            </a:r>
            <a:r>
              <a:rPr sz="1200" spc="9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AND</a:t>
            </a:r>
            <a:r>
              <a:rPr sz="1200" spc="9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FOURIER</a:t>
            </a:r>
            <a:r>
              <a:rPr sz="1200" spc="90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TRANSFORMS</a:t>
            </a:r>
            <a:endParaRPr sz="1200">
              <a:latin typeface="Georgia"/>
              <a:cs typeface="Georgi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06119" y="1198732"/>
            <a:ext cx="7923530" cy="93662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25400" marR="17780">
              <a:lnSpc>
                <a:spcPct val="122000"/>
              </a:lnSpc>
              <a:spcBef>
                <a:spcPts val="90"/>
              </a:spcBef>
            </a:pPr>
            <a:r>
              <a:rPr dirty="0"/>
              <a:t>The</a:t>
            </a:r>
            <a:r>
              <a:rPr spc="160" dirty="0"/>
              <a:t> </a:t>
            </a:r>
            <a:r>
              <a:rPr dirty="0"/>
              <a:t>functions</a:t>
            </a:r>
            <a:r>
              <a:rPr spc="165" dirty="0"/>
              <a:t> </a:t>
            </a:r>
            <a:r>
              <a:rPr b="0" i="1" dirty="0">
                <a:latin typeface="Bookman Old Style"/>
                <a:cs typeface="Bookman Old Style"/>
              </a:rPr>
              <a:t>ψ</a:t>
            </a:r>
            <a:r>
              <a:rPr sz="3075" b="0" i="1" baseline="-9485" dirty="0">
                <a:latin typeface="Bookman Old Style"/>
                <a:cs typeface="Bookman Old Style"/>
              </a:rPr>
              <a:t>π</a:t>
            </a:r>
            <a:r>
              <a:rPr sz="2450" dirty="0"/>
              <a:t>(</a:t>
            </a:r>
            <a:r>
              <a:rPr sz="2450" b="0" i="1" dirty="0">
                <a:latin typeface="Bookman Old Style"/>
                <a:cs typeface="Bookman Old Style"/>
              </a:rPr>
              <a:t>x</a:t>
            </a:r>
            <a:r>
              <a:rPr sz="2450" dirty="0"/>
              <a:t>)</a:t>
            </a:r>
            <a:r>
              <a:rPr sz="2450" spc="100" dirty="0"/>
              <a:t> </a:t>
            </a:r>
            <a:r>
              <a:rPr sz="2450" spc="385" dirty="0"/>
              <a:t>=</a:t>
            </a:r>
            <a:r>
              <a:rPr sz="2450" spc="95" dirty="0"/>
              <a:t> </a:t>
            </a:r>
            <a:r>
              <a:rPr sz="2450" b="0" i="1" dirty="0">
                <a:latin typeface="Bookman Old Style"/>
                <a:cs typeface="Bookman Old Style"/>
              </a:rPr>
              <a:t>e</a:t>
            </a:r>
            <a:r>
              <a:rPr sz="3075" b="0" i="1" baseline="24390" dirty="0">
                <a:latin typeface="Bookman Old Style"/>
                <a:cs typeface="Bookman Old Style"/>
              </a:rPr>
              <a:t>iπx</a:t>
            </a:r>
            <a:r>
              <a:rPr sz="3075" b="0" i="1" spc="315" baseline="24390" dirty="0">
                <a:latin typeface="Bookman Old Style"/>
                <a:cs typeface="Bookman Old Style"/>
              </a:rPr>
              <a:t> </a:t>
            </a:r>
            <a:r>
              <a:rPr sz="2450" dirty="0"/>
              <a:t>and</a:t>
            </a:r>
            <a:r>
              <a:rPr sz="2450" spc="165" dirty="0"/>
              <a:t> </a:t>
            </a:r>
            <a:r>
              <a:rPr sz="2450" b="0" i="1" dirty="0">
                <a:latin typeface="Bookman Old Style"/>
                <a:cs typeface="Bookman Old Style"/>
              </a:rPr>
              <a:t>ψ</a:t>
            </a:r>
            <a:r>
              <a:rPr sz="3075" i="1" baseline="-9485" dirty="0">
                <a:latin typeface="Times New Roman"/>
                <a:cs typeface="Times New Roman"/>
              </a:rPr>
              <a:t>−</a:t>
            </a:r>
            <a:r>
              <a:rPr sz="3075" b="0" i="1" baseline="-9485" dirty="0">
                <a:latin typeface="Bookman Old Style"/>
                <a:cs typeface="Bookman Old Style"/>
              </a:rPr>
              <a:t>π</a:t>
            </a:r>
            <a:r>
              <a:rPr sz="2450" dirty="0"/>
              <a:t>(</a:t>
            </a:r>
            <a:r>
              <a:rPr sz="2450" b="0" i="1" dirty="0">
                <a:latin typeface="Bookman Old Style"/>
                <a:cs typeface="Bookman Old Style"/>
              </a:rPr>
              <a:t>x</a:t>
            </a:r>
            <a:r>
              <a:rPr sz="2450" dirty="0"/>
              <a:t>)</a:t>
            </a:r>
            <a:r>
              <a:rPr sz="2450" spc="95" dirty="0"/>
              <a:t> </a:t>
            </a:r>
            <a:r>
              <a:rPr sz="2450" spc="385" dirty="0"/>
              <a:t>=</a:t>
            </a:r>
            <a:r>
              <a:rPr sz="2450" spc="100" dirty="0"/>
              <a:t> </a:t>
            </a:r>
            <a:r>
              <a:rPr sz="2450" b="0" i="1" dirty="0">
                <a:latin typeface="Bookman Old Style"/>
                <a:cs typeface="Bookman Old Style"/>
              </a:rPr>
              <a:t>e</a:t>
            </a:r>
            <a:r>
              <a:rPr sz="3075" i="1" baseline="24390" dirty="0">
                <a:latin typeface="Times New Roman"/>
                <a:cs typeface="Times New Roman"/>
              </a:rPr>
              <a:t>−</a:t>
            </a:r>
            <a:r>
              <a:rPr sz="3075" b="0" i="1" baseline="24390" dirty="0">
                <a:latin typeface="Bookman Old Style"/>
                <a:cs typeface="Bookman Old Style"/>
              </a:rPr>
              <a:t>iπx</a:t>
            </a:r>
            <a:r>
              <a:rPr sz="3075" b="0" i="1" spc="315" baseline="24390" dirty="0">
                <a:latin typeface="Bookman Old Style"/>
                <a:cs typeface="Bookman Old Style"/>
              </a:rPr>
              <a:t> </a:t>
            </a:r>
            <a:r>
              <a:rPr sz="2450" spc="-10" dirty="0"/>
              <a:t>represent.</a:t>
            </a:r>
            <a:r>
              <a:rPr sz="2450" spc="-215" dirty="0"/>
              <a:t> </a:t>
            </a:r>
            <a:r>
              <a:rPr sz="2450" dirty="0"/>
              <a:t>.</a:t>
            </a:r>
            <a:r>
              <a:rPr sz="2450" spc="-215" dirty="0"/>
              <a:t> </a:t>
            </a:r>
            <a:r>
              <a:rPr sz="2450" spc="-50" dirty="0"/>
              <a:t>. </a:t>
            </a:r>
            <a:r>
              <a:rPr sz="2450" dirty="0"/>
              <a:t>(Choose</a:t>
            </a:r>
            <a:r>
              <a:rPr sz="2450" spc="-65" dirty="0"/>
              <a:t> </a:t>
            </a:r>
            <a:r>
              <a:rPr sz="2450" spc="-10" dirty="0"/>
              <a:t>one.)</a:t>
            </a:r>
            <a:endParaRPr sz="2450">
              <a:latin typeface="Bookman Old Style"/>
              <a:cs typeface="Bookman Old Style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19315" y="2313976"/>
            <a:ext cx="8256905" cy="255460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382270" marR="5080" indent="-370205">
              <a:lnSpc>
                <a:spcPct val="101699"/>
              </a:lnSpc>
              <a:spcBef>
                <a:spcPts val="75"/>
              </a:spcBef>
              <a:buAutoNum type="alphaUcPeriod"/>
              <a:tabLst>
                <a:tab pos="383540" algn="l"/>
                <a:tab pos="1073785" algn="l"/>
                <a:tab pos="2243455" algn="l"/>
                <a:tab pos="3738245" algn="l"/>
                <a:tab pos="4102735" algn="l"/>
                <a:tab pos="4380230" algn="l"/>
                <a:tab pos="4968240" algn="l"/>
                <a:tab pos="6130925" algn="l"/>
                <a:tab pos="7793990" algn="l"/>
              </a:tabLst>
            </a:pPr>
            <a:r>
              <a:rPr sz="2450" spc="-25" dirty="0">
                <a:latin typeface="Times New Roman"/>
                <a:cs typeface="Times New Roman"/>
              </a:rPr>
              <a:t>Two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10" dirty="0">
                <a:latin typeface="Times New Roman"/>
                <a:cs typeface="Times New Roman"/>
              </a:rPr>
              <a:t>different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10" dirty="0">
                <a:latin typeface="Times New Roman"/>
                <a:cs typeface="Times New Roman"/>
              </a:rPr>
              <a:t>eigenstates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25" dirty="0">
                <a:latin typeface="Times New Roman"/>
                <a:cs typeface="Times New Roman"/>
              </a:rPr>
              <a:t>of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50" dirty="0">
                <a:latin typeface="Times New Roman"/>
                <a:cs typeface="Times New Roman"/>
              </a:rPr>
              <a:t>a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20" dirty="0">
                <a:latin typeface="Times New Roman"/>
                <a:cs typeface="Times New Roman"/>
              </a:rPr>
              <a:t>free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10" dirty="0">
                <a:latin typeface="Times New Roman"/>
                <a:cs typeface="Times New Roman"/>
              </a:rPr>
              <a:t>particle,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10" dirty="0">
                <a:latin typeface="Times New Roman"/>
                <a:cs typeface="Times New Roman"/>
              </a:rPr>
              <a:t>representing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65" dirty="0">
                <a:latin typeface="Times New Roman"/>
                <a:cs typeface="Times New Roman"/>
              </a:rPr>
              <a:t>two 	</a:t>
            </a:r>
            <a:r>
              <a:rPr sz="2450" spc="-10" dirty="0">
                <a:latin typeface="Times New Roman"/>
                <a:cs typeface="Times New Roman"/>
              </a:rPr>
              <a:t>different</a:t>
            </a:r>
            <a:r>
              <a:rPr sz="2450" spc="-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energy</a:t>
            </a:r>
            <a:r>
              <a:rPr sz="2450" spc="-7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levels.</a:t>
            </a:r>
            <a:endParaRPr sz="2450">
              <a:latin typeface="Times New Roman"/>
              <a:cs typeface="Times New Roman"/>
            </a:endParaRPr>
          </a:p>
          <a:p>
            <a:pPr marL="382270" marR="5080" indent="-358140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83540" algn="l"/>
              </a:tabLst>
            </a:pPr>
            <a:r>
              <a:rPr sz="2450" dirty="0">
                <a:latin typeface="Times New Roman"/>
                <a:cs typeface="Times New Roman"/>
              </a:rPr>
              <a:t>Two</a:t>
            </a:r>
            <a:r>
              <a:rPr sz="2450" spc="1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different</a:t>
            </a:r>
            <a:r>
              <a:rPr sz="2450" spc="1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eigenstates</a:t>
            </a:r>
            <a:r>
              <a:rPr sz="2450" spc="1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1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1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free</a:t>
            </a:r>
            <a:r>
              <a:rPr sz="2450" spc="1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particle,</a:t>
            </a:r>
            <a:r>
              <a:rPr sz="2450" spc="220" dirty="0">
                <a:latin typeface="Times New Roman"/>
                <a:cs typeface="Times New Roman"/>
              </a:rPr>
              <a:t> </a:t>
            </a:r>
            <a:r>
              <a:rPr sz="2450" spc="55" dirty="0">
                <a:latin typeface="Times New Roman"/>
                <a:cs typeface="Times New Roman"/>
              </a:rPr>
              <a:t>both</a:t>
            </a:r>
            <a:r>
              <a:rPr sz="2450" spc="19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representing 	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same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energy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level.</a:t>
            </a:r>
            <a:endParaRPr sz="2450">
              <a:latin typeface="Times New Roman"/>
              <a:cs typeface="Times New Roman"/>
            </a:endParaRPr>
          </a:p>
          <a:p>
            <a:pPr marL="382270" marR="5080" indent="-361950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83540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-5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same</a:t>
            </a:r>
            <a:r>
              <a:rPr sz="2450" spc="-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eigenstate</a:t>
            </a:r>
            <a:r>
              <a:rPr sz="2450" spc="-50" dirty="0">
                <a:latin typeface="Times New Roman"/>
                <a:cs typeface="Times New Roman"/>
              </a:rPr>
              <a:t> </a:t>
            </a:r>
            <a:r>
              <a:rPr sz="2450" spc="-114" dirty="0">
                <a:latin typeface="Times New Roman"/>
                <a:cs typeface="Times New Roman"/>
              </a:rPr>
              <a:t>of</a:t>
            </a:r>
            <a:r>
              <a:rPr sz="2450" spc="-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-55" dirty="0">
                <a:latin typeface="Times New Roman"/>
                <a:cs typeface="Times New Roman"/>
              </a:rPr>
              <a:t> </a:t>
            </a:r>
            <a:r>
              <a:rPr sz="2450" spc="-60" dirty="0">
                <a:latin typeface="Times New Roman"/>
                <a:cs typeface="Times New Roman"/>
              </a:rPr>
              <a:t>free</a:t>
            </a:r>
            <a:r>
              <a:rPr sz="2450" spc="-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particle,</a:t>
            </a:r>
            <a:r>
              <a:rPr sz="2450" spc="-15" dirty="0">
                <a:latin typeface="Times New Roman"/>
                <a:cs typeface="Times New Roman"/>
              </a:rPr>
              <a:t> </a:t>
            </a:r>
            <a:r>
              <a:rPr sz="2450" spc="-30" dirty="0">
                <a:latin typeface="Times New Roman"/>
                <a:cs typeface="Times New Roman"/>
              </a:rPr>
              <a:t>expressed</a:t>
            </a:r>
            <a:r>
              <a:rPr sz="2450" spc="-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in</a:t>
            </a:r>
            <a:r>
              <a:rPr sz="2450" spc="-50" dirty="0">
                <a:latin typeface="Times New Roman"/>
                <a:cs typeface="Times New Roman"/>
              </a:rPr>
              <a:t> </a:t>
            </a:r>
            <a:r>
              <a:rPr sz="2450" spc="-40" dirty="0">
                <a:latin typeface="Times New Roman"/>
                <a:cs typeface="Times New Roman"/>
              </a:rPr>
              <a:t>two</a:t>
            </a:r>
            <a:r>
              <a:rPr sz="2450" spc="-5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different 	ways.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356100" algn="l"/>
              </a:tabLst>
            </a:pPr>
            <a:r>
              <a:rPr sz="1200" dirty="0">
                <a:latin typeface="Georgia"/>
                <a:cs typeface="Georgia"/>
              </a:rPr>
              <a:t>Quick</a:t>
            </a:r>
            <a:r>
              <a:rPr sz="1200" spc="-35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Check</a:t>
            </a:r>
            <a:r>
              <a:rPr sz="1200" dirty="0">
                <a:latin typeface="Georgia"/>
                <a:cs typeface="Georgia"/>
              </a:rPr>
              <a:t>	6.2.</a:t>
            </a:r>
            <a:r>
              <a:rPr sz="1200" spc="150" dirty="0">
                <a:latin typeface="Georgia"/>
                <a:cs typeface="Georgia"/>
              </a:rPr>
              <a:t>  </a:t>
            </a:r>
            <a:r>
              <a:rPr sz="1200" dirty="0">
                <a:latin typeface="Georgia"/>
                <a:cs typeface="Georgia"/>
              </a:rPr>
              <a:t>FREE</a:t>
            </a:r>
            <a:r>
              <a:rPr sz="1200" spc="95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PARTICLES</a:t>
            </a:r>
            <a:r>
              <a:rPr sz="1200" spc="9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AND</a:t>
            </a:r>
            <a:r>
              <a:rPr sz="1200" spc="9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FOURIER</a:t>
            </a:r>
            <a:r>
              <a:rPr sz="1200" spc="90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TRANSFORMS</a:t>
            </a:r>
            <a:endParaRPr sz="1200">
              <a:latin typeface="Georgia"/>
              <a:cs typeface="Georgi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06119" y="1198732"/>
            <a:ext cx="7923530" cy="93662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25400" marR="17780">
              <a:lnSpc>
                <a:spcPct val="122000"/>
              </a:lnSpc>
              <a:spcBef>
                <a:spcPts val="90"/>
              </a:spcBef>
            </a:pPr>
            <a:r>
              <a:rPr dirty="0"/>
              <a:t>The</a:t>
            </a:r>
            <a:r>
              <a:rPr spc="160" dirty="0"/>
              <a:t> </a:t>
            </a:r>
            <a:r>
              <a:rPr dirty="0"/>
              <a:t>functions</a:t>
            </a:r>
            <a:r>
              <a:rPr spc="165" dirty="0"/>
              <a:t> </a:t>
            </a:r>
            <a:r>
              <a:rPr b="0" i="1" dirty="0">
                <a:latin typeface="Bookman Old Style"/>
                <a:cs typeface="Bookman Old Style"/>
              </a:rPr>
              <a:t>ψ</a:t>
            </a:r>
            <a:r>
              <a:rPr sz="3075" b="0" i="1" baseline="-9485" dirty="0">
                <a:latin typeface="Bookman Old Style"/>
                <a:cs typeface="Bookman Old Style"/>
              </a:rPr>
              <a:t>π</a:t>
            </a:r>
            <a:r>
              <a:rPr sz="2450" dirty="0"/>
              <a:t>(</a:t>
            </a:r>
            <a:r>
              <a:rPr sz="2450" b="0" i="1" dirty="0">
                <a:latin typeface="Bookman Old Style"/>
                <a:cs typeface="Bookman Old Style"/>
              </a:rPr>
              <a:t>x</a:t>
            </a:r>
            <a:r>
              <a:rPr sz="2450" dirty="0"/>
              <a:t>)</a:t>
            </a:r>
            <a:r>
              <a:rPr sz="2450" spc="100" dirty="0"/>
              <a:t> </a:t>
            </a:r>
            <a:r>
              <a:rPr sz="2450" spc="385" dirty="0"/>
              <a:t>=</a:t>
            </a:r>
            <a:r>
              <a:rPr sz="2450" spc="95" dirty="0"/>
              <a:t> </a:t>
            </a:r>
            <a:r>
              <a:rPr sz="2450" b="0" i="1" dirty="0">
                <a:latin typeface="Bookman Old Style"/>
                <a:cs typeface="Bookman Old Style"/>
              </a:rPr>
              <a:t>e</a:t>
            </a:r>
            <a:r>
              <a:rPr sz="3075" b="0" i="1" baseline="24390" dirty="0">
                <a:latin typeface="Bookman Old Style"/>
                <a:cs typeface="Bookman Old Style"/>
              </a:rPr>
              <a:t>iπx</a:t>
            </a:r>
            <a:r>
              <a:rPr sz="3075" b="0" i="1" spc="315" baseline="24390" dirty="0">
                <a:latin typeface="Bookman Old Style"/>
                <a:cs typeface="Bookman Old Style"/>
              </a:rPr>
              <a:t> </a:t>
            </a:r>
            <a:r>
              <a:rPr sz="2450" dirty="0"/>
              <a:t>and</a:t>
            </a:r>
            <a:r>
              <a:rPr sz="2450" spc="165" dirty="0"/>
              <a:t> </a:t>
            </a:r>
            <a:r>
              <a:rPr sz="2450" b="0" i="1" dirty="0">
                <a:latin typeface="Bookman Old Style"/>
                <a:cs typeface="Bookman Old Style"/>
              </a:rPr>
              <a:t>ψ</a:t>
            </a:r>
            <a:r>
              <a:rPr sz="3075" i="1" baseline="-9485" dirty="0">
                <a:latin typeface="Times New Roman"/>
                <a:cs typeface="Times New Roman"/>
              </a:rPr>
              <a:t>−</a:t>
            </a:r>
            <a:r>
              <a:rPr sz="3075" b="0" i="1" baseline="-9485" dirty="0">
                <a:latin typeface="Bookman Old Style"/>
                <a:cs typeface="Bookman Old Style"/>
              </a:rPr>
              <a:t>π</a:t>
            </a:r>
            <a:r>
              <a:rPr sz="2450" dirty="0"/>
              <a:t>(</a:t>
            </a:r>
            <a:r>
              <a:rPr sz="2450" b="0" i="1" dirty="0">
                <a:latin typeface="Bookman Old Style"/>
                <a:cs typeface="Bookman Old Style"/>
              </a:rPr>
              <a:t>x</a:t>
            </a:r>
            <a:r>
              <a:rPr sz="2450" dirty="0"/>
              <a:t>)</a:t>
            </a:r>
            <a:r>
              <a:rPr sz="2450" spc="95" dirty="0"/>
              <a:t> </a:t>
            </a:r>
            <a:r>
              <a:rPr sz="2450" spc="385" dirty="0"/>
              <a:t>=</a:t>
            </a:r>
            <a:r>
              <a:rPr sz="2450" spc="100" dirty="0"/>
              <a:t> </a:t>
            </a:r>
            <a:r>
              <a:rPr sz="2450" b="0" i="1" dirty="0">
                <a:latin typeface="Bookman Old Style"/>
                <a:cs typeface="Bookman Old Style"/>
              </a:rPr>
              <a:t>e</a:t>
            </a:r>
            <a:r>
              <a:rPr sz="3075" i="1" baseline="24390" dirty="0">
                <a:latin typeface="Times New Roman"/>
                <a:cs typeface="Times New Roman"/>
              </a:rPr>
              <a:t>−</a:t>
            </a:r>
            <a:r>
              <a:rPr sz="3075" b="0" i="1" baseline="24390" dirty="0">
                <a:latin typeface="Bookman Old Style"/>
                <a:cs typeface="Bookman Old Style"/>
              </a:rPr>
              <a:t>iπx</a:t>
            </a:r>
            <a:r>
              <a:rPr sz="3075" b="0" i="1" spc="315" baseline="24390" dirty="0">
                <a:latin typeface="Bookman Old Style"/>
                <a:cs typeface="Bookman Old Style"/>
              </a:rPr>
              <a:t> </a:t>
            </a:r>
            <a:r>
              <a:rPr sz="2450" spc="-10" dirty="0"/>
              <a:t>represent.</a:t>
            </a:r>
            <a:r>
              <a:rPr sz="2450" spc="-215" dirty="0"/>
              <a:t> </a:t>
            </a:r>
            <a:r>
              <a:rPr sz="2450" dirty="0"/>
              <a:t>.</a:t>
            </a:r>
            <a:r>
              <a:rPr sz="2450" spc="-215" dirty="0"/>
              <a:t> </a:t>
            </a:r>
            <a:r>
              <a:rPr sz="2450" spc="-50" dirty="0"/>
              <a:t>. </a:t>
            </a:r>
            <a:r>
              <a:rPr sz="2450" dirty="0"/>
              <a:t>(Choose</a:t>
            </a:r>
            <a:r>
              <a:rPr sz="2450" spc="-65" dirty="0"/>
              <a:t> </a:t>
            </a:r>
            <a:r>
              <a:rPr sz="2450" spc="-10" dirty="0"/>
              <a:t>one.)</a:t>
            </a:r>
            <a:endParaRPr sz="2450">
              <a:latin typeface="Bookman Old Style"/>
              <a:cs typeface="Bookman Old Style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07745" y="2313976"/>
            <a:ext cx="8268970" cy="317436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393700" marR="5080" indent="-370205">
              <a:lnSpc>
                <a:spcPct val="101699"/>
              </a:lnSpc>
              <a:spcBef>
                <a:spcPts val="75"/>
              </a:spcBef>
              <a:buAutoNum type="alphaUcPeriod"/>
              <a:tabLst>
                <a:tab pos="394970" algn="l"/>
                <a:tab pos="1085215" algn="l"/>
                <a:tab pos="2255520" algn="l"/>
                <a:tab pos="3749675" algn="l"/>
                <a:tab pos="4114800" algn="l"/>
                <a:tab pos="4392295" algn="l"/>
                <a:tab pos="4979670" algn="l"/>
                <a:tab pos="6142355" algn="l"/>
                <a:tab pos="7806055" algn="l"/>
              </a:tabLst>
            </a:pPr>
            <a:r>
              <a:rPr sz="2450" spc="-25" dirty="0">
                <a:latin typeface="Times New Roman"/>
                <a:cs typeface="Times New Roman"/>
              </a:rPr>
              <a:t>Two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10" dirty="0">
                <a:latin typeface="Times New Roman"/>
                <a:cs typeface="Times New Roman"/>
              </a:rPr>
              <a:t>different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10" dirty="0">
                <a:latin typeface="Times New Roman"/>
                <a:cs typeface="Times New Roman"/>
              </a:rPr>
              <a:t>eigenstates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25" dirty="0">
                <a:latin typeface="Times New Roman"/>
                <a:cs typeface="Times New Roman"/>
              </a:rPr>
              <a:t>of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50" dirty="0">
                <a:latin typeface="Times New Roman"/>
                <a:cs typeface="Times New Roman"/>
              </a:rPr>
              <a:t>a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20" dirty="0">
                <a:latin typeface="Times New Roman"/>
                <a:cs typeface="Times New Roman"/>
              </a:rPr>
              <a:t>free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10" dirty="0">
                <a:latin typeface="Times New Roman"/>
                <a:cs typeface="Times New Roman"/>
              </a:rPr>
              <a:t>particle,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10" dirty="0">
                <a:latin typeface="Times New Roman"/>
                <a:cs typeface="Times New Roman"/>
              </a:rPr>
              <a:t>representing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65" dirty="0">
                <a:latin typeface="Times New Roman"/>
                <a:cs typeface="Times New Roman"/>
              </a:rPr>
              <a:t>two 	</a:t>
            </a:r>
            <a:r>
              <a:rPr sz="2450" spc="-10" dirty="0">
                <a:latin typeface="Times New Roman"/>
                <a:cs typeface="Times New Roman"/>
              </a:rPr>
              <a:t>different</a:t>
            </a:r>
            <a:r>
              <a:rPr sz="2450" spc="-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energy</a:t>
            </a:r>
            <a:r>
              <a:rPr sz="2450" spc="-7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levels.</a:t>
            </a:r>
            <a:endParaRPr sz="2450">
              <a:latin typeface="Times New Roman"/>
              <a:cs typeface="Times New Roman"/>
            </a:endParaRPr>
          </a:p>
          <a:p>
            <a:pPr marL="393700" marR="5080" indent="-358140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94970" algn="l"/>
              </a:tabLst>
            </a:pPr>
            <a:r>
              <a:rPr sz="2450" dirty="0">
                <a:latin typeface="Times New Roman"/>
                <a:cs typeface="Times New Roman"/>
              </a:rPr>
              <a:t>Two</a:t>
            </a:r>
            <a:r>
              <a:rPr sz="2450" spc="1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different</a:t>
            </a:r>
            <a:r>
              <a:rPr sz="2450" spc="1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eigenstates</a:t>
            </a:r>
            <a:r>
              <a:rPr sz="2450" spc="1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1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1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free</a:t>
            </a:r>
            <a:r>
              <a:rPr sz="2450" spc="1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particle,</a:t>
            </a:r>
            <a:r>
              <a:rPr sz="2450" spc="220" dirty="0">
                <a:latin typeface="Times New Roman"/>
                <a:cs typeface="Times New Roman"/>
              </a:rPr>
              <a:t> </a:t>
            </a:r>
            <a:r>
              <a:rPr sz="2450" spc="55" dirty="0">
                <a:latin typeface="Times New Roman"/>
                <a:cs typeface="Times New Roman"/>
              </a:rPr>
              <a:t>both</a:t>
            </a:r>
            <a:r>
              <a:rPr sz="2450" spc="19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representing 	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same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energy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level.</a:t>
            </a:r>
            <a:endParaRPr sz="2450">
              <a:latin typeface="Times New Roman"/>
              <a:cs typeface="Times New Roman"/>
            </a:endParaRPr>
          </a:p>
          <a:p>
            <a:pPr marL="393700" marR="5080" indent="-361950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94970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-5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same</a:t>
            </a:r>
            <a:r>
              <a:rPr sz="2450" spc="-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eigenstate</a:t>
            </a:r>
            <a:r>
              <a:rPr sz="2450" spc="-50" dirty="0">
                <a:latin typeface="Times New Roman"/>
                <a:cs typeface="Times New Roman"/>
              </a:rPr>
              <a:t> </a:t>
            </a:r>
            <a:r>
              <a:rPr sz="2450" spc="-114" dirty="0">
                <a:latin typeface="Times New Roman"/>
                <a:cs typeface="Times New Roman"/>
              </a:rPr>
              <a:t>of</a:t>
            </a:r>
            <a:r>
              <a:rPr sz="2450" spc="-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-55" dirty="0">
                <a:latin typeface="Times New Roman"/>
                <a:cs typeface="Times New Roman"/>
              </a:rPr>
              <a:t> </a:t>
            </a:r>
            <a:r>
              <a:rPr sz="2450" spc="-60" dirty="0">
                <a:latin typeface="Times New Roman"/>
                <a:cs typeface="Times New Roman"/>
              </a:rPr>
              <a:t>free</a:t>
            </a:r>
            <a:r>
              <a:rPr sz="2450" spc="-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particle,</a:t>
            </a:r>
            <a:r>
              <a:rPr sz="2450" spc="-15" dirty="0">
                <a:latin typeface="Times New Roman"/>
                <a:cs typeface="Times New Roman"/>
              </a:rPr>
              <a:t> </a:t>
            </a:r>
            <a:r>
              <a:rPr sz="2450" spc="-30" dirty="0">
                <a:latin typeface="Times New Roman"/>
                <a:cs typeface="Times New Roman"/>
              </a:rPr>
              <a:t>expressed</a:t>
            </a:r>
            <a:r>
              <a:rPr sz="2450" spc="-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in</a:t>
            </a:r>
            <a:r>
              <a:rPr sz="2450" spc="-50" dirty="0">
                <a:latin typeface="Times New Roman"/>
                <a:cs typeface="Times New Roman"/>
              </a:rPr>
              <a:t> </a:t>
            </a:r>
            <a:r>
              <a:rPr sz="2450" spc="-40" dirty="0">
                <a:latin typeface="Times New Roman"/>
                <a:cs typeface="Times New Roman"/>
              </a:rPr>
              <a:t>two</a:t>
            </a:r>
            <a:r>
              <a:rPr sz="2450" spc="-5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different 	ways.</a:t>
            </a:r>
            <a:endParaRPr sz="2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945"/>
              </a:spcBef>
              <a:tabLst>
                <a:tab pos="16211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-50" dirty="0">
                <a:latin typeface="Times New Roman"/>
                <a:cs typeface="Times New Roman"/>
              </a:rPr>
              <a:t>B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356100" algn="l"/>
              </a:tabLst>
            </a:pPr>
            <a:r>
              <a:rPr sz="1200" dirty="0">
                <a:latin typeface="Georgia"/>
                <a:cs typeface="Georgia"/>
              </a:rPr>
              <a:t>Quick</a:t>
            </a:r>
            <a:r>
              <a:rPr sz="1200" spc="-35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Check</a:t>
            </a:r>
            <a:r>
              <a:rPr sz="1200" dirty="0">
                <a:latin typeface="Georgia"/>
                <a:cs typeface="Georgia"/>
              </a:rPr>
              <a:t>	6.2.</a:t>
            </a:r>
            <a:r>
              <a:rPr sz="1200" spc="150" dirty="0">
                <a:latin typeface="Georgia"/>
                <a:cs typeface="Georgia"/>
              </a:rPr>
              <a:t>  </a:t>
            </a:r>
            <a:r>
              <a:rPr sz="1200" dirty="0">
                <a:latin typeface="Georgia"/>
                <a:cs typeface="Georgia"/>
              </a:rPr>
              <a:t>FREE</a:t>
            </a:r>
            <a:r>
              <a:rPr sz="1200" spc="95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PARTICLES</a:t>
            </a:r>
            <a:r>
              <a:rPr sz="1200" spc="9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AND</a:t>
            </a:r>
            <a:r>
              <a:rPr sz="1200" spc="9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FOURIER</a:t>
            </a:r>
            <a:r>
              <a:rPr sz="1200" spc="90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TRANSFORMS</a:t>
            </a:r>
            <a:endParaRPr sz="1200">
              <a:latin typeface="Georgia"/>
              <a:cs typeface="Georgi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</a:pPr>
            <a:r>
              <a:rPr dirty="0"/>
              <a:t>A</a:t>
            </a:r>
            <a:r>
              <a:rPr spc="365" dirty="0"/>
              <a:t> </a:t>
            </a:r>
            <a:r>
              <a:rPr dirty="0"/>
              <a:t>Fourier</a:t>
            </a:r>
            <a:r>
              <a:rPr spc="375" dirty="0"/>
              <a:t> </a:t>
            </a:r>
            <a:r>
              <a:rPr dirty="0"/>
              <a:t>transform</a:t>
            </a:r>
            <a:r>
              <a:rPr spc="375" dirty="0"/>
              <a:t> </a:t>
            </a:r>
            <a:r>
              <a:rPr dirty="0"/>
              <a:t>is</a:t>
            </a:r>
            <a:r>
              <a:rPr spc="375" dirty="0"/>
              <a:t> </a:t>
            </a:r>
            <a:r>
              <a:rPr dirty="0"/>
              <a:t>a</a:t>
            </a:r>
            <a:r>
              <a:rPr spc="370" dirty="0"/>
              <a:t> </a:t>
            </a:r>
            <a:r>
              <a:rPr dirty="0"/>
              <a:t>mathematical</a:t>
            </a:r>
            <a:r>
              <a:rPr spc="375" dirty="0"/>
              <a:t> </a:t>
            </a:r>
            <a:r>
              <a:rPr dirty="0"/>
              <a:t>technique</a:t>
            </a:r>
            <a:r>
              <a:rPr spc="375" dirty="0"/>
              <a:t> </a:t>
            </a:r>
            <a:r>
              <a:rPr spc="-50" dirty="0"/>
              <a:t>for.</a:t>
            </a:r>
            <a:r>
              <a:rPr spc="-229" dirty="0"/>
              <a:t> </a:t>
            </a:r>
            <a:r>
              <a:rPr dirty="0"/>
              <a:t>.</a:t>
            </a:r>
            <a:r>
              <a:rPr spc="-225" dirty="0"/>
              <a:t> </a:t>
            </a:r>
            <a:r>
              <a:rPr dirty="0"/>
              <a:t>.</a:t>
            </a:r>
            <a:r>
              <a:rPr spc="-225" dirty="0"/>
              <a:t> </a:t>
            </a:r>
            <a:r>
              <a:rPr spc="-10" dirty="0"/>
              <a:t>(Choose one.)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386715" marR="5080" indent="-370205">
              <a:lnSpc>
                <a:spcPct val="101699"/>
              </a:lnSpc>
              <a:spcBef>
                <a:spcPts val="75"/>
              </a:spcBef>
              <a:buAutoNum type="alphaUcPeriod"/>
              <a:tabLst>
                <a:tab pos="387985" algn="l"/>
              </a:tabLst>
            </a:pPr>
            <a:r>
              <a:rPr dirty="0"/>
              <a:t>Finding</a:t>
            </a:r>
            <a:r>
              <a:rPr spc="20" dirty="0"/>
              <a:t> </a:t>
            </a:r>
            <a:r>
              <a:rPr dirty="0"/>
              <a:t>the</a:t>
            </a:r>
            <a:r>
              <a:rPr spc="15" dirty="0"/>
              <a:t> </a:t>
            </a:r>
            <a:r>
              <a:rPr spc="-30" dirty="0"/>
              <a:t>complex</a:t>
            </a:r>
            <a:r>
              <a:rPr spc="20" dirty="0"/>
              <a:t> </a:t>
            </a:r>
            <a:r>
              <a:rPr dirty="0"/>
              <a:t>exponential</a:t>
            </a:r>
            <a:r>
              <a:rPr spc="15" dirty="0"/>
              <a:t> </a:t>
            </a:r>
            <a:r>
              <a:rPr dirty="0"/>
              <a:t>function</a:t>
            </a:r>
            <a:r>
              <a:rPr spc="15" dirty="0"/>
              <a:t> </a:t>
            </a:r>
            <a:r>
              <a:rPr spc="114" dirty="0"/>
              <a:t>that</a:t>
            </a:r>
            <a:r>
              <a:rPr spc="15" dirty="0"/>
              <a:t> </a:t>
            </a:r>
            <a:r>
              <a:rPr dirty="0"/>
              <a:t>most</a:t>
            </a:r>
            <a:r>
              <a:rPr spc="20" dirty="0"/>
              <a:t> </a:t>
            </a:r>
            <a:r>
              <a:rPr dirty="0"/>
              <a:t>nearly</a:t>
            </a:r>
            <a:r>
              <a:rPr spc="15" dirty="0"/>
              <a:t> </a:t>
            </a:r>
            <a:r>
              <a:rPr spc="-25" dirty="0"/>
              <a:t>ap- 	</a:t>
            </a:r>
            <a:r>
              <a:rPr dirty="0"/>
              <a:t>proximates</a:t>
            </a:r>
            <a:r>
              <a:rPr spc="30" dirty="0"/>
              <a:t> </a:t>
            </a:r>
            <a:r>
              <a:rPr dirty="0"/>
              <a:t>a</a:t>
            </a:r>
            <a:r>
              <a:rPr spc="55" dirty="0"/>
              <a:t> </a:t>
            </a:r>
            <a:r>
              <a:rPr spc="-10" dirty="0"/>
              <a:t>given</a:t>
            </a:r>
            <a:r>
              <a:rPr spc="60" dirty="0"/>
              <a:t> </a:t>
            </a:r>
            <a:r>
              <a:rPr dirty="0"/>
              <a:t>function</a:t>
            </a:r>
            <a:r>
              <a:rPr spc="50" dirty="0"/>
              <a:t> </a:t>
            </a:r>
            <a:r>
              <a:rPr b="0" i="1" spc="350" dirty="0">
                <a:latin typeface="Bookman Old Style"/>
                <a:cs typeface="Bookman Old Style"/>
              </a:rPr>
              <a:t>f</a:t>
            </a:r>
            <a:r>
              <a:rPr b="0" i="1" spc="-470" dirty="0">
                <a:latin typeface="Bookman Old Style"/>
                <a:cs typeface="Bookman Old Style"/>
              </a:rPr>
              <a:t> </a:t>
            </a:r>
            <a:r>
              <a:rPr spc="-20" dirty="0"/>
              <a:t>(</a:t>
            </a:r>
            <a:r>
              <a:rPr b="0" i="1" spc="-20" dirty="0">
                <a:latin typeface="Bookman Old Style"/>
                <a:cs typeface="Bookman Old Style"/>
              </a:rPr>
              <a:t>x</a:t>
            </a:r>
            <a:r>
              <a:rPr spc="-20" dirty="0"/>
              <a:t>).</a:t>
            </a:r>
          </a:p>
          <a:p>
            <a:pPr marL="38671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dirty="0"/>
              <a:t>Writing</a:t>
            </a:r>
            <a:r>
              <a:rPr spc="25" dirty="0"/>
              <a:t> </a:t>
            </a:r>
            <a:r>
              <a:rPr dirty="0"/>
              <a:t>a</a:t>
            </a:r>
            <a:r>
              <a:rPr spc="55" dirty="0"/>
              <a:t> </a:t>
            </a:r>
            <a:r>
              <a:rPr dirty="0"/>
              <a:t>function</a:t>
            </a:r>
            <a:r>
              <a:rPr spc="40" dirty="0"/>
              <a:t> </a:t>
            </a:r>
            <a:r>
              <a:rPr b="0" i="1" spc="350" dirty="0">
                <a:latin typeface="Bookman Old Style"/>
                <a:cs typeface="Bookman Old Style"/>
              </a:rPr>
              <a:t>f</a:t>
            </a:r>
            <a:r>
              <a:rPr b="0" i="1" spc="-470" dirty="0">
                <a:latin typeface="Bookman Old Style"/>
                <a:cs typeface="Bookman Old Style"/>
              </a:rPr>
              <a:t> </a:t>
            </a:r>
            <a:r>
              <a:rPr spc="55" dirty="0"/>
              <a:t>(</a:t>
            </a:r>
            <a:r>
              <a:rPr b="0" i="1" spc="55" dirty="0">
                <a:latin typeface="Bookman Old Style"/>
                <a:cs typeface="Bookman Old Style"/>
              </a:rPr>
              <a:t>x</a:t>
            </a:r>
            <a:r>
              <a:rPr spc="55" dirty="0"/>
              <a:t>)</a:t>
            </a:r>
            <a:r>
              <a:rPr spc="60" dirty="0"/>
              <a:t> </a:t>
            </a:r>
            <a:r>
              <a:rPr dirty="0"/>
              <a:t>as</a:t>
            </a:r>
            <a:r>
              <a:rPr spc="55" dirty="0"/>
              <a:t> </a:t>
            </a:r>
            <a:r>
              <a:rPr dirty="0"/>
              <a:t>a</a:t>
            </a:r>
            <a:r>
              <a:rPr spc="50" dirty="0"/>
              <a:t> </a:t>
            </a:r>
            <a:r>
              <a:rPr spc="-10" dirty="0"/>
              <a:t>series</a:t>
            </a:r>
            <a:r>
              <a:rPr spc="50" dirty="0"/>
              <a:t> </a:t>
            </a:r>
            <a:r>
              <a:rPr dirty="0"/>
              <a:t>of</a:t>
            </a:r>
            <a:r>
              <a:rPr spc="55" dirty="0"/>
              <a:t> </a:t>
            </a:r>
            <a:r>
              <a:rPr spc="-20" dirty="0"/>
              <a:t>complex</a:t>
            </a:r>
            <a:r>
              <a:rPr spc="55" dirty="0"/>
              <a:t> </a:t>
            </a:r>
            <a:r>
              <a:rPr spc="-10" dirty="0"/>
              <a:t>exponentials.</a:t>
            </a:r>
          </a:p>
          <a:p>
            <a:pPr marL="386715" marR="5080" indent="-361950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87985" algn="l"/>
              </a:tabLst>
            </a:pPr>
            <a:r>
              <a:rPr dirty="0"/>
              <a:t>Writing</a:t>
            </a:r>
            <a:r>
              <a:rPr spc="95" dirty="0"/>
              <a:t> </a:t>
            </a:r>
            <a:r>
              <a:rPr dirty="0"/>
              <a:t>a</a:t>
            </a:r>
            <a:r>
              <a:rPr spc="130" dirty="0"/>
              <a:t> </a:t>
            </a:r>
            <a:r>
              <a:rPr dirty="0"/>
              <a:t>function</a:t>
            </a:r>
            <a:r>
              <a:rPr spc="125" dirty="0"/>
              <a:t> </a:t>
            </a:r>
            <a:r>
              <a:rPr b="0" i="1" spc="350" dirty="0">
                <a:latin typeface="Bookman Old Style"/>
                <a:cs typeface="Bookman Old Style"/>
              </a:rPr>
              <a:t>f</a:t>
            </a:r>
            <a:r>
              <a:rPr b="0" i="1" spc="-470" dirty="0">
                <a:latin typeface="Bookman Old Style"/>
                <a:cs typeface="Bookman Old Style"/>
              </a:rPr>
              <a:t> </a:t>
            </a:r>
            <a:r>
              <a:rPr spc="55" dirty="0"/>
              <a:t>(</a:t>
            </a:r>
            <a:r>
              <a:rPr b="0" i="1" spc="55" dirty="0">
                <a:latin typeface="Bookman Old Style"/>
                <a:cs typeface="Bookman Old Style"/>
              </a:rPr>
              <a:t>x</a:t>
            </a:r>
            <a:r>
              <a:rPr spc="55" dirty="0"/>
              <a:t>)</a:t>
            </a:r>
            <a:r>
              <a:rPr spc="130" dirty="0"/>
              <a:t> </a:t>
            </a:r>
            <a:r>
              <a:rPr dirty="0"/>
              <a:t>as</a:t>
            </a:r>
            <a:r>
              <a:rPr spc="130" dirty="0"/>
              <a:t> </a:t>
            </a:r>
            <a:r>
              <a:rPr dirty="0"/>
              <a:t>an</a:t>
            </a:r>
            <a:r>
              <a:rPr spc="135" dirty="0"/>
              <a:t> </a:t>
            </a:r>
            <a:r>
              <a:rPr dirty="0"/>
              <a:t>integral</a:t>
            </a:r>
            <a:r>
              <a:rPr spc="130" dirty="0"/>
              <a:t> </a:t>
            </a:r>
            <a:r>
              <a:rPr dirty="0"/>
              <a:t>over</a:t>
            </a:r>
            <a:r>
              <a:rPr spc="130" dirty="0"/>
              <a:t> </a:t>
            </a:r>
            <a:r>
              <a:rPr spc="-10" dirty="0"/>
              <a:t>complex</a:t>
            </a:r>
            <a:r>
              <a:rPr spc="130" dirty="0"/>
              <a:t> </a:t>
            </a:r>
            <a:r>
              <a:rPr spc="-10" dirty="0"/>
              <a:t>exponen- 	tials.</a:t>
            </a:r>
          </a:p>
          <a:p>
            <a:pPr marL="386715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dirty="0"/>
              <a:t>Writing</a:t>
            </a:r>
            <a:r>
              <a:rPr spc="114" dirty="0"/>
              <a:t> </a:t>
            </a:r>
            <a:r>
              <a:rPr dirty="0"/>
              <a:t>a</a:t>
            </a:r>
            <a:r>
              <a:rPr spc="114" dirty="0"/>
              <a:t> </a:t>
            </a:r>
            <a:r>
              <a:rPr dirty="0"/>
              <a:t>function</a:t>
            </a:r>
            <a:r>
              <a:rPr spc="114" dirty="0"/>
              <a:t> </a:t>
            </a:r>
            <a:r>
              <a:rPr b="0" i="1" spc="350" dirty="0">
                <a:latin typeface="Bookman Old Style"/>
                <a:cs typeface="Bookman Old Style"/>
              </a:rPr>
              <a:t>f</a:t>
            </a:r>
            <a:r>
              <a:rPr b="0" i="1" spc="-470" dirty="0">
                <a:latin typeface="Bookman Old Style"/>
                <a:cs typeface="Bookman Old Style"/>
              </a:rPr>
              <a:t> </a:t>
            </a:r>
            <a:r>
              <a:rPr spc="55" dirty="0"/>
              <a:t>(</a:t>
            </a:r>
            <a:r>
              <a:rPr b="0" i="1" spc="55" dirty="0">
                <a:latin typeface="Bookman Old Style"/>
                <a:cs typeface="Bookman Old Style"/>
              </a:rPr>
              <a:t>x</a:t>
            </a:r>
            <a:r>
              <a:rPr spc="55" dirty="0"/>
              <a:t>)</a:t>
            </a:r>
            <a:r>
              <a:rPr spc="120" dirty="0"/>
              <a:t> </a:t>
            </a:r>
            <a:r>
              <a:rPr dirty="0"/>
              <a:t>as</a:t>
            </a:r>
            <a:r>
              <a:rPr spc="120" dirty="0"/>
              <a:t> </a:t>
            </a:r>
            <a:r>
              <a:rPr dirty="0"/>
              <a:t>a</a:t>
            </a:r>
            <a:r>
              <a:rPr spc="114" dirty="0"/>
              <a:t> </a:t>
            </a:r>
            <a:r>
              <a:rPr spc="-10" dirty="0"/>
              <a:t>polynomial.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356100" algn="l"/>
              </a:tabLst>
            </a:pPr>
            <a:r>
              <a:rPr sz="1200" dirty="0">
                <a:latin typeface="Georgia"/>
                <a:cs typeface="Georgia"/>
              </a:rPr>
              <a:t>Quick</a:t>
            </a:r>
            <a:r>
              <a:rPr sz="1200" spc="-35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Check</a:t>
            </a:r>
            <a:r>
              <a:rPr sz="1200" dirty="0">
                <a:latin typeface="Georgia"/>
                <a:cs typeface="Georgia"/>
              </a:rPr>
              <a:t>	6.2.</a:t>
            </a:r>
            <a:r>
              <a:rPr sz="1200" spc="150" dirty="0">
                <a:latin typeface="Georgia"/>
                <a:cs typeface="Georgia"/>
              </a:rPr>
              <a:t>  </a:t>
            </a:r>
            <a:r>
              <a:rPr sz="1200" dirty="0">
                <a:latin typeface="Georgia"/>
                <a:cs typeface="Georgia"/>
              </a:rPr>
              <a:t>FREE</a:t>
            </a:r>
            <a:r>
              <a:rPr sz="1200" spc="95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PARTICLES</a:t>
            </a:r>
            <a:r>
              <a:rPr sz="1200" spc="9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AND</a:t>
            </a:r>
            <a:r>
              <a:rPr sz="1200" spc="9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FOURIER</a:t>
            </a:r>
            <a:r>
              <a:rPr sz="1200" spc="90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TRANSFORMS</a:t>
            </a:r>
            <a:endParaRPr sz="1200">
              <a:latin typeface="Georgia"/>
              <a:cs typeface="Georgi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</a:pPr>
            <a:r>
              <a:rPr dirty="0"/>
              <a:t>A</a:t>
            </a:r>
            <a:r>
              <a:rPr spc="365" dirty="0"/>
              <a:t> </a:t>
            </a:r>
            <a:r>
              <a:rPr dirty="0"/>
              <a:t>Fourier</a:t>
            </a:r>
            <a:r>
              <a:rPr spc="375" dirty="0"/>
              <a:t> </a:t>
            </a:r>
            <a:r>
              <a:rPr dirty="0"/>
              <a:t>transform</a:t>
            </a:r>
            <a:r>
              <a:rPr spc="375" dirty="0"/>
              <a:t> </a:t>
            </a:r>
            <a:r>
              <a:rPr dirty="0"/>
              <a:t>is</a:t>
            </a:r>
            <a:r>
              <a:rPr spc="375" dirty="0"/>
              <a:t> </a:t>
            </a:r>
            <a:r>
              <a:rPr dirty="0"/>
              <a:t>a</a:t>
            </a:r>
            <a:r>
              <a:rPr spc="370" dirty="0"/>
              <a:t> </a:t>
            </a:r>
            <a:r>
              <a:rPr dirty="0"/>
              <a:t>mathematical</a:t>
            </a:r>
            <a:r>
              <a:rPr spc="375" dirty="0"/>
              <a:t> </a:t>
            </a:r>
            <a:r>
              <a:rPr dirty="0"/>
              <a:t>technique</a:t>
            </a:r>
            <a:r>
              <a:rPr spc="375" dirty="0"/>
              <a:t> </a:t>
            </a:r>
            <a:r>
              <a:rPr spc="-50" dirty="0"/>
              <a:t>for.</a:t>
            </a:r>
            <a:r>
              <a:rPr spc="-229" dirty="0"/>
              <a:t> </a:t>
            </a:r>
            <a:r>
              <a:rPr dirty="0"/>
              <a:t>.</a:t>
            </a:r>
            <a:r>
              <a:rPr spc="-225" dirty="0"/>
              <a:t> </a:t>
            </a:r>
            <a:r>
              <a:rPr dirty="0"/>
              <a:t>.</a:t>
            </a:r>
            <a:r>
              <a:rPr spc="-225" dirty="0"/>
              <a:t> </a:t>
            </a:r>
            <a:r>
              <a:rPr spc="-10" dirty="0"/>
              <a:t>(Choose 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07758" y="2187599"/>
            <a:ext cx="8267700" cy="330072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393700" marR="5080" indent="-370205">
              <a:lnSpc>
                <a:spcPct val="101699"/>
              </a:lnSpc>
              <a:spcBef>
                <a:spcPts val="75"/>
              </a:spcBef>
              <a:buAutoNum type="alphaUcPeriod"/>
              <a:tabLst>
                <a:tab pos="394970" algn="l"/>
              </a:tabLst>
            </a:pPr>
            <a:r>
              <a:rPr sz="2450" dirty="0">
                <a:latin typeface="Times New Roman"/>
                <a:cs typeface="Times New Roman"/>
              </a:rPr>
              <a:t>Finding</a:t>
            </a:r>
            <a:r>
              <a:rPr sz="2450" spc="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spc="-30" dirty="0">
                <a:latin typeface="Times New Roman"/>
                <a:cs typeface="Times New Roman"/>
              </a:rPr>
              <a:t>complex</a:t>
            </a:r>
            <a:r>
              <a:rPr sz="2450" spc="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exponential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function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spc="114" dirty="0">
                <a:latin typeface="Times New Roman"/>
                <a:cs typeface="Times New Roman"/>
              </a:rPr>
              <a:t>that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most</a:t>
            </a:r>
            <a:r>
              <a:rPr sz="2450" spc="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nearly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ap- 	</a:t>
            </a:r>
            <a:r>
              <a:rPr sz="2450" dirty="0">
                <a:latin typeface="Times New Roman"/>
                <a:cs typeface="Times New Roman"/>
              </a:rPr>
              <a:t>proximates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given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function</a:t>
            </a:r>
            <a:r>
              <a:rPr sz="2450" spc="50" dirty="0">
                <a:latin typeface="Times New Roman"/>
                <a:cs typeface="Times New Roman"/>
              </a:rPr>
              <a:t> </a:t>
            </a:r>
            <a:r>
              <a:rPr sz="2450" b="0" i="1" spc="350" dirty="0">
                <a:latin typeface="Bookman Old Style"/>
                <a:cs typeface="Bookman Old Style"/>
              </a:rPr>
              <a:t>f</a:t>
            </a:r>
            <a:r>
              <a:rPr sz="2450" b="0" i="1" spc="-470" dirty="0">
                <a:latin typeface="Bookman Old Style"/>
                <a:cs typeface="Bookman Old Style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(</a:t>
            </a:r>
            <a:r>
              <a:rPr sz="2450" b="0" i="1" spc="-20" dirty="0">
                <a:latin typeface="Bookman Old Style"/>
                <a:cs typeface="Bookman Old Style"/>
              </a:rPr>
              <a:t>x</a:t>
            </a:r>
            <a:r>
              <a:rPr sz="2450" spc="-20" dirty="0">
                <a:latin typeface="Times New Roman"/>
                <a:cs typeface="Times New Roman"/>
              </a:rPr>
              <a:t>).</a:t>
            </a:r>
            <a:endParaRPr sz="2450">
              <a:latin typeface="Times New Roman"/>
              <a:cs typeface="Times New Roman"/>
            </a:endParaRPr>
          </a:p>
          <a:p>
            <a:pPr marL="39433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Times New Roman"/>
                <a:cs typeface="Times New Roman"/>
              </a:rPr>
              <a:t>Writing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function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b="0" i="1" spc="350" dirty="0">
                <a:latin typeface="Bookman Old Style"/>
                <a:cs typeface="Bookman Old Style"/>
              </a:rPr>
              <a:t>f</a:t>
            </a:r>
            <a:r>
              <a:rPr sz="2450" b="0" i="1" spc="-470" dirty="0">
                <a:latin typeface="Bookman Old Style"/>
                <a:cs typeface="Bookman Old Style"/>
              </a:rPr>
              <a:t> </a:t>
            </a:r>
            <a:r>
              <a:rPr sz="2450" spc="55" dirty="0">
                <a:latin typeface="Times New Roman"/>
                <a:cs typeface="Times New Roman"/>
              </a:rPr>
              <a:t>(</a:t>
            </a:r>
            <a:r>
              <a:rPr sz="2450" b="0" i="1" spc="55" dirty="0">
                <a:latin typeface="Bookman Old Style"/>
                <a:cs typeface="Bookman Old Style"/>
              </a:rPr>
              <a:t>x</a:t>
            </a:r>
            <a:r>
              <a:rPr sz="2450" spc="55" dirty="0">
                <a:latin typeface="Times New Roman"/>
                <a:cs typeface="Times New Roman"/>
              </a:rPr>
              <a:t>)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as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5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series</a:t>
            </a:r>
            <a:r>
              <a:rPr sz="2450" spc="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complex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exponentials.</a:t>
            </a:r>
            <a:endParaRPr sz="2450">
              <a:latin typeface="Times New Roman"/>
              <a:cs typeface="Times New Roman"/>
            </a:endParaRPr>
          </a:p>
          <a:p>
            <a:pPr marL="393700" marR="5080" indent="-361950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94970" algn="l"/>
              </a:tabLst>
            </a:pPr>
            <a:r>
              <a:rPr sz="2450" dirty="0">
                <a:latin typeface="Times New Roman"/>
                <a:cs typeface="Times New Roman"/>
              </a:rPr>
              <a:t>Writing</a:t>
            </a:r>
            <a:r>
              <a:rPr sz="2450" spc="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1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function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b="0" i="1" spc="350" dirty="0">
                <a:latin typeface="Bookman Old Style"/>
                <a:cs typeface="Bookman Old Style"/>
              </a:rPr>
              <a:t>f</a:t>
            </a:r>
            <a:r>
              <a:rPr sz="2450" b="0" i="1" spc="-470" dirty="0">
                <a:latin typeface="Bookman Old Style"/>
                <a:cs typeface="Bookman Old Style"/>
              </a:rPr>
              <a:t> </a:t>
            </a:r>
            <a:r>
              <a:rPr sz="2450" spc="55" dirty="0">
                <a:latin typeface="Times New Roman"/>
                <a:cs typeface="Times New Roman"/>
              </a:rPr>
              <a:t>(</a:t>
            </a:r>
            <a:r>
              <a:rPr sz="2450" b="0" i="1" spc="55" dirty="0">
                <a:latin typeface="Bookman Old Style"/>
                <a:cs typeface="Bookman Old Style"/>
              </a:rPr>
              <a:t>x</a:t>
            </a:r>
            <a:r>
              <a:rPr sz="2450" spc="55" dirty="0">
                <a:latin typeface="Times New Roman"/>
                <a:cs typeface="Times New Roman"/>
              </a:rPr>
              <a:t>)</a:t>
            </a:r>
            <a:r>
              <a:rPr sz="2450" spc="1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as</a:t>
            </a:r>
            <a:r>
              <a:rPr sz="2450" spc="1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</a:t>
            </a:r>
            <a:r>
              <a:rPr sz="2450" spc="1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integral</a:t>
            </a:r>
            <a:r>
              <a:rPr sz="2450" spc="1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over</a:t>
            </a:r>
            <a:r>
              <a:rPr sz="2450" spc="13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complex</a:t>
            </a:r>
            <a:r>
              <a:rPr sz="2450" spc="13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exponen- 	tials.</a:t>
            </a:r>
            <a:endParaRPr sz="2450">
              <a:latin typeface="Times New Roman"/>
              <a:cs typeface="Times New Roman"/>
            </a:endParaRPr>
          </a:p>
          <a:p>
            <a:pPr marL="393700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dirty="0">
                <a:latin typeface="Times New Roman"/>
                <a:cs typeface="Times New Roman"/>
              </a:rPr>
              <a:t>Writing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function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b="0" i="1" spc="350" dirty="0">
                <a:latin typeface="Bookman Old Style"/>
                <a:cs typeface="Bookman Old Style"/>
              </a:rPr>
              <a:t>f</a:t>
            </a:r>
            <a:r>
              <a:rPr sz="2450" b="0" i="1" spc="-470" dirty="0">
                <a:latin typeface="Bookman Old Style"/>
                <a:cs typeface="Bookman Old Style"/>
              </a:rPr>
              <a:t> </a:t>
            </a:r>
            <a:r>
              <a:rPr sz="2450" spc="55" dirty="0">
                <a:latin typeface="Times New Roman"/>
                <a:cs typeface="Times New Roman"/>
              </a:rPr>
              <a:t>(</a:t>
            </a:r>
            <a:r>
              <a:rPr sz="2450" b="0" i="1" spc="55" dirty="0">
                <a:latin typeface="Bookman Old Style"/>
                <a:cs typeface="Bookman Old Style"/>
              </a:rPr>
              <a:t>x</a:t>
            </a:r>
            <a:r>
              <a:rPr sz="2450" spc="55" dirty="0">
                <a:latin typeface="Times New Roman"/>
                <a:cs typeface="Times New Roman"/>
              </a:rPr>
              <a:t>)</a:t>
            </a:r>
            <a:r>
              <a:rPr sz="2450" spc="1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as</a:t>
            </a:r>
            <a:r>
              <a:rPr sz="2450" spc="1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polynomial.</a:t>
            </a:r>
            <a:endParaRPr sz="2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945"/>
              </a:spcBef>
              <a:tabLst>
                <a:tab pos="16211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-50" dirty="0">
                <a:latin typeface="Times New Roman"/>
                <a:cs typeface="Times New Roman"/>
              </a:rPr>
              <a:t>C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05A619F6-55EF-B9BE-8212-E2780D9435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5BA16F9-D722-2189-5629-9BBF1E683B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58400" cy="3396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811023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5090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latin typeface="Georgia"/>
                <a:cs typeface="Georgia"/>
              </a:rPr>
              <a:t>Quick</a:t>
            </a:r>
            <a:r>
              <a:rPr sz="1200" spc="-35" dirty="0">
                <a:latin typeface="Georgia"/>
                <a:cs typeface="Georgia"/>
              </a:rPr>
              <a:t> </a:t>
            </a:r>
            <a:r>
              <a:rPr sz="1200" spc="-20" dirty="0">
                <a:latin typeface="Georgia"/>
                <a:cs typeface="Georgia"/>
              </a:rPr>
              <a:t>Check</a:t>
            </a:r>
            <a:endParaRPr sz="1200">
              <a:latin typeface="Georgia"/>
              <a:cs typeface="Georgi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062888" y="878291"/>
            <a:ext cx="3912235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latin typeface="Georgia"/>
                <a:cs typeface="Georgia"/>
              </a:rPr>
              <a:t>6.2.</a:t>
            </a:r>
            <a:r>
              <a:rPr sz="1200" spc="150" dirty="0">
                <a:latin typeface="Georgia"/>
                <a:cs typeface="Georgia"/>
              </a:rPr>
              <a:t>  </a:t>
            </a:r>
            <a:r>
              <a:rPr sz="1200" dirty="0">
                <a:latin typeface="Georgia"/>
                <a:cs typeface="Georgia"/>
              </a:rPr>
              <a:t>FREE</a:t>
            </a:r>
            <a:r>
              <a:rPr sz="1200" spc="95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PARTICLES</a:t>
            </a:r>
            <a:r>
              <a:rPr sz="1200" spc="9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AND</a:t>
            </a:r>
            <a:r>
              <a:rPr sz="1200" spc="9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FOURIER</a:t>
            </a:r>
            <a:r>
              <a:rPr sz="1200" spc="90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TRANSFORMS</a:t>
            </a:r>
            <a:endParaRPr sz="1200">
              <a:latin typeface="Georgia"/>
              <a:cs typeface="Georgia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718819" y="1331588"/>
            <a:ext cx="1998345" cy="109093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>
              <a:lnSpc>
                <a:spcPct val="142700"/>
              </a:lnSpc>
              <a:spcBef>
                <a:spcPts val="90"/>
              </a:spcBef>
            </a:pPr>
            <a:r>
              <a:rPr sz="2450" spc="-60" dirty="0">
                <a:latin typeface="Times New Roman"/>
                <a:cs typeface="Times New Roman"/>
              </a:rPr>
              <a:t>If</a:t>
            </a:r>
            <a:r>
              <a:rPr sz="2450" spc="-95" dirty="0">
                <a:latin typeface="Times New Roman"/>
                <a:cs typeface="Times New Roman"/>
              </a:rPr>
              <a:t> </a:t>
            </a:r>
            <a:r>
              <a:rPr sz="2450" spc="-45" dirty="0">
                <a:latin typeface="Times New Roman"/>
                <a:cs typeface="Times New Roman"/>
              </a:rPr>
              <a:t>you</a:t>
            </a:r>
            <a:r>
              <a:rPr sz="2450" spc="-10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evaluated one.)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760535" y="1058023"/>
            <a:ext cx="200660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450" spc="509" dirty="0">
                <a:latin typeface="Arial"/>
                <a:cs typeface="Arial"/>
              </a:rPr>
              <a:t>r</a:t>
            </a:r>
            <a:endParaRPr sz="245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075330" y="1211726"/>
            <a:ext cx="146050" cy="34036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050" spc="-50" dirty="0">
                <a:latin typeface="Times New Roman"/>
                <a:cs typeface="Times New Roman"/>
              </a:rPr>
              <a:t>7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935414" y="1823078"/>
            <a:ext cx="146050" cy="34036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050" spc="-50" dirty="0">
                <a:latin typeface="Times New Roman"/>
                <a:cs typeface="Times New Roman"/>
              </a:rPr>
              <a:t>3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231553" y="1273542"/>
            <a:ext cx="5781040" cy="85471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50800">
              <a:lnSpc>
                <a:spcPts val="2310"/>
              </a:lnSpc>
              <a:spcBef>
                <a:spcPts val="125"/>
              </a:spcBef>
            </a:pPr>
            <a:r>
              <a:rPr sz="2450" u="sng" spc="-49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50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sin(</a:t>
            </a:r>
            <a:r>
              <a:rPr sz="2450" b="0" i="1" u="sng" spc="-10" dirty="0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kx</a:t>
            </a:r>
            <a:r>
              <a:rPr sz="2450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)</a:t>
            </a:r>
            <a:endParaRPr sz="2450">
              <a:latin typeface="Times New Roman"/>
              <a:cs typeface="Times New Roman"/>
            </a:endParaRPr>
          </a:p>
          <a:p>
            <a:pPr marL="1032510">
              <a:lnSpc>
                <a:spcPts val="1780"/>
              </a:lnSpc>
            </a:pPr>
            <a:r>
              <a:rPr sz="2450" b="0" i="1" spc="-155" dirty="0">
                <a:latin typeface="Bookman Old Style"/>
                <a:cs typeface="Bookman Old Style"/>
              </a:rPr>
              <a:t>dk</a:t>
            </a:r>
            <a:r>
              <a:rPr sz="2450" spc="-155" dirty="0">
                <a:latin typeface="Times New Roman"/>
                <a:cs typeface="Times New Roman"/>
              </a:rPr>
              <a:t>,</a:t>
            </a:r>
            <a:r>
              <a:rPr sz="2450" spc="-20" dirty="0">
                <a:latin typeface="Times New Roman"/>
                <a:cs typeface="Times New Roman"/>
              </a:rPr>
              <a:t> </a:t>
            </a:r>
            <a:r>
              <a:rPr sz="2450" spc="-45" dirty="0">
                <a:latin typeface="Times New Roman"/>
                <a:cs typeface="Times New Roman"/>
              </a:rPr>
              <a:t>you</a:t>
            </a:r>
            <a:r>
              <a:rPr sz="2450" spc="-55" dirty="0">
                <a:latin typeface="Times New Roman"/>
                <a:cs typeface="Times New Roman"/>
              </a:rPr>
              <a:t> would</a:t>
            </a:r>
            <a:r>
              <a:rPr sz="2450" spc="-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end</a:t>
            </a:r>
            <a:r>
              <a:rPr sz="2450" spc="-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up</a:t>
            </a:r>
            <a:r>
              <a:rPr sz="2450" spc="-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with.</a:t>
            </a:r>
            <a:r>
              <a:rPr sz="2450" spc="-2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.</a:t>
            </a:r>
            <a:r>
              <a:rPr sz="2450" spc="-2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.</a:t>
            </a:r>
            <a:r>
              <a:rPr sz="2450" spc="-22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(Choose</a:t>
            </a:r>
            <a:endParaRPr sz="2450">
              <a:latin typeface="Times New Roman"/>
              <a:cs typeface="Times New Roman"/>
            </a:endParaRPr>
          </a:p>
          <a:p>
            <a:pPr marL="50800">
              <a:lnSpc>
                <a:spcPts val="2410"/>
              </a:lnSpc>
            </a:pPr>
            <a:r>
              <a:rPr sz="2450" b="0" i="1" spc="-85" dirty="0">
                <a:latin typeface="Bookman Old Style"/>
                <a:cs typeface="Bookman Old Style"/>
              </a:rPr>
              <a:t>e</a:t>
            </a:r>
            <a:r>
              <a:rPr sz="3075" b="0" i="1" spc="-127" baseline="18970" dirty="0">
                <a:latin typeface="Bookman Old Style"/>
                <a:cs typeface="Bookman Old Style"/>
              </a:rPr>
              <a:t>kx</a:t>
            </a:r>
            <a:r>
              <a:rPr sz="3075" b="0" i="1" spc="-52" baseline="18970" dirty="0">
                <a:latin typeface="Bookman Old Style"/>
                <a:cs typeface="Bookman Old Style"/>
              </a:rPr>
              <a:t> </a:t>
            </a:r>
            <a:r>
              <a:rPr sz="2450" i="1" spc="260" dirty="0">
                <a:latin typeface="Times New Roman"/>
                <a:cs typeface="Times New Roman"/>
              </a:rPr>
              <a:t>−</a:t>
            </a:r>
            <a:r>
              <a:rPr sz="2450" i="1" spc="-75" dirty="0">
                <a:latin typeface="Times New Roman"/>
                <a:cs typeface="Times New Roman"/>
              </a:rPr>
              <a:t> </a:t>
            </a:r>
            <a:r>
              <a:rPr sz="2450" spc="-50" dirty="0">
                <a:latin typeface="Times New Roman"/>
                <a:cs typeface="Times New Roman"/>
              </a:rPr>
              <a:t>2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15137" y="2472822"/>
            <a:ext cx="5453380" cy="2050414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16510">
              <a:lnSpc>
                <a:spcPct val="100000"/>
              </a:lnSpc>
              <a:spcBef>
                <a:spcPts val="1140"/>
              </a:spcBef>
            </a:pPr>
            <a:r>
              <a:rPr sz="2450" dirty="0">
                <a:latin typeface="Times New Roman"/>
                <a:cs typeface="Times New Roman"/>
              </a:rPr>
              <a:t>A.</a:t>
            </a:r>
            <a:r>
              <a:rPr sz="2450" spc="-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constant</a:t>
            </a:r>
            <a:endParaRPr sz="2450">
              <a:latin typeface="Times New Roman"/>
              <a:cs typeface="Times New Roman"/>
            </a:endParaRPr>
          </a:p>
          <a:p>
            <a:pPr marL="28575">
              <a:lnSpc>
                <a:spcPct val="100000"/>
              </a:lnSpc>
              <a:spcBef>
                <a:spcPts val="1045"/>
              </a:spcBef>
            </a:pPr>
            <a:r>
              <a:rPr sz="2450" dirty="0">
                <a:latin typeface="Times New Roman"/>
                <a:cs typeface="Times New Roman"/>
              </a:rPr>
              <a:t>B.</a:t>
            </a:r>
            <a:r>
              <a:rPr sz="2450" spc="-114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function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b="0" i="1" dirty="0">
                <a:latin typeface="Bookman Old Style"/>
                <a:cs typeface="Bookman Old Style"/>
              </a:rPr>
              <a:t>x</a:t>
            </a:r>
            <a:endParaRPr sz="2450">
              <a:latin typeface="Bookman Old Style"/>
              <a:cs typeface="Bookman Old Style"/>
            </a:endParaRPr>
          </a:p>
          <a:p>
            <a:pPr marL="24765">
              <a:lnSpc>
                <a:spcPct val="100000"/>
              </a:lnSpc>
              <a:spcBef>
                <a:spcPts val="1045"/>
              </a:spcBef>
            </a:pPr>
            <a:r>
              <a:rPr sz="2450" dirty="0">
                <a:latin typeface="Times New Roman"/>
                <a:cs typeface="Times New Roman"/>
              </a:rPr>
              <a:t>C.</a:t>
            </a:r>
            <a:r>
              <a:rPr sz="2450" spc="-1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function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b="0" i="1" spc="-50" dirty="0">
                <a:latin typeface="Bookman Old Style"/>
                <a:cs typeface="Bookman Old Style"/>
              </a:rPr>
              <a:t>k</a:t>
            </a:r>
            <a:endParaRPr sz="2450">
              <a:latin typeface="Bookman Old Style"/>
              <a:cs typeface="Bookman Old Style"/>
            </a:endParaRPr>
          </a:p>
          <a:p>
            <a:pPr marL="12700">
              <a:lnSpc>
                <a:spcPct val="100000"/>
              </a:lnSpc>
              <a:spcBef>
                <a:spcPts val="1045"/>
              </a:spcBef>
            </a:pPr>
            <a:r>
              <a:rPr sz="2450" dirty="0">
                <a:latin typeface="Times New Roman"/>
                <a:cs typeface="Times New Roman"/>
              </a:rPr>
              <a:t>D.</a:t>
            </a:r>
            <a:r>
              <a:rPr sz="2450" spc="-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multivariate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function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spc="55" dirty="0">
                <a:latin typeface="Times New Roman"/>
                <a:cs typeface="Times New Roman"/>
              </a:rPr>
              <a:t>both</a:t>
            </a:r>
            <a:r>
              <a:rPr sz="2450" spc="100" dirty="0">
                <a:latin typeface="Times New Roman"/>
                <a:cs typeface="Times New Roman"/>
              </a:rPr>
              <a:t> </a:t>
            </a:r>
            <a:r>
              <a:rPr sz="2450" b="0" i="1" spc="50" dirty="0">
                <a:latin typeface="Bookman Old Style"/>
                <a:cs typeface="Bookman Old Style"/>
              </a:rPr>
              <a:t>x</a:t>
            </a:r>
            <a:r>
              <a:rPr sz="2450" b="0" i="1" spc="-20" dirty="0">
                <a:latin typeface="Bookman Old Style"/>
                <a:cs typeface="Bookman Old Style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b="0" i="1" spc="-50" dirty="0">
                <a:latin typeface="Bookman Old Style"/>
                <a:cs typeface="Bookman Old Style"/>
              </a:rPr>
              <a:t>k</a:t>
            </a:r>
            <a:endParaRPr sz="2450">
              <a:latin typeface="Bookman Old Style"/>
              <a:cs typeface="Bookman Old Style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5090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latin typeface="Georgia"/>
                <a:cs typeface="Georgia"/>
              </a:rPr>
              <a:t>Quick</a:t>
            </a:r>
            <a:r>
              <a:rPr sz="1200" spc="-35" dirty="0">
                <a:latin typeface="Georgia"/>
                <a:cs typeface="Georgia"/>
              </a:rPr>
              <a:t> </a:t>
            </a:r>
            <a:r>
              <a:rPr sz="1200" spc="-20" dirty="0">
                <a:latin typeface="Georgia"/>
                <a:cs typeface="Georgia"/>
              </a:rPr>
              <a:t>Check</a:t>
            </a:r>
            <a:endParaRPr sz="1200">
              <a:latin typeface="Georgia"/>
              <a:cs typeface="Georgi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062888" y="878291"/>
            <a:ext cx="3912235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latin typeface="Georgia"/>
                <a:cs typeface="Georgia"/>
              </a:rPr>
              <a:t>6.2.</a:t>
            </a:r>
            <a:r>
              <a:rPr sz="1200" spc="150" dirty="0">
                <a:latin typeface="Georgia"/>
                <a:cs typeface="Georgia"/>
              </a:rPr>
              <a:t>  </a:t>
            </a:r>
            <a:r>
              <a:rPr sz="1200" dirty="0">
                <a:latin typeface="Georgia"/>
                <a:cs typeface="Georgia"/>
              </a:rPr>
              <a:t>FREE</a:t>
            </a:r>
            <a:r>
              <a:rPr sz="1200" spc="95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PARTICLES</a:t>
            </a:r>
            <a:r>
              <a:rPr sz="1200" spc="9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AND</a:t>
            </a:r>
            <a:r>
              <a:rPr sz="1200" spc="9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FOURIER</a:t>
            </a:r>
            <a:r>
              <a:rPr sz="1200" spc="90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TRANSFORMS</a:t>
            </a:r>
            <a:endParaRPr sz="1200">
              <a:latin typeface="Georgia"/>
              <a:cs typeface="Georgia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718819" y="1331588"/>
            <a:ext cx="1998345" cy="109093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>
              <a:lnSpc>
                <a:spcPct val="142700"/>
              </a:lnSpc>
              <a:spcBef>
                <a:spcPts val="90"/>
              </a:spcBef>
            </a:pPr>
            <a:r>
              <a:rPr sz="2450" spc="-60" dirty="0">
                <a:latin typeface="Times New Roman"/>
                <a:cs typeface="Times New Roman"/>
              </a:rPr>
              <a:t>If</a:t>
            </a:r>
            <a:r>
              <a:rPr sz="2450" spc="-95" dirty="0">
                <a:latin typeface="Times New Roman"/>
                <a:cs typeface="Times New Roman"/>
              </a:rPr>
              <a:t> </a:t>
            </a:r>
            <a:r>
              <a:rPr sz="2450" spc="-45" dirty="0">
                <a:latin typeface="Times New Roman"/>
                <a:cs typeface="Times New Roman"/>
              </a:rPr>
              <a:t>you</a:t>
            </a:r>
            <a:r>
              <a:rPr sz="2450" spc="-10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evaluated one.)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760535" y="1058023"/>
            <a:ext cx="200660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450" spc="509" dirty="0">
                <a:latin typeface="Arial"/>
                <a:cs typeface="Arial"/>
              </a:rPr>
              <a:t>r</a:t>
            </a:r>
            <a:endParaRPr sz="245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075330" y="1211726"/>
            <a:ext cx="146050" cy="34036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050" spc="-50" dirty="0">
                <a:latin typeface="Times New Roman"/>
                <a:cs typeface="Times New Roman"/>
              </a:rPr>
              <a:t>7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935414" y="1823078"/>
            <a:ext cx="146050" cy="34036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050" spc="-50" dirty="0">
                <a:latin typeface="Times New Roman"/>
                <a:cs typeface="Times New Roman"/>
              </a:rPr>
              <a:t>3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231553" y="1273542"/>
            <a:ext cx="5781040" cy="85471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50800">
              <a:lnSpc>
                <a:spcPts val="2310"/>
              </a:lnSpc>
              <a:spcBef>
                <a:spcPts val="125"/>
              </a:spcBef>
            </a:pPr>
            <a:r>
              <a:rPr sz="2450" u="sng" spc="-49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50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sin(</a:t>
            </a:r>
            <a:r>
              <a:rPr sz="2450" b="0" i="1" u="sng" spc="-10" dirty="0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kx</a:t>
            </a:r>
            <a:r>
              <a:rPr sz="2450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)</a:t>
            </a:r>
            <a:endParaRPr sz="2450">
              <a:latin typeface="Times New Roman"/>
              <a:cs typeface="Times New Roman"/>
            </a:endParaRPr>
          </a:p>
          <a:p>
            <a:pPr marL="1032510">
              <a:lnSpc>
                <a:spcPts val="1780"/>
              </a:lnSpc>
            </a:pPr>
            <a:r>
              <a:rPr sz="2450" b="0" i="1" spc="-155" dirty="0">
                <a:latin typeface="Bookman Old Style"/>
                <a:cs typeface="Bookman Old Style"/>
              </a:rPr>
              <a:t>dk</a:t>
            </a:r>
            <a:r>
              <a:rPr sz="2450" spc="-155" dirty="0">
                <a:latin typeface="Times New Roman"/>
                <a:cs typeface="Times New Roman"/>
              </a:rPr>
              <a:t>,</a:t>
            </a:r>
            <a:r>
              <a:rPr sz="2450" spc="-20" dirty="0">
                <a:latin typeface="Times New Roman"/>
                <a:cs typeface="Times New Roman"/>
              </a:rPr>
              <a:t> </a:t>
            </a:r>
            <a:r>
              <a:rPr sz="2450" spc="-45" dirty="0">
                <a:latin typeface="Times New Roman"/>
                <a:cs typeface="Times New Roman"/>
              </a:rPr>
              <a:t>you</a:t>
            </a:r>
            <a:r>
              <a:rPr sz="2450" spc="-55" dirty="0">
                <a:latin typeface="Times New Roman"/>
                <a:cs typeface="Times New Roman"/>
              </a:rPr>
              <a:t> would</a:t>
            </a:r>
            <a:r>
              <a:rPr sz="2450" spc="-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end</a:t>
            </a:r>
            <a:r>
              <a:rPr sz="2450" spc="-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up</a:t>
            </a:r>
            <a:r>
              <a:rPr sz="2450" spc="-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with.</a:t>
            </a:r>
            <a:r>
              <a:rPr sz="2450" spc="-2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.</a:t>
            </a:r>
            <a:r>
              <a:rPr sz="2450" spc="-2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.</a:t>
            </a:r>
            <a:r>
              <a:rPr sz="2450" spc="-22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(Choose</a:t>
            </a:r>
            <a:endParaRPr sz="2450">
              <a:latin typeface="Times New Roman"/>
              <a:cs typeface="Times New Roman"/>
            </a:endParaRPr>
          </a:p>
          <a:p>
            <a:pPr marL="50800">
              <a:lnSpc>
                <a:spcPts val="2410"/>
              </a:lnSpc>
            </a:pPr>
            <a:r>
              <a:rPr sz="2450" b="0" i="1" spc="-85" dirty="0">
                <a:latin typeface="Bookman Old Style"/>
                <a:cs typeface="Bookman Old Style"/>
              </a:rPr>
              <a:t>e</a:t>
            </a:r>
            <a:r>
              <a:rPr sz="3075" b="0" i="1" spc="-127" baseline="18970" dirty="0">
                <a:latin typeface="Bookman Old Style"/>
                <a:cs typeface="Bookman Old Style"/>
              </a:rPr>
              <a:t>kx</a:t>
            </a:r>
            <a:r>
              <a:rPr sz="3075" b="0" i="1" spc="-52" baseline="18970" dirty="0">
                <a:latin typeface="Bookman Old Style"/>
                <a:cs typeface="Bookman Old Style"/>
              </a:rPr>
              <a:t> </a:t>
            </a:r>
            <a:r>
              <a:rPr sz="2450" i="1" spc="260" dirty="0">
                <a:latin typeface="Times New Roman"/>
                <a:cs typeface="Times New Roman"/>
              </a:rPr>
              <a:t>−</a:t>
            </a:r>
            <a:r>
              <a:rPr sz="2450" i="1" spc="-75" dirty="0">
                <a:latin typeface="Times New Roman"/>
                <a:cs typeface="Times New Roman"/>
              </a:rPr>
              <a:t> </a:t>
            </a:r>
            <a:r>
              <a:rPr sz="2450" spc="-50" dirty="0">
                <a:latin typeface="Times New Roman"/>
                <a:cs typeface="Times New Roman"/>
              </a:rPr>
              <a:t>2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07745" y="2472822"/>
            <a:ext cx="5460365" cy="2670175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24130">
              <a:lnSpc>
                <a:spcPct val="100000"/>
              </a:lnSpc>
              <a:spcBef>
                <a:spcPts val="1140"/>
              </a:spcBef>
            </a:pPr>
            <a:r>
              <a:rPr sz="2450" dirty="0">
                <a:latin typeface="Times New Roman"/>
                <a:cs typeface="Times New Roman"/>
              </a:rPr>
              <a:t>A.</a:t>
            </a:r>
            <a:r>
              <a:rPr sz="2450" spc="-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constant</a:t>
            </a:r>
            <a:endParaRPr sz="2450">
              <a:latin typeface="Times New Roman"/>
              <a:cs typeface="Times New Roman"/>
            </a:endParaRPr>
          </a:p>
          <a:p>
            <a:pPr marL="36195">
              <a:lnSpc>
                <a:spcPct val="100000"/>
              </a:lnSpc>
              <a:spcBef>
                <a:spcPts val="1045"/>
              </a:spcBef>
            </a:pPr>
            <a:r>
              <a:rPr sz="2450" dirty="0">
                <a:latin typeface="Times New Roman"/>
                <a:cs typeface="Times New Roman"/>
              </a:rPr>
              <a:t>B.</a:t>
            </a:r>
            <a:r>
              <a:rPr sz="2450" spc="-114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function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b="0" i="1" dirty="0">
                <a:latin typeface="Bookman Old Style"/>
                <a:cs typeface="Bookman Old Style"/>
              </a:rPr>
              <a:t>x</a:t>
            </a:r>
            <a:endParaRPr sz="2450">
              <a:latin typeface="Bookman Old Style"/>
              <a:cs typeface="Bookman Old Style"/>
            </a:endParaRPr>
          </a:p>
          <a:p>
            <a:pPr marL="31750">
              <a:lnSpc>
                <a:spcPct val="100000"/>
              </a:lnSpc>
              <a:spcBef>
                <a:spcPts val="1045"/>
              </a:spcBef>
            </a:pPr>
            <a:r>
              <a:rPr sz="2450" dirty="0">
                <a:latin typeface="Times New Roman"/>
                <a:cs typeface="Times New Roman"/>
              </a:rPr>
              <a:t>C.</a:t>
            </a:r>
            <a:r>
              <a:rPr sz="2450" spc="-1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function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b="0" i="1" spc="-50" dirty="0">
                <a:latin typeface="Bookman Old Style"/>
                <a:cs typeface="Bookman Old Style"/>
              </a:rPr>
              <a:t>k</a:t>
            </a:r>
            <a:endParaRPr sz="2450">
              <a:latin typeface="Bookman Old Style"/>
              <a:cs typeface="Bookman Old Style"/>
            </a:endParaRPr>
          </a:p>
          <a:p>
            <a:pPr marL="19685">
              <a:lnSpc>
                <a:spcPct val="100000"/>
              </a:lnSpc>
              <a:spcBef>
                <a:spcPts val="1045"/>
              </a:spcBef>
            </a:pPr>
            <a:r>
              <a:rPr sz="2450" dirty="0">
                <a:latin typeface="Times New Roman"/>
                <a:cs typeface="Times New Roman"/>
              </a:rPr>
              <a:t>D.</a:t>
            </a:r>
            <a:r>
              <a:rPr sz="2450" spc="-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multivariate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function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spc="55" dirty="0">
                <a:latin typeface="Times New Roman"/>
                <a:cs typeface="Times New Roman"/>
              </a:rPr>
              <a:t>both</a:t>
            </a:r>
            <a:r>
              <a:rPr sz="2450" spc="100" dirty="0">
                <a:latin typeface="Times New Roman"/>
                <a:cs typeface="Times New Roman"/>
              </a:rPr>
              <a:t> </a:t>
            </a:r>
            <a:r>
              <a:rPr sz="2450" b="0" i="1" spc="50" dirty="0">
                <a:latin typeface="Bookman Old Style"/>
                <a:cs typeface="Bookman Old Style"/>
              </a:rPr>
              <a:t>x</a:t>
            </a:r>
            <a:r>
              <a:rPr sz="2450" b="0" i="1" spc="-20" dirty="0">
                <a:latin typeface="Bookman Old Style"/>
                <a:cs typeface="Bookman Old Style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b="0" i="1" spc="-50" dirty="0">
                <a:latin typeface="Bookman Old Style"/>
                <a:cs typeface="Bookman Old Style"/>
              </a:rPr>
              <a:t>k</a:t>
            </a:r>
            <a:endParaRPr sz="2450">
              <a:latin typeface="Bookman Old Style"/>
              <a:cs typeface="Bookman Old Style"/>
            </a:endParaRPr>
          </a:p>
          <a:p>
            <a:pPr marL="12700">
              <a:lnSpc>
                <a:spcPct val="100000"/>
              </a:lnSpc>
              <a:spcBef>
                <a:spcPts val="1939"/>
              </a:spcBef>
              <a:tabLst>
                <a:tab pos="16211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-50" dirty="0">
                <a:latin typeface="Times New Roman"/>
                <a:cs typeface="Times New Roman"/>
              </a:rPr>
              <a:t>B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356735" algn="l"/>
              </a:tabLst>
            </a:pPr>
            <a:r>
              <a:rPr sz="1200" spc="-10" dirty="0">
                <a:latin typeface="Georgia"/>
                <a:cs typeface="Georgia"/>
              </a:rPr>
              <a:t>ConcepTest</a:t>
            </a:r>
            <a:r>
              <a:rPr sz="1200" dirty="0">
                <a:latin typeface="Georgia"/>
                <a:cs typeface="Georgia"/>
              </a:rPr>
              <a:t>	6.2.</a:t>
            </a:r>
            <a:r>
              <a:rPr sz="1200" spc="150" dirty="0">
                <a:latin typeface="Georgia"/>
                <a:cs typeface="Georgia"/>
              </a:rPr>
              <a:t>  </a:t>
            </a:r>
            <a:r>
              <a:rPr sz="1200" dirty="0">
                <a:latin typeface="Georgia"/>
                <a:cs typeface="Georgia"/>
              </a:rPr>
              <a:t>FREE</a:t>
            </a:r>
            <a:r>
              <a:rPr sz="1200" spc="95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PARTICLES</a:t>
            </a:r>
            <a:r>
              <a:rPr sz="1200" spc="9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AND</a:t>
            </a:r>
            <a:r>
              <a:rPr sz="1200" spc="9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FOURIER</a:t>
            </a:r>
            <a:r>
              <a:rPr sz="1200" spc="90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TRANSFORMS</a:t>
            </a:r>
            <a:endParaRPr sz="1200">
              <a:latin typeface="Georgia"/>
              <a:cs typeface="Georgi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06119" y="1291893"/>
            <a:ext cx="8282305" cy="78295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5400" marR="17780">
              <a:lnSpc>
                <a:spcPct val="101699"/>
              </a:lnSpc>
              <a:spcBef>
                <a:spcPts val="75"/>
              </a:spcBef>
              <a:tabLst>
                <a:tab pos="1887220" algn="l"/>
              </a:tabLst>
            </a:pPr>
            <a:r>
              <a:rPr dirty="0"/>
              <a:t>True</a:t>
            </a:r>
            <a:r>
              <a:rPr spc="105" dirty="0"/>
              <a:t> </a:t>
            </a:r>
            <a:r>
              <a:rPr dirty="0"/>
              <a:t>or</a:t>
            </a:r>
            <a:r>
              <a:rPr spc="120" dirty="0"/>
              <a:t> </a:t>
            </a:r>
            <a:r>
              <a:rPr spc="-10" dirty="0"/>
              <a:t>false?</a:t>
            </a:r>
            <a:r>
              <a:rPr dirty="0"/>
              <a:t>	If</a:t>
            </a:r>
            <a:r>
              <a:rPr spc="55" dirty="0"/>
              <a:t> </a:t>
            </a:r>
            <a:r>
              <a:rPr dirty="0"/>
              <a:t>you</a:t>
            </a:r>
            <a:r>
              <a:rPr spc="55" dirty="0"/>
              <a:t> </a:t>
            </a:r>
            <a:r>
              <a:rPr spc="-10" dirty="0"/>
              <a:t>know</a:t>
            </a:r>
            <a:r>
              <a:rPr spc="55" dirty="0"/>
              <a:t> </a:t>
            </a:r>
            <a:r>
              <a:rPr b="0" i="1" spc="-1170" dirty="0">
                <a:latin typeface="Bookman Old Style"/>
                <a:cs typeface="Bookman Old Style"/>
              </a:rPr>
              <a:t>ψ</a:t>
            </a:r>
            <a:r>
              <a:rPr sz="3675" spc="67" baseline="14739" dirty="0"/>
              <a:t>ˆ</a:t>
            </a:r>
            <a:r>
              <a:rPr sz="2450" spc="50" dirty="0"/>
              <a:t>(</a:t>
            </a:r>
            <a:r>
              <a:rPr sz="2450" b="0" i="1" spc="130" dirty="0">
                <a:latin typeface="Bookman Old Style"/>
                <a:cs typeface="Bookman Old Style"/>
              </a:rPr>
              <a:t>k</a:t>
            </a:r>
            <a:r>
              <a:rPr sz="2450" spc="50" dirty="0"/>
              <a:t>)</a:t>
            </a:r>
            <a:r>
              <a:rPr sz="2450" spc="55" dirty="0"/>
              <a:t> </a:t>
            </a:r>
            <a:r>
              <a:rPr sz="2450" dirty="0"/>
              <a:t>you</a:t>
            </a:r>
            <a:r>
              <a:rPr sz="2450" spc="55" dirty="0"/>
              <a:t> </a:t>
            </a:r>
            <a:r>
              <a:rPr sz="2450" dirty="0"/>
              <a:t>can</a:t>
            </a:r>
            <a:r>
              <a:rPr sz="2450" spc="55" dirty="0"/>
              <a:t> </a:t>
            </a:r>
            <a:r>
              <a:rPr sz="2450" dirty="0"/>
              <a:t>find</a:t>
            </a:r>
            <a:r>
              <a:rPr sz="2450" spc="55" dirty="0"/>
              <a:t> </a:t>
            </a:r>
            <a:r>
              <a:rPr sz="2450" dirty="0"/>
              <a:t>the</a:t>
            </a:r>
            <a:r>
              <a:rPr sz="2450" spc="55" dirty="0"/>
              <a:t> </a:t>
            </a:r>
            <a:r>
              <a:rPr sz="2450" dirty="0"/>
              <a:t>position</a:t>
            </a:r>
            <a:r>
              <a:rPr sz="2450" spc="55" dirty="0"/>
              <a:t> </a:t>
            </a:r>
            <a:r>
              <a:rPr sz="2450" spc="-10" dirty="0"/>
              <a:t>proba- </a:t>
            </a:r>
            <a:r>
              <a:rPr sz="2450" dirty="0"/>
              <a:t>bilities</a:t>
            </a:r>
            <a:r>
              <a:rPr sz="2450" spc="40" dirty="0"/>
              <a:t> </a:t>
            </a:r>
            <a:r>
              <a:rPr sz="2450" dirty="0"/>
              <a:t>for</a:t>
            </a:r>
            <a:r>
              <a:rPr sz="2450" spc="45" dirty="0"/>
              <a:t> </a:t>
            </a:r>
            <a:r>
              <a:rPr sz="2450" dirty="0"/>
              <a:t>a</a:t>
            </a:r>
            <a:r>
              <a:rPr sz="2450" spc="50" dirty="0"/>
              <a:t> </a:t>
            </a:r>
            <a:r>
              <a:rPr sz="2450" spc="-10" dirty="0"/>
              <a:t>particle.</a:t>
            </a:r>
            <a:endParaRPr sz="2450">
              <a:latin typeface="Bookman Old Style"/>
              <a:cs typeface="Bookman Old Style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356735" algn="l"/>
              </a:tabLst>
            </a:pPr>
            <a:r>
              <a:rPr sz="1200" spc="-10" dirty="0">
                <a:latin typeface="Georgia"/>
                <a:cs typeface="Georgia"/>
              </a:rPr>
              <a:t>ConcepTest</a:t>
            </a:r>
            <a:r>
              <a:rPr sz="1200" dirty="0">
                <a:latin typeface="Georgia"/>
                <a:cs typeface="Georgia"/>
              </a:rPr>
              <a:t>	6.2.</a:t>
            </a:r>
            <a:r>
              <a:rPr sz="1200" spc="150" dirty="0">
                <a:latin typeface="Georgia"/>
                <a:cs typeface="Georgia"/>
              </a:rPr>
              <a:t>  </a:t>
            </a:r>
            <a:r>
              <a:rPr sz="1200" dirty="0">
                <a:latin typeface="Georgia"/>
                <a:cs typeface="Georgia"/>
              </a:rPr>
              <a:t>FREE</a:t>
            </a:r>
            <a:r>
              <a:rPr sz="1200" spc="95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PARTICLES</a:t>
            </a:r>
            <a:r>
              <a:rPr sz="1200" spc="9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AND</a:t>
            </a:r>
            <a:r>
              <a:rPr sz="1200" spc="9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FOURIER</a:t>
            </a:r>
            <a:r>
              <a:rPr sz="1200" spc="90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TRANSFORMS</a:t>
            </a:r>
            <a:endParaRPr sz="1200">
              <a:latin typeface="Georgia"/>
              <a:cs typeface="Georgi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5400" marR="17780">
              <a:lnSpc>
                <a:spcPct val="101699"/>
              </a:lnSpc>
              <a:spcBef>
                <a:spcPts val="75"/>
              </a:spcBef>
              <a:tabLst>
                <a:tab pos="1887220" algn="l"/>
              </a:tabLst>
            </a:pPr>
            <a:r>
              <a:rPr dirty="0"/>
              <a:t>True</a:t>
            </a:r>
            <a:r>
              <a:rPr spc="105" dirty="0"/>
              <a:t> </a:t>
            </a:r>
            <a:r>
              <a:rPr dirty="0"/>
              <a:t>or</a:t>
            </a:r>
            <a:r>
              <a:rPr spc="120" dirty="0"/>
              <a:t> </a:t>
            </a:r>
            <a:r>
              <a:rPr spc="-10" dirty="0"/>
              <a:t>false?</a:t>
            </a:r>
            <a:r>
              <a:rPr dirty="0"/>
              <a:t>	If</a:t>
            </a:r>
            <a:r>
              <a:rPr spc="55" dirty="0"/>
              <a:t> </a:t>
            </a:r>
            <a:r>
              <a:rPr dirty="0"/>
              <a:t>you</a:t>
            </a:r>
            <a:r>
              <a:rPr spc="55" dirty="0"/>
              <a:t> </a:t>
            </a:r>
            <a:r>
              <a:rPr spc="-10" dirty="0"/>
              <a:t>know</a:t>
            </a:r>
            <a:r>
              <a:rPr spc="55" dirty="0"/>
              <a:t> </a:t>
            </a:r>
            <a:r>
              <a:rPr b="0" i="1" spc="-1170" dirty="0">
                <a:latin typeface="Bookman Old Style"/>
                <a:cs typeface="Bookman Old Style"/>
              </a:rPr>
              <a:t>ψ</a:t>
            </a:r>
            <a:r>
              <a:rPr sz="3675" spc="67" baseline="14739" dirty="0"/>
              <a:t>ˆ</a:t>
            </a:r>
            <a:r>
              <a:rPr sz="2450" spc="50" dirty="0"/>
              <a:t>(</a:t>
            </a:r>
            <a:r>
              <a:rPr sz="2450" b="0" i="1" spc="130" dirty="0">
                <a:latin typeface="Bookman Old Style"/>
                <a:cs typeface="Bookman Old Style"/>
              </a:rPr>
              <a:t>k</a:t>
            </a:r>
            <a:r>
              <a:rPr sz="2450" spc="50" dirty="0"/>
              <a:t>)</a:t>
            </a:r>
            <a:r>
              <a:rPr sz="2450" spc="55" dirty="0"/>
              <a:t> </a:t>
            </a:r>
            <a:r>
              <a:rPr sz="2450" dirty="0"/>
              <a:t>you</a:t>
            </a:r>
            <a:r>
              <a:rPr sz="2450" spc="55" dirty="0"/>
              <a:t> </a:t>
            </a:r>
            <a:r>
              <a:rPr sz="2450" dirty="0"/>
              <a:t>can</a:t>
            </a:r>
            <a:r>
              <a:rPr sz="2450" spc="55" dirty="0"/>
              <a:t> </a:t>
            </a:r>
            <a:r>
              <a:rPr sz="2450" dirty="0"/>
              <a:t>find</a:t>
            </a:r>
            <a:r>
              <a:rPr sz="2450" spc="55" dirty="0"/>
              <a:t> </a:t>
            </a:r>
            <a:r>
              <a:rPr sz="2450" dirty="0"/>
              <a:t>the</a:t>
            </a:r>
            <a:r>
              <a:rPr sz="2450" spc="55" dirty="0"/>
              <a:t> </a:t>
            </a:r>
            <a:r>
              <a:rPr sz="2450" dirty="0"/>
              <a:t>position</a:t>
            </a:r>
            <a:r>
              <a:rPr sz="2450" spc="55" dirty="0"/>
              <a:t> </a:t>
            </a:r>
            <a:r>
              <a:rPr sz="2450" spc="-10" dirty="0"/>
              <a:t>proba- </a:t>
            </a:r>
            <a:r>
              <a:rPr sz="2450" dirty="0"/>
              <a:t>bilities</a:t>
            </a:r>
            <a:r>
              <a:rPr sz="2450" spc="40" dirty="0"/>
              <a:t> </a:t>
            </a:r>
            <a:r>
              <a:rPr sz="2450" dirty="0"/>
              <a:t>for</a:t>
            </a:r>
            <a:r>
              <a:rPr sz="2450" spc="45" dirty="0"/>
              <a:t> </a:t>
            </a:r>
            <a:r>
              <a:rPr sz="2450" dirty="0"/>
              <a:t>a</a:t>
            </a:r>
            <a:r>
              <a:rPr sz="2450" spc="50" dirty="0"/>
              <a:t> </a:t>
            </a:r>
            <a:r>
              <a:rPr sz="2450" spc="-10" dirty="0"/>
              <a:t>particle.</a:t>
            </a:r>
            <a:endParaRPr sz="2450">
              <a:latin typeface="Bookman Old Style"/>
              <a:cs typeface="Bookman Old Style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95058" y="2253486"/>
            <a:ext cx="8291830" cy="78295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36195" marR="17780" indent="-11430">
              <a:lnSpc>
                <a:spcPct val="101699"/>
              </a:lnSpc>
              <a:spcBef>
                <a:spcPts val="75"/>
              </a:spcBef>
              <a:tabLst>
                <a:tab pos="1633855" algn="l"/>
                <a:tab pos="2432050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-10" dirty="0">
                <a:latin typeface="Times New Roman"/>
                <a:cs typeface="Times New Roman"/>
              </a:rPr>
              <a:t>True.</a:t>
            </a:r>
            <a:r>
              <a:rPr sz="2450" dirty="0">
                <a:latin typeface="Times New Roman"/>
                <a:cs typeface="Times New Roman"/>
              </a:rPr>
              <a:t>	From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b="0" i="1" spc="-1170" dirty="0">
                <a:latin typeface="Bookman Old Style"/>
                <a:cs typeface="Bookman Old Style"/>
              </a:rPr>
              <a:t>ψ</a:t>
            </a:r>
            <a:r>
              <a:rPr sz="3675" spc="67" baseline="14739" dirty="0">
                <a:latin typeface="Times New Roman"/>
                <a:cs typeface="Times New Roman"/>
              </a:rPr>
              <a:t>ˆ</a:t>
            </a:r>
            <a:r>
              <a:rPr sz="2450" spc="50" dirty="0">
                <a:latin typeface="Times New Roman"/>
                <a:cs typeface="Times New Roman"/>
              </a:rPr>
              <a:t>(</a:t>
            </a:r>
            <a:r>
              <a:rPr sz="2450" b="0" i="1" spc="130" dirty="0">
                <a:latin typeface="Bookman Old Style"/>
                <a:cs typeface="Bookman Old Style"/>
              </a:rPr>
              <a:t>k</a:t>
            </a:r>
            <a:r>
              <a:rPr sz="2450" spc="50" dirty="0">
                <a:latin typeface="Times New Roman"/>
                <a:cs typeface="Times New Roman"/>
              </a:rPr>
              <a:t>)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you</a:t>
            </a:r>
            <a:r>
              <a:rPr sz="2450" spc="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can</a:t>
            </a:r>
            <a:r>
              <a:rPr sz="2450" spc="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find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b="0" i="1" dirty="0">
                <a:latin typeface="Bookman Old Style"/>
                <a:cs typeface="Bookman Old Style"/>
              </a:rPr>
              <a:t>ψ</a:t>
            </a:r>
            <a:r>
              <a:rPr sz="2450" dirty="0">
                <a:latin typeface="Times New Roman"/>
                <a:cs typeface="Times New Roman"/>
              </a:rPr>
              <a:t>(</a:t>
            </a:r>
            <a:r>
              <a:rPr sz="2450" b="0" i="1" dirty="0">
                <a:latin typeface="Bookman Old Style"/>
                <a:cs typeface="Bookman Old Style"/>
              </a:rPr>
              <a:t>x</a:t>
            </a:r>
            <a:r>
              <a:rPr sz="2450" dirty="0">
                <a:latin typeface="Times New Roman"/>
                <a:cs typeface="Times New Roman"/>
              </a:rPr>
              <a:t>),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which</a:t>
            </a:r>
            <a:r>
              <a:rPr sz="2450" spc="20" dirty="0">
                <a:latin typeface="Times New Roman"/>
                <a:cs typeface="Times New Roman"/>
              </a:rPr>
              <a:t> </a:t>
            </a:r>
            <a:r>
              <a:rPr sz="2450" spc="-35" dirty="0">
                <a:latin typeface="Times New Roman"/>
                <a:cs typeface="Times New Roman"/>
              </a:rPr>
              <a:t>gives</a:t>
            </a:r>
            <a:r>
              <a:rPr sz="2450" spc="20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the </a:t>
            </a:r>
            <a:r>
              <a:rPr sz="2450" dirty="0">
                <a:latin typeface="Times New Roman"/>
                <a:cs typeface="Times New Roman"/>
              </a:rPr>
              <a:t>position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probability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density.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78232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spc="-25" dirty="0">
                <a:latin typeface="Georgia"/>
                <a:cs typeface="Georgia"/>
              </a:rPr>
              <a:t>ConcepTest</a:t>
            </a:r>
            <a:endParaRPr sz="1200">
              <a:latin typeface="Georgia"/>
              <a:cs typeface="Georgi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063283" y="878291"/>
            <a:ext cx="391160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latin typeface="Georgia"/>
                <a:cs typeface="Georgia"/>
              </a:rPr>
              <a:t>6.2.</a:t>
            </a:r>
            <a:r>
              <a:rPr sz="1200" spc="150" dirty="0">
                <a:latin typeface="Georgia"/>
                <a:cs typeface="Georgia"/>
              </a:rPr>
              <a:t>  </a:t>
            </a:r>
            <a:r>
              <a:rPr sz="1200" dirty="0">
                <a:latin typeface="Georgia"/>
                <a:cs typeface="Georgia"/>
              </a:rPr>
              <a:t>FREE</a:t>
            </a:r>
            <a:r>
              <a:rPr sz="1200" spc="95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PARTICLES</a:t>
            </a:r>
            <a:r>
              <a:rPr sz="1200" spc="9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AND</a:t>
            </a:r>
            <a:r>
              <a:rPr sz="1200" spc="9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FOURIER</a:t>
            </a:r>
            <a:r>
              <a:rPr sz="1200" spc="90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TRANSFORMS</a:t>
            </a:r>
            <a:endParaRPr sz="1200">
              <a:latin typeface="Georgia"/>
              <a:cs typeface="Georgia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718819" y="1499576"/>
            <a:ext cx="1569085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21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integral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357170" y="1071104"/>
            <a:ext cx="200660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450" spc="509" dirty="0">
                <a:latin typeface="Arial"/>
                <a:cs typeface="Arial"/>
              </a:rPr>
              <a:t>r</a:t>
            </a:r>
            <a:endParaRPr sz="245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671978" y="1224807"/>
            <a:ext cx="159385" cy="34036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050" b="0" i="1" spc="-120" dirty="0">
                <a:latin typeface="Bookman Old Style"/>
                <a:cs typeface="Bookman Old Style"/>
              </a:rPr>
              <a:t>k</a:t>
            </a:r>
            <a:endParaRPr sz="2050">
              <a:latin typeface="Bookman Old Style"/>
              <a:cs typeface="Bookman Old Style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805607" y="1319131"/>
            <a:ext cx="125730" cy="2882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700" spc="-50" dirty="0">
                <a:latin typeface="Times New Roman"/>
                <a:cs typeface="Times New Roman"/>
              </a:rPr>
              <a:t>1</a:t>
            </a:r>
            <a:endParaRPr sz="17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143834" y="1416480"/>
            <a:ext cx="170180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450" spc="265" dirty="0">
                <a:latin typeface="Times New Roman"/>
                <a:cs typeface="Times New Roman"/>
              </a:rPr>
              <a:t>ˆ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970999" y="1326437"/>
            <a:ext cx="840740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722630" algn="l"/>
              </a:tabLst>
            </a:pPr>
            <a:r>
              <a:rPr sz="2450" spc="85" dirty="0">
                <a:latin typeface="Arial"/>
                <a:cs typeface="Arial"/>
              </a:rPr>
              <a:t>I</a:t>
            </a:r>
            <a:r>
              <a:rPr sz="2450" dirty="0">
                <a:latin typeface="Arial"/>
                <a:cs typeface="Arial"/>
              </a:rPr>
              <a:t>	</a:t>
            </a:r>
            <a:r>
              <a:rPr sz="2450" spc="85" dirty="0">
                <a:latin typeface="Arial"/>
                <a:cs typeface="Arial"/>
              </a:rPr>
              <a:t>I</a:t>
            </a:r>
            <a:endParaRPr sz="245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970999" y="1515311"/>
            <a:ext cx="840740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722630" algn="l"/>
              </a:tabLst>
            </a:pPr>
            <a:r>
              <a:rPr sz="2450" spc="85" dirty="0">
                <a:latin typeface="Arial"/>
                <a:cs typeface="Arial"/>
              </a:rPr>
              <a:t>I</a:t>
            </a:r>
            <a:r>
              <a:rPr sz="2450" dirty="0">
                <a:latin typeface="Arial"/>
                <a:cs typeface="Arial"/>
              </a:rPr>
              <a:t>	</a:t>
            </a:r>
            <a:r>
              <a:rPr sz="2450" spc="85" dirty="0">
                <a:latin typeface="Arial"/>
                <a:cs typeface="Arial"/>
              </a:rPr>
              <a:t>I</a:t>
            </a:r>
            <a:endParaRPr sz="245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786378" y="1291266"/>
            <a:ext cx="146050" cy="34036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050" spc="-50" dirty="0">
                <a:latin typeface="Times New Roman"/>
                <a:cs typeface="Times New Roman"/>
              </a:rPr>
              <a:t>2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075927" y="1499576"/>
            <a:ext cx="4722495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901700" algn="l"/>
              </a:tabLst>
            </a:pPr>
            <a:r>
              <a:rPr sz="2450" b="0" i="1" spc="-20" dirty="0">
                <a:latin typeface="Bookman Old Style"/>
                <a:cs typeface="Bookman Old Style"/>
              </a:rPr>
              <a:t>ψ</a:t>
            </a:r>
            <a:r>
              <a:rPr sz="2450" spc="-20" dirty="0">
                <a:latin typeface="Times New Roman"/>
                <a:cs typeface="Times New Roman"/>
              </a:rPr>
              <a:t>(</a:t>
            </a:r>
            <a:r>
              <a:rPr sz="2450" b="0" i="1" spc="-20" dirty="0">
                <a:latin typeface="Bookman Old Style"/>
                <a:cs typeface="Bookman Old Style"/>
              </a:rPr>
              <a:t>k</a:t>
            </a:r>
            <a:r>
              <a:rPr sz="2450" spc="-20" dirty="0">
                <a:latin typeface="Times New Roman"/>
                <a:cs typeface="Times New Roman"/>
              </a:rPr>
              <a:t>)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b="0" i="1" spc="-275" dirty="0">
                <a:latin typeface="Bookman Old Style"/>
                <a:cs typeface="Bookman Old Style"/>
              </a:rPr>
              <a:t>dk</a:t>
            </a:r>
            <a:r>
              <a:rPr sz="2450" b="0" i="1" spc="90" dirty="0">
                <a:latin typeface="Bookman Old Style"/>
                <a:cs typeface="Bookman Old Style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represents.</a:t>
            </a:r>
            <a:r>
              <a:rPr sz="2450" spc="-2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.</a:t>
            </a:r>
            <a:r>
              <a:rPr sz="2450" spc="-2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.</a:t>
            </a:r>
            <a:r>
              <a:rPr sz="2450" spc="-2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(Choose</a:t>
            </a:r>
            <a:r>
              <a:rPr sz="2450" spc="-4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one.)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719315" y="1780797"/>
            <a:ext cx="8255000" cy="840105"/>
          </a:xfrm>
          <a:prstGeom prst="rect">
            <a:avLst/>
          </a:prstGeom>
        </p:spPr>
        <p:txBody>
          <a:bodyPr vert="horz" wrap="square" lIns="0" tIns="69850" rIns="0" bIns="0" rtlCol="0">
            <a:spAutoFit/>
          </a:bodyPr>
          <a:lstStyle/>
          <a:p>
            <a:pPr marL="1824989">
              <a:lnSpc>
                <a:spcPct val="100000"/>
              </a:lnSpc>
              <a:spcBef>
                <a:spcPts val="550"/>
              </a:spcBef>
            </a:pPr>
            <a:r>
              <a:rPr sz="2050" spc="-50" dirty="0">
                <a:latin typeface="Times New Roman"/>
                <a:cs typeface="Times New Roman"/>
              </a:rPr>
              <a:t>0</a:t>
            </a:r>
            <a:endParaRPr sz="20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55"/>
              </a:spcBef>
              <a:tabLst>
                <a:tab pos="1012825" algn="l"/>
                <a:tab pos="2517140" algn="l"/>
                <a:tab pos="2878455" algn="l"/>
                <a:tab pos="3870960" algn="l"/>
                <a:tab pos="4145279" algn="l"/>
                <a:tab pos="4730115" algn="l"/>
                <a:tab pos="5992495" algn="l"/>
                <a:tab pos="6948170" algn="l"/>
                <a:tab pos="8097520" algn="l"/>
              </a:tabLst>
            </a:pPr>
            <a:r>
              <a:rPr sz="2450" dirty="0">
                <a:latin typeface="Times New Roman"/>
                <a:cs typeface="Times New Roman"/>
              </a:rPr>
              <a:t>A.</a:t>
            </a:r>
            <a:r>
              <a:rPr sz="2450" spc="-10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The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10" dirty="0">
                <a:latin typeface="Times New Roman"/>
                <a:cs typeface="Times New Roman"/>
              </a:rPr>
              <a:t>probability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25" dirty="0">
                <a:latin typeface="Times New Roman"/>
                <a:cs typeface="Times New Roman"/>
              </a:rPr>
              <a:t>of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10" dirty="0">
                <a:latin typeface="Times New Roman"/>
                <a:cs typeface="Times New Roman"/>
              </a:rPr>
              <a:t>finding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50" dirty="0">
                <a:latin typeface="Times New Roman"/>
                <a:cs typeface="Times New Roman"/>
              </a:rPr>
              <a:t>a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20" dirty="0">
                <a:latin typeface="Times New Roman"/>
                <a:cs typeface="Times New Roman"/>
              </a:rPr>
              <a:t>free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10" dirty="0">
                <a:latin typeface="Times New Roman"/>
                <a:cs typeface="Times New Roman"/>
              </a:rPr>
              <a:t>particle’s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10" dirty="0">
                <a:latin typeface="Times New Roman"/>
                <a:cs typeface="Times New Roman"/>
              </a:rPr>
              <a:t>energy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10" dirty="0">
                <a:latin typeface="Times New Roman"/>
                <a:cs typeface="Times New Roman"/>
              </a:rPr>
              <a:t>between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50" dirty="0">
                <a:latin typeface="Times New Roman"/>
                <a:cs typeface="Times New Roman"/>
              </a:rPr>
              <a:t>0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065085" y="2597047"/>
            <a:ext cx="2101850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240" dirty="0">
                <a:latin typeface="Times New Roman"/>
                <a:cs typeface="Times New Roman"/>
              </a:rPr>
              <a:t> </a:t>
            </a:r>
            <a:r>
              <a:rPr sz="2450" spc="-60" dirty="0">
                <a:latin typeface="Lucida Sans Unicode"/>
                <a:cs typeface="Lucida Sans Unicode"/>
              </a:rPr>
              <a:t>ℏ</a:t>
            </a:r>
            <a:r>
              <a:rPr sz="3075" spc="-89" baseline="24390" dirty="0">
                <a:latin typeface="Times New Roman"/>
                <a:cs typeface="Times New Roman"/>
              </a:rPr>
              <a:t>2</a:t>
            </a:r>
            <a:r>
              <a:rPr sz="2450" b="0" i="1" spc="-60" dirty="0">
                <a:latin typeface="Bookman Old Style"/>
                <a:cs typeface="Bookman Old Style"/>
              </a:rPr>
              <a:t>k</a:t>
            </a:r>
            <a:r>
              <a:rPr sz="3075" spc="-89" baseline="24390" dirty="0">
                <a:latin typeface="Times New Roman"/>
                <a:cs typeface="Times New Roman"/>
              </a:rPr>
              <a:t>2</a:t>
            </a:r>
            <a:r>
              <a:rPr sz="2450" b="0" i="1" spc="-60" dirty="0">
                <a:latin typeface="Bookman Old Style"/>
                <a:cs typeface="Bookman Old Style"/>
              </a:rPr>
              <a:t>/</a:t>
            </a:r>
            <a:r>
              <a:rPr sz="2450" spc="-60" dirty="0">
                <a:latin typeface="Times New Roman"/>
                <a:cs typeface="Times New Roman"/>
              </a:rPr>
              <a:t>(2</a:t>
            </a:r>
            <a:r>
              <a:rPr sz="2450" b="0" i="1" spc="-60" dirty="0">
                <a:latin typeface="Bookman Old Style"/>
                <a:cs typeface="Bookman Old Style"/>
              </a:rPr>
              <a:t>m</a:t>
            </a:r>
            <a:r>
              <a:rPr sz="2450" spc="-60" dirty="0">
                <a:latin typeface="Times New Roman"/>
                <a:cs typeface="Times New Roman"/>
              </a:rPr>
              <a:t>).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731583" y="2726748"/>
            <a:ext cx="8241030" cy="779780"/>
          </a:xfrm>
          <a:prstGeom prst="rect">
            <a:avLst/>
          </a:prstGeom>
        </p:spPr>
        <p:txBody>
          <a:bodyPr vert="horz" wrap="square" lIns="0" tIns="42545" rIns="0" bIns="0" rtlCol="0">
            <a:spAutoFit/>
          </a:bodyPr>
          <a:lstStyle/>
          <a:p>
            <a:pPr marL="1389380">
              <a:lnSpc>
                <a:spcPct val="100000"/>
              </a:lnSpc>
              <a:spcBef>
                <a:spcPts val="335"/>
              </a:spcBef>
            </a:pPr>
            <a:r>
              <a:rPr sz="2050" spc="-50" dirty="0">
                <a:latin typeface="Times New Roman"/>
                <a:cs typeface="Times New Roman"/>
              </a:rPr>
              <a:t>1</a:t>
            </a:r>
            <a:endParaRPr sz="20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95"/>
              </a:spcBef>
              <a:tabLst>
                <a:tab pos="1084580" algn="l"/>
              </a:tabLst>
            </a:pPr>
            <a:r>
              <a:rPr sz="2450" dirty="0">
                <a:latin typeface="Times New Roman"/>
                <a:cs typeface="Times New Roman"/>
              </a:rPr>
              <a:t>B.</a:t>
            </a:r>
            <a:r>
              <a:rPr sz="2450" spc="-55" dirty="0">
                <a:latin typeface="Times New Roman"/>
                <a:cs typeface="Times New Roman"/>
              </a:rPr>
              <a:t> </a:t>
            </a:r>
            <a:r>
              <a:rPr sz="2450" b="0" i="1" spc="-20" dirty="0">
                <a:latin typeface="Bookman Old Style"/>
                <a:cs typeface="Bookman Old Style"/>
              </a:rPr>
              <a:t>Half</a:t>
            </a:r>
            <a:r>
              <a:rPr sz="2450" b="0" i="1" dirty="0">
                <a:latin typeface="Bookman Old Style"/>
                <a:cs typeface="Bookman Old Style"/>
              </a:rPr>
              <a:t>	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-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probability</a:t>
            </a:r>
            <a:r>
              <a:rPr sz="2450" spc="-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-2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finding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-1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free</a:t>
            </a:r>
            <a:r>
              <a:rPr sz="2450" spc="-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particle’s</a:t>
            </a:r>
            <a:r>
              <a:rPr sz="2450" spc="-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energy</a:t>
            </a:r>
            <a:r>
              <a:rPr sz="2450" spc="-1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between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065085" y="3482732"/>
            <a:ext cx="2341245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sz="2450" dirty="0">
                <a:latin typeface="Times New Roman"/>
                <a:cs typeface="Times New Roman"/>
              </a:rPr>
              <a:t>0</a:t>
            </a:r>
            <a:r>
              <a:rPr sz="2450" spc="1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140" dirty="0">
                <a:latin typeface="Times New Roman"/>
                <a:cs typeface="Times New Roman"/>
              </a:rPr>
              <a:t> </a:t>
            </a:r>
            <a:r>
              <a:rPr sz="2450" spc="-60" dirty="0">
                <a:latin typeface="Lucida Sans Unicode"/>
                <a:cs typeface="Lucida Sans Unicode"/>
              </a:rPr>
              <a:t>ℏ</a:t>
            </a:r>
            <a:r>
              <a:rPr sz="3075" spc="-89" baseline="24390" dirty="0">
                <a:latin typeface="Times New Roman"/>
                <a:cs typeface="Times New Roman"/>
              </a:rPr>
              <a:t>2</a:t>
            </a:r>
            <a:r>
              <a:rPr sz="2450" b="0" i="1" spc="-60" dirty="0">
                <a:latin typeface="Bookman Old Style"/>
                <a:cs typeface="Bookman Old Style"/>
              </a:rPr>
              <a:t>k</a:t>
            </a:r>
            <a:r>
              <a:rPr sz="3075" spc="-89" baseline="24390" dirty="0">
                <a:latin typeface="Times New Roman"/>
                <a:cs typeface="Times New Roman"/>
              </a:rPr>
              <a:t>2</a:t>
            </a:r>
            <a:r>
              <a:rPr sz="2450" b="0" i="1" spc="-60" dirty="0">
                <a:latin typeface="Bookman Old Style"/>
                <a:cs typeface="Bookman Old Style"/>
              </a:rPr>
              <a:t>/</a:t>
            </a:r>
            <a:r>
              <a:rPr sz="2450" spc="-60" dirty="0">
                <a:latin typeface="Times New Roman"/>
                <a:cs typeface="Times New Roman"/>
              </a:rPr>
              <a:t>(2</a:t>
            </a:r>
            <a:r>
              <a:rPr sz="2450" b="0" i="1" spc="-60" dirty="0">
                <a:latin typeface="Bookman Old Style"/>
                <a:cs typeface="Bookman Old Style"/>
              </a:rPr>
              <a:t>m</a:t>
            </a:r>
            <a:r>
              <a:rPr sz="2450" spc="-60" dirty="0">
                <a:latin typeface="Times New Roman"/>
                <a:cs typeface="Times New Roman"/>
              </a:rPr>
              <a:t>).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727417" y="3612445"/>
            <a:ext cx="3346450" cy="779780"/>
          </a:xfrm>
          <a:prstGeom prst="rect">
            <a:avLst/>
          </a:prstGeom>
        </p:spPr>
        <p:txBody>
          <a:bodyPr vert="horz" wrap="square" lIns="0" tIns="42545" rIns="0" bIns="0" rtlCol="0">
            <a:spAutoFit/>
          </a:bodyPr>
          <a:lstStyle/>
          <a:p>
            <a:pPr marL="1633220">
              <a:lnSpc>
                <a:spcPct val="100000"/>
              </a:lnSpc>
              <a:spcBef>
                <a:spcPts val="335"/>
              </a:spcBef>
            </a:pPr>
            <a:r>
              <a:rPr sz="2050" spc="-50" dirty="0">
                <a:latin typeface="Times New Roman"/>
                <a:cs typeface="Times New Roman"/>
              </a:rPr>
              <a:t>1</a:t>
            </a:r>
            <a:endParaRPr sz="20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95"/>
              </a:spcBef>
            </a:pPr>
            <a:r>
              <a:rPr sz="2450" dirty="0">
                <a:latin typeface="Times New Roman"/>
                <a:cs typeface="Times New Roman"/>
              </a:rPr>
              <a:t>C.</a:t>
            </a:r>
            <a:r>
              <a:rPr sz="2450" spc="-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Neither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those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things.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78232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spc="-25" dirty="0">
                <a:latin typeface="Georgia"/>
                <a:cs typeface="Georgia"/>
              </a:rPr>
              <a:t>ConcepTest</a:t>
            </a:r>
            <a:endParaRPr sz="1200">
              <a:latin typeface="Georgia"/>
              <a:cs typeface="Georgi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063283" y="878291"/>
            <a:ext cx="391160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latin typeface="Georgia"/>
                <a:cs typeface="Georgia"/>
              </a:rPr>
              <a:t>6.2.</a:t>
            </a:r>
            <a:r>
              <a:rPr sz="1200" spc="150" dirty="0">
                <a:latin typeface="Georgia"/>
                <a:cs typeface="Georgia"/>
              </a:rPr>
              <a:t>  </a:t>
            </a:r>
            <a:r>
              <a:rPr sz="1200" dirty="0">
                <a:latin typeface="Georgia"/>
                <a:cs typeface="Georgia"/>
              </a:rPr>
              <a:t>FREE</a:t>
            </a:r>
            <a:r>
              <a:rPr sz="1200" spc="95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PARTICLES</a:t>
            </a:r>
            <a:r>
              <a:rPr sz="1200" spc="9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AND</a:t>
            </a:r>
            <a:r>
              <a:rPr sz="1200" spc="9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FOURIER</a:t>
            </a:r>
            <a:r>
              <a:rPr sz="1200" spc="90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TRANSFORMS</a:t>
            </a:r>
            <a:endParaRPr sz="1200">
              <a:latin typeface="Georgia"/>
              <a:cs typeface="Georgia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718819" y="1499576"/>
            <a:ext cx="1569085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21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integral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357170" y="1071104"/>
            <a:ext cx="200660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450" spc="509" dirty="0">
                <a:latin typeface="Arial"/>
                <a:cs typeface="Arial"/>
              </a:rPr>
              <a:t>r</a:t>
            </a:r>
            <a:endParaRPr sz="245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671978" y="1224807"/>
            <a:ext cx="159385" cy="34036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050" b="0" i="1" spc="-120" dirty="0">
                <a:latin typeface="Bookman Old Style"/>
                <a:cs typeface="Bookman Old Style"/>
              </a:rPr>
              <a:t>k</a:t>
            </a:r>
            <a:endParaRPr sz="2050">
              <a:latin typeface="Bookman Old Style"/>
              <a:cs typeface="Bookman Old Style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805607" y="1319131"/>
            <a:ext cx="125730" cy="2882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700" spc="-50" dirty="0">
                <a:latin typeface="Times New Roman"/>
                <a:cs typeface="Times New Roman"/>
              </a:rPr>
              <a:t>1</a:t>
            </a:r>
            <a:endParaRPr sz="17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143834" y="1416480"/>
            <a:ext cx="170180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450" spc="265" dirty="0">
                <a:latin typeface="Times New Roman"/>
                <a:cs typeface="Times New Roman"/>
              </a:rPr>
              <a:t>ˆ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970999" y="1326437"/>
            <a:ext cx="840740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722630" algn="l"/>
              </a:tabLst>
            </a:pPr>
            <a:r>
              <a:rPr sz="2450" spc="85" dirty="0">
                <a:latin typeface="Arial"/>
                <a:cs typeface="Arial"/>
              </a:rPr>
              <a:t>I</a:t>
            </a:r>
            <a:r>
              <a:rPr sz="2450" dirty="0">
                <a:latin typeface="Arial"/>
                <a:cs typeface="Arial"/>
              </a:rPr>
              <a:t>	</a:t>
            </a:r>
            <a:r>
              <a:rPr sz="2450" spc="85" dirty="0">
                <a:latin typeface="Arial"/>
                <a:cs typeface="Arial"/>
              </a:rPr>
              <a:t>I</a:t>
            </a:r>
            <a:endParaRPr sz="245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970999" y="1515311"/>
            <a:ext cx="840740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722630" algn="l"/>
              </a:tabLst>
            </a:pPr>
            <a:r>
              <a:rPr sz="2450" spc="85" dirty="0">
                <a:latin typeface="Arial"/>
                <a:cs typeface="Arial"/>
              </a:rPr>
              <a:t>I</a:t>
            </a:r>
            <a:r>
              <a:rPr sz="2450" dirty="0">
                <a:latin typeface="Arial"/>
                <a:cs typeface="Arial"/>
              </a:rPr>
              <a:t>	</a:t>
            </a:r>
            <a:r>
              <a:rPr sz="2450" spc="85" dirty="0">
                <a:latin typeface="Arial"/>
                <a:cs typeface="Arial"/>
              </a:rPr>
              <a:t>I</a:t>
            </a:r>
            <a:endParaRPr sz="245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786378" y="1291266"/>
            <a:ext cx="146050" cy="34036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050" spc="-50" dirty="0">
                <a:latin typeface="Times New Roman"/>
                <a:cs typeface="Times New Roman"/>
              </a:rPr>
              <a:t>2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075927" y="1499576"/>
            <a:ext cx="4722495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901700" algn="l"/>
              </a:tabLst>
            </a:pPr>
            <a:r>
              <a:rPr sz="2450" b="0" i="1" spc="-20" dirty="0">
                <a:latin typeface="Bookman Old Style"/>
                <a:cs typeface="Bookman Old Style"/>
              </a:rPr>
              <a:t>ψ</a:t>
            </a:r>
            <a:r>
              <a:rPr sz="2450" spc="-20" dirty="0">
                <a:latin typeface="Times New Roman"/>
                <a:cs typeface="Times New Roman"/>
              </a:rPr>
              <a:t>(</a:t>
            </a:r>
            <a:r>
              <a:rPr sz="2450" b="0" i="1" spc="-20" dirty="0">
                <a:latin typeface="Bookman Old Style"/>
                <a:cs typeface="Bookman Old Style"/>
              </a:rPr>
              <a:t>k</a:t>
            </a:r>
            <a:r>
              <a:rPr sz="2450" spc="-20" dirty="0">
                <a:latin typeface="Times New Roman"/>
                <a:cs typeface="Times New Roman"/>
              </a:rPr>
              <a:t>)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b="0" i="1" spc="-275" dirty="0">
                <a:latin typeface="Bookman Old Style"/>
                <a:cs typeface="Bookman Old Style"/>
              </a:rPr>
              <a:t>dk</a:t>
            </a:r>
            <a:r>
              <a:rPr sz="2450" b="0" i="1" spc="90" dirty="0">
                <a:latin typeface="Bookman Old Style"/>
                <a:cs typeface="Bookman Old Style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represents.</a:t>
            </a:r>
            <a:r>
              <a:rPr sz="2450" spc="-2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.</a:t>
            </a:r>
            <a:r>
              <a:rPr sz="2450" spc="-2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.</a:t>
            </a:r>
            <a:r>
              <a:rPr sz="2450" spc="-2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(Choose</a:t>
            </a:r>
            <a:r>
              <a:rPr sz="2450" spc="-4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one.)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719315" y="1780797"/>
            <a:ext cx="8255000" cy="840105"/>
          </a:xfrm>
          <a:prstGeom prst="rect">
            <a:avLst/>
          </a:prstGeom>
        </p:spPr>
        <p:txBody>
          <a:bodyPr vert="horz" wrap="square" lIns="0" tIns="69850" rIns="0" bIns="0" rtlCol="0">
            <a:spAutoFit/>
          </a:bodyPr>
          <a:lstStyle/>
          <a:p>
            <a:pPr marL="1824989">
              <a:lnSpc>
                <a:spcPct val="100000"/>
              </a:lnSpc>
              <a:spcBef>
                <a:spcPts val="550"/>
              </a:spcBef>
            </a:pPr>
            <a:r>
              <a:rPr sz="2050" spc="-50" dirty="0">
                <a:latin typeface="Times New Roman"/>
                <a:cs typeface="Times New Roman"/>
              </a:rPr>
              <a:t>0</a:t>
            </a:r>
            <a:endParaRPr sz="20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55"/>
              </a:spcBef>
              <a:tabLst>
                <a:tab pos="1012825" algn="l"/>
                <a:tab pos="2517140" algn="l"/>
                <a:tab pos="2878455" algn="l"/>
                <a:tab pos="3870960" algn="l"/>
                <a:tab pos="4145279" algn="l"/>
                <a:tab pos="4730115" algn="l"/>
                <a:tab pos="5992495" algn="l"/>
                <a:tab pos="6948170" algn="l"/>
                <a:tab pos="8097520" algn="l"/>
              </a:tabLst>
            </a:pPr>
            <a:r>
              <a:rPr sz="2450" dirty="0">
                <a:latin typeface="Times New Roman"/>
                <a:cs typeface="Times New Roman"/>
              </a:rPr>
              <a:t>A.</a:t>
            </a:r>
            <a:r>
              <a:rPr sz="2450" spc="-10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The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10" dirty="0">
                <a:latin typeface="Times New Roman"/>
                <a:cs typeface="Times New Roman"/>
              </a:rPr>
              <a:t>probability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25" dirty="0">
                <a:latin typeface="Times New Roman"/>
                <a:cs typeface="Times New Roman"/>
              </a:rPr>
              <a:t>of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10" dirty="0">
                <a:latin typeface="Times New Roman"/>
                <a:cs typeface="Times New Roman"/>
              </a:rPr>
              <a:t>finding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50" dirty="0">
                <a:latin typeface="Times New Roman"/>
                <a:cs typeface="Times New Roman"/>
              </a:rPr>
              <a:t>a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20" dirty="0">
                <a:latin typeface="Times New Roman"/>
                <a:cs typeface="Times New Roman"/>
              </a:rPr>
              <a:t>free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10" dirty="0">
                <a:latin typeface="Times New Roman"/>
                <a:cs typeface="Times New Roman"/>
              </a:rPr>
              <a:t>particle’s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10" dirty="0">
                <a:latin typeface="Times New Roman"/>
                <a:cs typeface="Times New Roman"/>
              </a:rPr>
              <a:t>energy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10" dirty="0">
                <a:latin typeface="Times New Roman"/>
                <a:cs typeface="Times New Roman"/>
              </a:rPr>
              <a:t>between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50" dirty="0">
                <a:latin typeface="Times New Roman"/>
                <a:cs typeface="Times New Roman"/>
              </a:rPr>
              <a:t>0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065085" y="2597047"/>
            <a:ext cx="2101850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240" dirty="0">
                <a:latin typeface="Times New Roman"/>
                <a:cs typeface="Times New Roman"/>
              </a:rPr>
              <a:t> </a:t>
            </a:r>
            <a:r>
              <a:rPr sz="2450" spc="-60" dirty="0">
                <a:latin typeface="Lucida Sans Unicode"/>
                <a:cs typeface="Lucida Sans Unicode"/>
              </a:rPr>
              <a:t>ℏ</a:t>
            </a:r>
            <a:r>
              <a:rPr sz="3075" spc="-89" baseline="24390" dirty="0">
                <a:latin typeface="Times New Roman"/>
                <a:cs typeface="Times New Roman"/>
              </a:rPr>
              <a:t>2</a:t>
            </a:r>
            <a:r>
              <a:rPr sz="2450" b="0" i="1" spc="-60" dirty="0">
                <a:latin typeface="Bookman Old Style"/>
                <a:cs typeface="Bookman Old Style"/>
              </a:rPr>
              <a:t>k</a:t>
            </a:r>
            <a:r>
              <a:rPr sz="3075" spc="-89" baseline="24390" dirty="0">
                <a:latin typeface="Times New Roman"/>
                <a:cs typeface="Times New Roman"/>
              </a:rPr>
              <a:t>2</a:t>
            </a:r>
            <a:r>
              <a:rPr sz="2450" b="0" i="1" spc="-60" dirty="0">
                <a:latin typeface="Bookman Old Style"/>
                <a:cs typeface="Bookman Old Style"/>
              </a:rPr>
              <a:t>/</a:t>
            </a:r>
            <a:r>
              <a:rPr sz="2450" spc="-60" dirty="0">
                <a:latin typeface="Times New Roman"/>
                <a:cs typeface="Times New Roman"/>
              </a:rPr>
              <a:t>(2</a:t>
            </a:r>
            <a:r>
              <a:rPr sz="2450" b="0" i="1" spc="-60" dirty="0">
                <a:latin typeface="Bookman Old Style"/>
                <a:cs typeface="Bookman Old Style"/>
              </a:rPr>
              <a:t>m</a:t>
            </a:r>
            <a:r>
              <a:rPr sz="2450" spc="-60" dirty="0">
                <a:latin typeface="Times New Roman"/>
                <a:cs typeface="Times New Roman"/>
              </a:rPr>
              <a:t>).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731583" y="2726748"/>
            <a:ext cx="8241030" cy="779780"/>
          </a:xfrm>
          <a:prstGeom prst="rect">
            <a:avLst/>
          </a:prstGeom>
        </p:spPr>
        <p:txBody>
          <a:bodyPr vert="horz" wrap="square" lIns="0" tIns="42545" rIns="0" bIns="0" rtlCol="0">
            <a:spAutoFit/>
          </a:bodyPr>
          <a:lstStyle/>
          <a:p>
            <a:pPr marL="1389380">
              <a:lnSpc>
                <a:spcPct val="100000"/>
              </a:lnSpc>
              <a:spcBef>
                <a:spcPts val="335"/>
              </a:spcBef>
            </a:pPr>
            <a:r>
              <a:rPr sz="2050" spc="-50" dirty="0">
                <a:latin typeface="Times New Roman"/>
                <a:cs typeface="Times New Roman"/>
              </a:rPr>
              <a:t>1</a:t>
            </a:r>
            <a:endParaRPr sz="20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95"/>
              </a:spcBef>
              <a:tabLst>
                <a:tab pos="1084580" algn="l"/>
              </a:tabLst>
            </a:pPr>
            <a:r>
              <a:rPr sz="2450" dirty="0">
                <a:latin typeface="Times New Roman"/>
                <a:cs typeface="Times New Roman"/>
              </a:rPr>
              <a:t>B.</a:t>
            </a:r>
            <a:r>
              <a:rPr sz="2450" spc="-55" dirty="0">
                <a:latin typeface="Times New Roman"/>
                <a:cs typeface="Times New Roman"/>
              </a:rPr>
              <a:t> </a:t>
            </a:r>
            <a:r>
              <a:rPr sz="2450" b="0" i="1" spc="-20" dirty="0">
                <a:latin typeface="Bookman Old Style"/>
                <a:cs typeface="Bookman Old Style"/>
              </a:rPr>
              <a:t>Half</a:t>
            </a:r>
            <a:r>
              <a:rPr sz="2450" b="0" i="1" dirty="0">
                <a:latin typeface="Bookman Old Style"/>
                <a:cs typeface="Bookman Old Style"/>
              </a:rPr>
              <a:t>	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-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probability</a:t>
            </a:r>
            <a:r>
              <a:rPr sz="2450" spc="-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-2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finding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-1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free</a:t>
            </a:r>
            <a:r>
              <a:rPr sz="2450" spc="-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particle’s</a:t>
            </a:r>
            <a:r>
              <a:rPr sz="2450" spc="-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energy</a:t>
            </a:r>
            <a:r>
              <a:rPr sz="2450" spc="-1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between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065085" y="3482732"/>
            <a:ext cx="2341245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sz="2450" dirty="0">
                <a:latin typeface="Times New Roman"/>
                <a:cs typeface="Times New Roman"/>
              </a:rPr>
              <a:t>0</a:t>
            </a:r>
            <a:r>
              <a:rPr sz="2450" spc="1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140" dirty="0">
                <a:latin typeface="Times New Roman"/>
                <a:cs typeface="Times New Roman"/>
              </a:rPr>
              <a:t> </a:t>
            </a:r>
            <a:r>
              <a:rPr sz="2450" spc="-60" dirty="0">
                <a:latin typeface="Lucida Sans Unicode"/>
                <a:cs typeface="Lucida Sans Unicode"/>
              </a:rPr>
              <a:t>ℏ</a:t>
            </a:r>
            <a:r>
              <a:rPr sz="3075" spc="-89" baseline="24390" dirty="0">
                <a:latin typeface="Times New Roman"/>
                <a:cs typeface="Times New Roman"/>
              </a:rPr>
              <a:t>2</a:t>
            </a:r>
            <a:r>
              <a:rPr sz="2450" b="0" i="1" spc="-60" dirty="0">
                <a:latin typeface="Bookman Old Style"/>
                <a:cs typeface="Bookman Old Style"/>
              </a:rPr>
              <a:t>k</a:t>
            </a:r>
            <a:r>
              <a:rPr sz="3075" spc="-89" baseline="24390" dirty="0">
                <a:latin typeface="Times New Roman"/>
                <a:cs typeface="Times New Roman"/>
              </a:rPr>
              <a:t>2</a:t>
            </a:r>
            <a:r>
              <a:rPr sz="2450" b="0" i="1" spc="-60" dirty="0">
                <a:latin typeface="Bookman Old Style"/>
                <a:cs typeface="Bookman Old Style"/>
              </a:rPr>
              <a:t>/</a:t>
            </a:r>
            <a:r>
              <a:rPr sz="2450" spc="-60" dirty="0">
                <a:latin typeface="Times New Roman"/>
                <a:cs typeface="Times New Roman"/>
              </a:rPr>
              <a:t>(2</a:t>
            </a:r>
            <a:r>
              <a:rPr sz="2450" b="0" i="1" spc="-60" dirty="0">
                <a:latin typeface="Bookman Old Style"/>
                <a:cs typeface="Bookman Old Style"/>
              </a:rPr>
              <a:t>m</a:t>
            </a:r>
            <a:r>
              <a:rPr sz="2450" spc="-60" dirty="0">
                <a:latin typeface="Times New Roman"/>
                <a:cs typeface="Times New Roman"/>
              </a:rPr>
              <a:t>).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727417" y="3612445"/>
            <a:ext cx="3346450" cy="779780"/>
          </a:xfrm>
          <a:prstGeom prst="rect">
            <a:avLst/>
          </a:prstGeom>
        </p:spPr>
        <p:txBody>
          <a:bodyPr vert="horz" wrap="square" lIns="0" tIns="42545" rIns="0" bIns="0" rtlCol="0">
            <a:spAutoFit/>
          </a:bodyPr>
          <a:lstStyle/>
          <a:p>
            <a:pPr marL="1633220">
              <a:lnSpc>
                <a:spcPct val="100000"/>
              </a:lnSpc>
              <a:spcBef>
                <a:spcPts val="335"/>
              </a:spcBef>
            </a:pPr>
            <a:r>
              <a:rPr sz="2050" spc="-50" dirty="0">
                <a:latin typeface="Times New Roman"/>
                <a:cs typeface="Times New Roman"/>
              </a:rPr>
              <a:t>1</a:t>
            </a:r>
            <a:endParaRPr sz="20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95"/>
              </a:spcBef>
            </a:pPr>
            <a:r>
              <a:rPr sz="2450" dirty="0">
                <a:latin typeface="Times New Roman"/>
                <a:cs typeface="Times New Roman"/>
              </a:rPr>
              <a:t>C.</a:t>
            </a:r>
            <a:r>
              <a:rPr sz="2450" spc="-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Neither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those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things.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707758" y="4608803"/>
            <a:ext cx="8264525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16211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dirty="0">
                <a:latin typeface="Times New Roman"/>
                <a:cs typeface="Times New Roman"/>
              </a:rPr>
              <a:t>C.</a:t>
            </a:r>
            <a:r>
              <a:rPr sz="2450" spc="-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-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probability</a:t>
            </a:r>
            <a:r>
              <a:rPr sz="2450" spc="-15" dirty="0">
                <a:latin typeface="Times New Roman"/>
                <a:cs typeface="Times New Roman"/>
              </a:rPr>
              <a:t> </a:t>
            </a:r>
            <a:r>
              <a:rPr sz="2450" spc="-80" dirty="0">
                <a:latin typeface="Times New Roman"/>
                <a:cs typeface="Times New Roman"/>
              </a:rPr>
              <a:t>of</a:t>
            </a:r>
            <a:r>
              <a:rPr sz="2450" spc="-20" dirty="0">
                <a:latin typeface="Times New Roman"/>
                <a:cs typeface="Times New Roman"/>
              </a:rPr>
              <a:t> </a:t>
            </a:r>
            <a:r>
              <a:rPr sz="2450" spc="-30" dirty="0">
                <a:latin typeface="Times New Roman"/>
                <a:cs typeface="Times New Roman"/>
              </a:rPr>
              <a:t>finding</a:t>
            </a:r>
            <a:r>
              <a:rPr sz="2450" spc="-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-1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particle’s</a:t>
            </a:r>
            <a:r>
              <a:rPr sz="2450" spc="-2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energy</a:t>
            </a:r>
            <a:r>
              <a:rPr sz="2450" spc="-20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be-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2455760" y="5130222"/>
            <a:ext cx="443230" cy="34036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  <a:tabLst>
                <a:tab pos="309880" algn="l"/>
              </a:tabLst>
            </a:pPr>
            <a:r>
              <a:rPr sz="2050" spc="-50" dirty="0">
                <a:latin typeface="Times New Roman"/>
                <a:cs typeface="Times New Roman"/>
              </a:rPr>
              <a:t>2</a:t>
            </a:r>
            <a:r>
              <a:rPr sz="2050" dirty="0">
                <a:latin typeface="Times New Roman"/>
                <a:cs typeface="Times New Roman"/>
              </a:rPr>
              <a:t>	</a:t>
            </a:r>
            <a:r>
              <a:rPr sz="2050" spc="-50" dirty="0">
                <a:latin typeface="Times New Roman"/>
                <a:cs typeface="Times New Roman"/>
              </a:rPr>
              <a:t>2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2742742" y="5349741"/>
            <a:ext cx="146050" cy="34036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050" spc="-50" dirty="0">
                <a:latin typeface="Times New Roman"/>
                <a:cs typeface="Times New Roman"/>
              </a:rPr>
              <a:t>1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718819" y="5192076"/>
            <a:ext cx="3248025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450" spc="-20" dirty="0">
                <a:latin typeface="Times New Roman"/>
                <a:cs typeface="Times New Roman"/>
              </a:rPr>
              <a:t>tween</a:t>
            </a:r>
            <a:r>
              <a:rPr sz="2450" spc="-1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0</a:t>
            </a:r>
            <a:r>
              <a:rPr sz="2450" spc="-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-60" dirty="0">
                <a:latin typeface="Times New Roman"/>
                <a:cs typeface="Times New Roman"/>
              </a:rPr>
              <a:t> </a:t>
            </a:r>
            <a:r>
              <a:rPr sz="2450" spc="-400" dirty="0">
                <a:latin typeface="Lucida Sans Unicode"/>
                <a:cs typeface="Lucida Sans Unicode"/>
              </a:rPr>
              <a:t>ℏ</a:t>
            </a:r>
            <a:r>
              <a:rPr sz="2450" spc="210" dirty="0">
                <a:latin typeface="Lucida Sans Unicode"/>
                <a:cs typeface="Lucida Sans Unicode"/>
              </a:rPr>
              <a:t> </a:t>
            </a:r>
            <a:r>
              <a:rPr sz="2450" b="0" i="1" dirty="0">
                <a:latin typeface="Bookman Old Style"/>
                <a:cs typeface="Bookman Old Style"/>
              </a:rPr>
              <a:t>k</a:t>
            </a:r>
            <a:r>
              <a:rPr sz="2450" b="0" i="1" spc="245" dirty="0">
                <a:latin typeface="Bookman Old Style"/>
                <a:cs typeface="Bookman Old Style"/>
              </a:rPr>
              <a:t> </a:t>
            </a:r>
            <a:r>
              <a:rPr sz="2450" b="0" i="1" spc="-35" dirty="0">
                <a:latin typeface="Bookman Old Style"/>
                <a:cs typeface="Bookman Old Style"/>
              </a:rPr>
              <a:t>/</a:t>
            </a:r>
            <a:r>
              <a:rPr sz="2450" spc="-35" dirty="0">
                <a:latin typeface="Times New Roman"/>
                <a:cs typeface="Times New Roman"/>
              </a:rPr>
              <a:t>(2</a:t>
            </a:r>
            <a:r>
              <a:rPr sz="2450" b="0" i="1" spc="-35" dirty="0">
                <a:latin typeface="Bookman Old Style"/>
                <a:cs typeface="Bookman Old Style"/>
              </a:rPr>
              <a:t>m</a:t>
            </a:r>
            <a:r>
              <a:rPr sz="2450" spc="-35" dirty="0">
                <a:latin typeface="Times New Roman"/>
                <a:cs typeface="Times New Roman"/>
              </a:rPr>
              <a:t>)</a:t>
            </a:r>
            <a:r>
              <a:rPr sz="2450" spc="-60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is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3993769" y="4763603"/>
            <a:ext cx="624840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  <a:tabLst>
                <a:tab pos="352425" algn="l"/>
              </a:tabLst>
            </a:pPr>
            <a:r>
              <a:rPr sz="2450" spc="509" dirty="0">
                <a:latin typeface="Arial"/>
                <a:cs typeface="Arial"/>
              </a:rPr>
              <a:t>r</a:t>
            </a:r>
            <a:r>
              <a:rPr sz="2450" dirty="0">
                <a:latin typeface="Arial"/>
                <a:cs typeface="Arial"/>
              </a:rPr>
              <a:t>	</a:t>
            </a:r>
            <a:r>
              <a:rPr sz="3075" b="0" i="1" spc="-37" baseline="-21680" dirty="0">
                <a:latin typeface="Bookman Old Style"/>
                <a:cs typeface="Bookman Old Style"/>
              </a:rPr>
              <a:t>k</a:t>
            </a:r>
            <a:r>
              <a:rPr sz="2550" spc="-37" baseline="-39215" dirty="0">
                <a:latin typeface="Times New Roman"/>
                <a:cs typeface="Times New Roman"/>
              </a:rPr>
              <a:t>1</a:t>
            </a:r>
            <a:endParaRPr sz="2550" baseline="-39215">
              <a:latin typeface="Times New Roman"/>
              <a:cs typeface="Times New Roman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4194060" y="5528659"/>
            <a:ext cx="363220" cy="34036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050" i="1" spc="-25" dirty="0">
                <a:latin typeface="Times New Roman"/>
                <a:cs typeface="Times New Roman"/>
              </a:rPr>
              <a:t>−</a:t>
            </a:r>
            <a:r>
              <a:rPr sz="2050" b="0" i="1" spc="-25" dirty="0">
                <a:latin typeface="Bookman Old Style"/>
                <a:cs typeface="Bookman Old Style"/>
              </a:rPr>
              <a:t>k</a:t>
            </a:r>
            <a:endParaRPr sz="2050">
              <a:latin typeface="Bookman Old Style"/>
              <a:cs typeface="Bookman Old Style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4531791" y="5622983"/>
            <a:ext cx="125730" cy="2882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700" spc="-50" dirty="0">
                <a:latin typeface="Times New Roman"/>
                <a:cs typeface="Times New Roman"/>
              </a:rPr>
              <a:t>1</a:t>
            </a:r>
            <a:endParaRPr sz="1700">
              <a:latin typeface="Times New Roman"/>
              <a:cs typeface="Times New Roman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4870018" y="5108980"/>
            <a:ext cx="170180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450" spc="265" dirty="0">
                <a:latin typeface="Times New Roman"/>
                <a:cs typeface="Times New Roman"/>
              </a:rPr>
              <a:t>ˆ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4697183" y="5018937"/>
            <a:ext cx="840740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722630" algn="l"/>
              </a:tabLst>
            </a:pPr>
            <a:r>
              <a:rPr sz="2450" spc="85" dirty="0">
                <a:latin typeface="Arial"/>
                <a:cs typeface="Arial"/>
              </a:rPr>
              <a:t>I</a:t>
            </a:r>
            <a:r>
              <a:rPr sz="2450" dirty="0">
                <a:latin typeface="Arial"/>
                <a:cs typeface="Arial"/>
              </a:rPr>
              <a:t>	</a:t>
            </a:r>
            <a:r>
              <a:rPr sz="2450" spc="85" dirty="0">
                <a:latin typeface="Arial"/>
                <a:cs typeface="Arial"/>
              </a:rPr>
              <a:t>I</a:t>
            </a:r>
            <a:endParaRPr sz="245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4697183" y="5207824"/>
            <a:ext cx="840740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722630" algn="l"/>
              </a:tabLst>
            </a:pPr>
            <a:r>
              <a:rPr sz="2450" spc="85" dirty="0">
                <a:latin typeface="Arial"/>
                <a:cs typeface="Arial"/>
              </a:rPr>
              <a:t>I</a:t>
            </a:r>
            <a:r>
              <a:rPr sz="2450" dirty="0">
                <a:latin typeface="Arial"/>
                <a:cs typeface="Arial"/>
              </a:rPr>
              <a:t>	</a:t>
            </a:r>
            <a:r>
              <a:rPr sz="2450" spc="85" dirty="0">
                <a:latin typeface="Arial"/>
                <a:cs typeface="Arial"/>
              </a:rPr>
              <a:t>I</a:t>
            </a:r>
            <a:endParaRPr sz="2450">
              <a:latin typeface="Arial"/>
              <a:cs typeface="Arial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5512561" y="4983765"/>
            <a:ext cx="146050" cy="34036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050" spc="-50" dirty="0">
                <a:latin typeface="Times New Roman"/>
                <a:cs typeface="Times New Roman"/>
              </a:rPr>
              <a:t>2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4802111" y="5192076"/>
            <a:ext cx="4171950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901700" algn="l"/>
              </a:tabLst>
            </a:pPr>
            <a:r>
              <a:rPr sz="2450" b="0" i="1" spc="-20" dirty="0">
                <a:latin typeface="Bookman Old Style"/>
                <a:cs typeface="Bookman Old Style"/>
              </a:rPr>
              <a:t>ψ</a:t>
            </a:r>
            <a:r>
              <a:rPr sz="2450" spc="-20" dirty="0">
                <a:latin typeface="Times New Roman"/>
                <a:cs typeface="Times New Roman"/>
              </a:rPr>
              <a:t>(</a:t>
            </a:r>
            <a:r>
              <a:rPr sz="2450" b="0" i="1" spc="-20" dirty="0">
                <a:latin typeface="Bookman Old Style"/>
                <a:cs typeface="Bookman Old Style"/>
              </a:rPr>
              <a:t>k</a:t>
            </a:r>
            <a:r>
              <a:rPr sz="2450" spc="-20" dirty="0">
                <a:latin typeface="Times New Roman"/>
                <a:cs typeface="Times New Roman"/>
              </a:rPr>
              <a:t>)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b="0" i="1" spc="-140" dirty="0">
                <a:latin typeface="Bookman Old Style"/>
                <a:cs typeface="Bookman Old Style"/>
              </a:rPr>
              <a:t>dk</a:t>
            </a:r>
            <a:r>
              <a:rPr sz="2450" spc="-140" dirty="0">
                <a:latin typeface="Times New Roman"/>
                <a:cs typeface="Times New Roman"/>
              </a:rPr>
              <a:t>,</a:t>
            </a:r>
            <a:r>
              <a:rPr sz="2450" spc="-15" dirty="0">
                <a:latin typeface="Times New Roman"/>
                <a:cs typeface="Times New Roman"/>
              </a:rPr>
              <a:t> </a:t>
            </a:r>
            <a:r>
              <a:rPr sz="2450" spc="80" dirty="0">
                <a:latin typeface="Times New Roman"/>
                <a:cs typeface="Times New Roman"/>
              </a:rPr>
              <a:t>but</a:t>
            </a:r>
            <a:r>
              <a:rPr sz="2450" spc="-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there’s</a:t>
            </a:r>
            <a:r>
              <a:rPr sz="2450" spc="-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no</a:t>
            </a:r>
            <a:r>
              <a:rPr sz="2450" spc="-6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guaran-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718819" y="5758089"/>
            <a:ext cx="8254365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450" dirty="0">
                <a:latin typeface="Times New Roman"/>
                <a:cs typeface="Times New Roman"/>
              </a:rPr>
              <a:t>tee</a:t>
            </a:r>
            <a:r>
              <a:rPr sz="2450" spc="145" dirty="0">
                <a:latin typeface="Times New Roman"/>
                <a:cs typeface="Times New Roman"/>
              </a:rPr>
              <a:t> </a:t>
            </a:r>
            <a:r>
              <a:rPr sz="2450" spc="114" dirty="0">
                <a:latin typeface="Times New Roman"/>
                <a:cs typeface="Times New Roman"/>
              </a:rPr>
              <a:t>that</a:t>
            </a:r>
            <a:r>
              <a:rPr sz="2450" spc="1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55" dirty="0">
                <a:latin typeface="Times New Roman"/>
                <a:cs typeface="Times New Roman"/>
              </a:rPr>
              <a:t> </a:t>
            </a:r>
            <a:r>
              <a:rPr sz="2450" spc="-35" dirty="0">
                <a:latin typeface="Times New Roman"/>
                <a:cs typeface="Times New Roman"/>
              </a:rPr>
              <a:t>lower</a:t>
            </a:r>
            <a:r>
              <a:rPr sz="2450" spc="1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half</a:t>
            </a:r>
            <a:r>
              <a:rPr sz="2450" spc="1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160" dirty="0">
                <a:latin typeface="Times New Roman"/>
                <a:cs typeface="Times New Roman"/>
              </a:rPr>
              <a:t> </a:t>
            </a:r>
            <a:r>
              <a:rPr sz="2450" spc="114" dirty="0">
                <a:latin typeface="Times New Roman"/>
                <a:cs typeface="Times New Roman"/>
              </a:rPr>
              <a:t>that</a:t>
            </a:r>
            <a:r>
              <a:rPr sz="2450" spc="1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integral</a:t>
            </a:r>
            <a:r>
              <a:rPr sz="2450" spc="1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1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equal</a:t>
            </a:r>
            <a:r>
              <a:rPr sz="2450" spc="1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1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upper</a:t>
            </a:r>
            <a:r>
              <a:rPr sz="2450" spc="16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half,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718819" y="6137654"/>
            <a:ext cx="8255000" cy="78295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</a:pPr>
            <a:r>
              <a:rPr sz="2450" dirty="0">
                <a:latin typeface="Times New Roman"/>
                <a:cs typeface="Times New Roman"/>
              </a:rPr>
              <a:t>so</a:t>
            </a:r>
            <a:r>
              <a:rPr sz="2450" spc="1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just</a:t>
            </a:r>
            <a:r>
              <a:rPr sz="2450" spc="13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going</a:t>
            </a:r>
            <a:r>
              <a:rPr sz="2450" spc="1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upper</a:t>
            </a:r>
            <a:r>
              <a:rPr sz="2450" spc="1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half</a:t>
            </a:r>
            <a:r>
              <a:rPr sz="2450" spc="1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doesn’t</a:t>
            </a:r>
            <a:r>
              <a:rPr sz="2450" spc="13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necessarily</a:t>
            </a:r>
            <a:r>
              <a:rPr sz="2450" spc="140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give</a:t>
            </a:r>
            <a:r>
              <a:rPr sz="2450" spc="1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you</a:t>
            </a:r>
            <a:r>
              <a:rPr sz="2450" spc="1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half</a:t>
            </a:r>
            <a:r>
              <a:rPr sz="2450" spc="13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the </a:t>
            </a:r>
            <a:r>
              <a:rPr sz="2450" spc="-10" dirty="0">
                <a:latin typeface="Times New Roman"/>
                <a:cs typeface="Times New Roman"/>
              </a:rPr>
              <a:t>probability.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356735" algn="l"/>
              </a:tabLst>
            </a:pPr>
            <a:r>
              <a:rPr sz="1200" spc="-10" dirty="0">
                <a:latin typeface="Georgia"/>
                <a:cs typeface="Georgia"/>
              </a:rPr>
              <a:t>ConcepTest</a:t>
            </a:r>
            <a:r>
              <a:rPr sz="1200" dirty="0">
                <a:latin typeface="Georgia"/>
                <a:cs typeface="Georgia"/>
              </a:rPr>
              <a:t>	6.2.</a:t>
            </a:r>
            <a:r>
              <a:rPr sz="1200" spc="150" dirty="0">
                <a:latin typeface="Georgia"/>
                <a:cs typeface="Georgia"/>
              </a:rPr>
              <a:t>  </a:t>
            </a:r>
            <a:r>
              <a:rPr sz="1200" dirty="0">
                <a:latin typeface="Georgia"/>
                <a:cs typeface="Georgia"/>
              </a:rPr>
              <a:t>FREE</a:t>
            </a:r>
            <a:r>
              <a:rPr sz="1200" spc="95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PARTICLES</a:t>
            </a:r>
            <a:r>
              <a:rPr sz="1200" spc="9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AND</a:t>
            </a:r>
            <a:r>
              <a:rPr sz="1200" spc="9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FOURIER</a:t>
            </a:r>
            <a:r>
              <a:rPr sz="1200" spc="90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TRANSFORMS</a:t>
            </a:r>
            <a:endParaRPr sz="1200">
              <a:latin typeface="Georgia"/>
              <a:cs typeface="Georgi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06119" y="1300999"/>
            <a:ext cx="9081770" cy="78295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5400" marR="17780">
              <a:lnSpc>
                <a:spcPct val="101699"/>
              </a:lnSpc>
              <a:spcBef>
                <a:spcPts val="75"/>
              </a:spcBef>
            </a:pPr>
            <a:r>
              <a:rPr spc="-80" dirty="0"/>
              <a:t>If</a:t>
            </a:r>
            <a:r>
              <a:rPr spc="-100" dirty="0"/>
              <a:t> </a:t>
            </a:r>
            <a:r>
              <a:rPr spc="-65" dirty="0"/>
              <a:t>you</a:t>
            </a:r>
            <a:r>
              <a:rPr spc="-95" dirty="0"/>
              <a:t> </a:t>
            </a:r>
            <a:r>
              <a:rPr spc="-110" dirty="0"/>
              <a:t>follow</a:t>
            </a:r>
            <a:r>
              <a:rPr spc="-100" dirty="0"/>
              <a:t> </a:t>
            </a:r>
            <a:r>
              <a:rPr dirty="0"/>
              <a:t>the</a:t>
            </a:r>
            <a:r>
              <a:rPr spc="-95" dirty="0"/>
              <a:t> </a:t>
            </a:r>
            <a:r>
              <a:rPr spc="-10" dirty="0"/>
              <a:t>function</a:t>
            </a:r>
            <a:r>
              <a:rPr spc="-105" dirty="0"/>
              <a:t> </a:t>
            </a:r>
            <a:r>
              <a:rPr b="0" i="1" dirty="0">
                <a:latin typeface="Bookman Old Style"/>
                <a:cs typeface="Bookman Old Style"/>
              </a:rPr>
              <a:t>e</a:t>
            </a:r>
            <a:r>
              <a:rPr sz="3075" b="0" i="1" baseline="24390" dirty="0">
                <a:latin typeface="Bookman Old Style"/>
                <a:cs typeface="Bookman Old Style"/>
              </a:rPr>
              <a:t>i</a:t>
            </a:r>
            <a:r>
              <a:rPr sz="3075" baseline="24390" dirty="0"/>
              <a:t>(</a:t>
            </a:r>
            <a:r>
              <a:rPr sz="3075" b="0" i="1" baseline="24390" dirty="0">
                <a:latin typeface="Bookman Old Style"/>
                <a:cs typeface="Bookman Old Style"/>
              </a:rPr>
              <a:t>kx</a:t>
            </a:r>
            <a:r>
              <a:rPr sz="3075" i="1" baseline="24390" dirty="0">
                <a:latin typeface="Times New Roman"/>
                <a:cs typeface="Times New Roman"/>
              </a:rPr>
              <a:t>−</a:t>
            </a:r>
            <a:r>
              <a:rPr sz="3075" b="0" i="1" baseline="24390" dirty="0">
                <a:latin typeface="Bookman Old Style"/>
                <a:cs typeface="Bookman Old Style"/>
              </a:rPr>
              <a:t>ωt</a:t>
            </a:r>
            <a:r>
              <a:rPr sz="3075" baseline="24390" dirty="0"/>
              <a:t>)</a:t>
            </a:r>
            <a:r>
              <a:rPr sz="3075" spc="82" baseline="24390" dirty="0"/>
              <a:t> </a:t>
            </a:r>
            <a:r>
              <a:rPr sz="2450" spc="-80" dirty="0"/>
              <a:t>over</a:t>
            </a:r>
            <a:r>
              <a:rPr sz="2450" spc="-100" dirty="0"/>
              <a:t> </a:t>
            </a:r>
            <a:r>
              <a:rPr sz="2450" dirty="0"/>
              <a:t>time,</a:t>
            </a:r>
            <a:r>
              <a:rPr sz="2450" spc="-40" dirty="0"/>
              <a:t> </a:t>
            </a:r>
            <a:r>
              <a:rPr sz="2450" spc="-65" dirty="0"/>
              <a:t>you</a:t>
            </a:r>
            <a:r>
              <a:rPr sz="2450" spc="-100" dirty="0"/>
              <a:t> </a:t>
            </a:r>
            <a:r>
              <a:rPr sz="2450" spc="-85" dirty="0"/>
              <a:t>will</a:t>
            </a:r>
            <a:r>
              <a:rPr sz="2450" spc="-100" dirty="0"/>
              <a:t> </a:t>
            </a:r>
            <a:r>
              <a:rPr sz="2450" spc="-90" dirty="0"/>
              <a:t>see</a:t>
            </a:r>
            <a:r>
              <a:rPr sz="2450" spc="-100" dirty="0"/>
              <a:t> </a:t>
            </a:r>
            <a:r>
              <a:rPr sz="2450" spc="90" dirty="0"/>
              <a:t>that.</a:t>
            </a:r>
            <a:r>
              <a:rPr sz="2450" spc="-200" dirty="0"/>
              <a:t> </a:t>
            </a:r>
            <a:r>
              <a:rPr sz="2450" dirty="0"/>
              <a:t>.</a:t>
            </a:r>
            <a:r>
              <a:rPr sz="2450" spc="-204" dirty="0"/>
              <a:t> </a:t>
            </a:r>
            <a:r>
              <a:rPr sz="2450" dirty="0"/>
              <a:t>.</a:t>
            </a:r>
            <a:r>
              <a:rPr sz="2450" spc="-204" dirty="0"/>
              <a:t> </a:t>
            </a:r>
            <a:r>
              <a:rPr sz="2450" spc="-10" dirty="0"/>
              <a:t>(Choose one.)</a:t>
            </a:r>
            <a:endParaRPr sz="2450">
              <a:latin typeface="Bookman Old Style"/>
              <a:cs typeface="Bookman Old Style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386715" marR="5715" indent="-370205">
              <a:lnSpc>
                <a:spcPct val="101699"/>
              </a:lnSpc>
              <a:spcBef>
                <a:spcPts val="75"/>
              </a:spcBef>
              <a:buAutoNum type="alphaUcPeriod"/>
              <a:tabLst>
                <a:tab pos="387985" algn="l"/>
                <a:tab pos="3303270" algn="l"/>
              </a:tabLst>
            </a:pPr>
            <a:r>
              <a:rPr dirty="0"/>
              <a:t>At</a:t>
            </a:r>
            <a:r>
              <a:rPr spc="250" dirty="0"/>
              <a:t> </a:t>
            </a:r>
            <a:r>
              <a:rPr dirty="0"/>
              <a:t>any</a:t>
            </a:r>
            <a:r>
              <a:rPr spc="254" dirty="0"/>
              <a:t> </a:t>
            </a:r>
            <a:r>
              <a:rPr dirty="0"/>
              <a:t>given</a:t>
            </a:r>
            <a:r>
              <a:rPr spc="250" dirty="0"/>
              <a:t> </a:t>
            </a:r>
            <a:r>
              <a:rPr b="0" i="1" spc="-20" dirty="0">
                <a:latin typeface="Bookman Old Style"/>
                <a:cs typeface="Bookman Old Style"/>
              </a:rPr>
              <a:t>x</a:t>
            </a:r>
            <a:r>
              <a:rPr spc="-20" dirty="0"/>
              <a:t>-</a:t>
            </a:r>
            <a:r>
              <a:rPr spc="-10" dirty="0"/>
              <a:t>value,</a:t>
            </a:r>
            <a:r>
              <a:rPr dirty="0"/>
              <a:t>	the</a:t>
            </a:r>
            <a:r>
              <a:rPr spc="345" dirty="0"/>
              <a:t> </a:t>
            </a:r>
            <a:r>
              <a:rPr dirty="0"/>
              <a:t>function</a:t>
            </a:r>
            <a:r>
              <a:rPr spc="345" dirty="0"/>
              <a:t> </a:t>
            </a:r>
            <a:r>
              <a:rPr dirty="0"/>
              <a:t>rotates</a:t>
            </a:r>
            <a:r>
              <a:rPr spc="340" dirty="0"/>
              <a:t> </a:t>
            </a:r>
            <a:r>
              <a:rPr dirty="0"/>
              <a:t>in</a:t>
            </a:r>
            <a:r>
              <a:rPr spc="345" dirty="0"/>
              <a:t> </a:t>
            </a:r>
            <a:r>
              <a:rPr dirty="0"/>
              <a:t>a</a:t>
            </a:r>
            <a:r>
              <a:rPr spc="345" dirty="0"/>
              <a:t> </a:t>
            </a:r>
            <a:r>
              <a:rPr dirty="0"/>
              <a:t>circle</a:t>
            </a:r>
            <a:r>
              <a:rPr spc="340" dirty="0"/>
              <a:t> </a:t>
            </a:r>
            <a:r>
              <a:rPr spc="-10" dirty="0"/>
              <a:t>around 	</a:t>
            </a:r>
            <a:r>
              <a:rPr dirty="0"/>
              <a:t>the</a:t>
            </a:r>
            <a:r>
              <a:rPr spc="110" dirty="0"/>
              <a:t> </a:t>
            </a:r>
            <a:r>
              <a:rPr spc="-20" dirty="0"/>
              <a:t>complex</a:t>
            </a:r>
            <a:r>
              <a:rPr spc="110" dirty="0"/>
              <a:t> </a:t>
            </a:r>
            <a:r>
              <a:rPr spc="-10" dirty="0"/>
              <a:t>plane.</a:t>
            </a:r>
          </a:p>
          <a:p>
            <a:pPr marL="386715" marR="5715" indent="-358140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87985" algn="l"/>
              </a:tabLst>
            </a:pPr>
            <a:r>
              <a:rPr dirty="0"/>
              <a:t>The</a:t>
            </a:r>
            <a:r>
              <a:rPr spc="-35" dirty="0"/>
              <a:t> </a:t>
            </a:r>
            <a:r>
              <a:rPr dirty="0"/>
              <a:t>entire</a:t>
            </a:r>
            <a:r>
              <a:rPr spc="-30" dirty="0"/>
              <a:t> </a:t>
            </a:r>
            <a:r>
              <a:rPr dirty="0"/>
              <a:t>function</a:t>
            </a:r>
            <a:r>
              <a:rPr spc="-30" dirty="0"/>
              <a:t> </a:t>
            </a:r>
            <a:r>
              <a:rPr spc="-65" dirty="0"/>
              <a:t>keeps</a:t>
            </a:r>
            <a:r>
              <a:rPr spc="-35" dirty="0"/>
              <a:t> </a:t>
            </a:r>
            <a:r>
              <a:rPr dirty="0"/>
              <a:t>its</a:t>
            </a:r>
            <a:r>
              <a:rPr spc="-35" dirty="0"/>
              <a:t> </a:t>
            </a:r>
            <a:r>
              <a:rPr dirty="0"/>
              <a:t>shape</a:t>
            </a:r>
            <a:r>
              <a:rPr spc="-30" dirty="0"/>
              <a:t> </a:t>
            </a:r>
            <a:r>
              <a:rPr spc="80" dirty="0"/>
              <a:t>but</a:t>
            </a:r>
            <a:r>
              <a:rPr spc="-35" dirty="0"/>
              <a:t> </a:t>
            </a:r>
            <a:r>
              <a:rPr spc="-80" dirty="0"/>
              <a:t>moves</a:t>
            </a:r>
            <a:r>
              <a:rPr spc="-35" dirty="0"/>
              <a:t> </a:t>
            </a:r>
            <a:r>
              <a:rPr spc="120" dirty="0"/>
              <a:t>at</a:t>
            </a:r>
            <a:r>
              <a:rPr spc="-30" dirty="0"/>
              <a:t> </a:t>
            </a:r>
            <a:r>
              <a:rPr dirty="0"/>
              <a:t>constant</a:t>
            </a:r>
            <a:r>
              <a:rPr spc="-30" dirty="0"/>
              <a:t> </a:t>
            </a:r>
            <a:r>
              <a:rPr spc="-10" dirty="0"/>
              <a:t>speed 	</a:t>
            </a:r>
            <a:r>
              <a:rPr dirty="0"/>
              <a:t>along</a:t>
            </a:r>
            <a:r>
              <a:rPr spc="130" dirty="0"/>
              <a:t> </a:t>
            </a:r>
            <a:r>
              <a:rPr dirty="0"/>
              <a:t>the</a:t>
            </a:r>
            <a:r>
              <a:rPr spc="145" dirty="0"/>
              <a:t> </a:t>
            </a:r>
            <a:r>
              <a:rPr b="0" i="1" dirty="0">
                <a:latin typeface="Bookman Old Style"/>
                <a:cs typeface="Bookman Old Style"/>
              </a:rPr>
              <a:t>x</a:t>
            </a:r>
            <a:r>
              <a:rPr dirty="0"/>
              <a:t>-</a:t>
            </a:r>
            <a:r>
              <a:rPr spc="-10" dirty="0"/>
              <a:t>axis.</a:t>
            </a:r>
          </a:p>
          <a:p>
            <a:pPr marL="386715" marR="5080" indent="-361950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87985" algn="l"/>
              </a:tabLst>
            </a:pPr>
            <a:r>
              <a:rPr dirty="0"/>
              <a:t>Both</a:t>
            </a:r>
            <a:r>
              <a:rPr spc="190" dirty="0"/>
              <a:t> </a:t>
            </a:r>
            <a:r>
              <a:rPr dirty="0"/>
              <a:t>A.</a:t>
            </a:r>
            <a:r>
              <a:rPr spc="195" dirty="0"/>
              <a:t> </a:t>
            </a:r>
            <a:r>
              <a:rPr dirty="0"/>
              <a:t>and</a:t>
            </a:r>
            <a:r>
              <a:rPr spc="195" dirty="0"/>
              <a:t> </a:t>
            </a:r>
            <a:r>
              <a:rPr dirty="0"/>
              <a:t>B.</a:t>
            </a:r>
            <a:r>
              <a:rPr spc="200" dirty="0"/>
              <a:t> </a:t>
            </a:r>
            <a:r>
              <a:rPr dirty="0"/>
              <a:t>are</a:t>
            </a:r>
            <a:r>
              <a:rPr spc="195" dirty="0"/>
              <a:t> </a:t>
            </a:r>
            <a:r>
              <a:rPr dirty="0"/>
              <a:t>correct;</a:t>
            </a:r>
            <a:r>
              <a:rPr spc="220" dirty="0"/>
              <a:t> </a:t>
            </a:r>
            <a:r>
              <a:rPr dirty="0"/>
              <a:t>they</a:t>
            </a:r>
            <a:r>
              <a:rPr spc="195" dirty="0"/>
              <a:t> </a:t>
            </a:r>
            <a:r>
              <a:rPr dirty="0"/>
              <a:t>are</a:t>
            </a:r>
            <a:r>
              <a:rPr spc="195" dirty="0"/>
              <a:t> </a:t>
            </a:r>
            <a:r>
              <a:rPr dirty="0"/>
              <a:t>actually</a:t>
            </a:r>
            <a:r>
              <a:rPr spc="195" dirty="0"/>
              <a:t> </a:t>
            </a:r>
            <a:r>
              <a:rPr dirty="0"/>
              <a:t>saying</a:t>
            </a:r>
            <a:r>
              <a:rPr spc="200" dirty="0"/>
              <a:t> </a:t>
            </a:r>
            <a:r>
              <a:rPr dirty="0"/>
              <a:t>the</a:t>
            </a:r>
            <a:r>
              <a:rPr spc="195" dirty="0"/>
              <a:t> </a:t>
            </a:r>
            <a:r>
              <a:rPr spc="-20" dirty="0"/>
              <a:t>same 	</a:t>
            </a:r>
            <a:r>
              <a:rPr dirty="0"/>
              <a:t>thing</a:t>
            </a:r>
            <a:r>
              <a:rPr spc="195" dirty="0"/>
              <a:t> </a:t>
            </a:r>
            <a:r>
              <a:rPr dirty="0"/>
              <a:t>in</a:t>
            </a:r>
            <a:r>
              <a:rPr spc="200" dirty="0"/>
              <a:t> </a:t>
            </a:r>
            <a:r>
              <a:rPr dirty="0"/>
              <a:t>this</a:t>
            </a:r>
            <a:r>
              <a:rPr spc="195" dirty="0"/>
              <a:t> </a:t>
            </a:r>
            <a:r>
              <a:rPr spc="-10" dirty="0"/>
              <a:t>case.</a:t>
            </a:r>
          </a:p>
          <a:p>
            <a:pPr marL="386715" indent="-374015">
              <a:lnSpc>
                <a:spcPct val="100000"/>
              </a:lnSpc>
              <a:spcBef>
                <a:spcPts val="1050"/>
              </a:spcBef>
              <a:buAutoNum type="alphaUcPeriod"/>
              <a:tabLst>
                <a:tab pos="386715" algn="l"/>
              </a:tabLst>
            </a:pPr>
            <a:r>
              <a:rPr dirty="0"/>
              <a:t>Neither</a:t>
            </a:r>
            <a:r>
              <a:rPr spc="90" dirty="0"/>
              <a:t> </a:t>
            </a:r>
            <a:r>
              <a:rPr dirty="0"/>
              <a:t>A.</a:t>
            </a:r>
            <a:r>
              <a:rPr spc="90" dirty="0"/>
              <a:t> </a:t>
            </a:r>
            <a:r>
              <a:rPr dirty="0"/>
              <a:t>nor</a:t>
            </a:r>
            <a:r>
              <a:rPr spc="90" dirty="0"/>
              <a:t> </a:t>
            </a:r>
            <a:r>
              <a:rPr dirty="0"/>
              <a:t>B.</a:t>
            </a:r>
            <a:r>
              <a:rPr spc="90" dirty="0"/>
              <a:t> </a:t>
            </a:r>
            <a:r>
              <a:rPr dirty="0"/>
              <a:t>is</a:t>
            </a:r>
            <a:r>
              <a:rPr spc="90" dirty="0"/>
              <a:t> </a:t>
            </a:r>
            <a:r>
              <a:rPr spc="-10" dirty="0"/>
              <a:t>correct.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356735" algn="l"/>
              </a:tabLst>
            </a:pPr>
            <a:r>
              <a:rPr sz="1200" spc="-10" dirty="0">
                <a:latin typeface="Georgia"/>
                <a:cs typeface="Georgia"/>
              </a:rPr>
              <a:t>ConcepTest</a:t>
            </a:r>
            <a:r>
              <a:rPr sz="1200" dirty="0">
                <a:latin typeface="Georgia"/>
                <a:cs typeface="Georgia"/>
              </a:rPr>
              <a:t>	6.2.</a:t>
            </a:r>
            <a:r>
              <a:rPr sz="1200" spc="150" dirty="0">
                <a:latin typeface="Georgia"/>
                <a:cs typeface="Georgia"/>
              </a:rPr>
              <a:t>  </a:t>
            </a:r>
            <a:r>
              <a:rPr sz="1200" dirty="0">
                <a:latin typeface="Georgia"/>
                <a:cs typeface="Georgia"/>
              </a:rPr>
              <a:t>FREE</a:t>
            </a:r>
            <a:r>
              <a:rPr sz="1200" spc="95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PARTICLES</a:t>
            </a:r>
            <a:r>
              <a:rPr sz="1200" spc="9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AND</a:t>
            </a:r>
            <a:r>
              <a:rPr sz="1200" spc="9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FOURIER</a:t>
            </a:r>
            <a:r>
              <a:rPr sz="1200" spc="90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TRANSFORMS</a:t>
            </a:r>
            <a:endParaRPr sz="1200">
              <a:latin typeface="Georgia"/>
              <a:cs typeface="Georgi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06119" y="1300999"/>
            <a:ext cx="9081770" cy="78295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5400" marR="17780">
              <a:lnSpc>
                <a:spcPct val="101699"/>
              </a:lnSpc>
              <a:spcBef>
                <a:spcPts val="75"/>
              </a:spcBef>
            </a:pPr>
            <a:r>
              <a:rPr spc="-80" dirty="0"/>
              <a:t>If</a:t>
            </a:r>
            <a:r>
              <a:rPr spc="-100" dirty="0"/>
              <a:t> </a:t>
            </a:r>
            <a:r>
              <a:rPr spc="-65" dirty="0"/>
              <a:t>you</a:t>
            </a:r>
            <a:r>
              <a:rPr spc="-95" dirty="0"/>
              <a:t> </a:t>
            </a:r>
            <a:r>
              <a:rPr spc="-110" dirty="0"/>
              <a:t>follow</a:t>
            </a:r>
            <a:r>
              <a:rPr spc="-100" dirty="0"/>
              <a:t> </a:t>
            </a:r>
            <a:r>
              <a:rPr dirty="0"/>
              <a:t>the</a:t>
            </a:r>
            <a:r>
              <a:rPr spc="-95" dirty="0"/>
              <a:t> </a:t>
            </a:r>
            <a:r>
              <a:rPr spc="-10" dirty="0"/>
              <a:t>function</a:t>
            </a:r>
            <a:r>
              <a:rPr spc="-105" dirty="0"/>
              <a:t> </a:t>
            </a:r>
            <a:r>
              <a:rPr b="0" i="1" dirty="0">
                <a:latin typeface="Bookman Old Style"/>
                <a:cs typeface="Bookman Old Style"/>
              </a:rPr>
              <a:t>e</a:t>
            </a:r>
            <a:r>
              <a:rPr sz="3075" b="0" i="1" baseline="24390" dirty="0">
                <a:latin typeface="Bookman Old Style"/>
                <a:cs typeface="Bookman Old Style"/>
              </a:rPr>
              <a:t>i</a:t>
            </a:r>
            <a:r>
              <a:rPr sz="3075" baseline="24390" dirty="0"/>
              <a:t>(</a:t>
            </a:r>
            <a:r>
              <a:rPr sz="3075" b="0" i="1" baseline="24390" dirty="0">
                <a:latin typeface="Bookman Old Style"/>
                <a:cs typeface="Bookman Old Style"/>
              </a:rPr>
              <a:t>kx</a:t>
            </a:r>
            <a:r>
              <a:rPr sz="3075" i="1" baseline="24390" dirty="0">
                <a:latin typeface="Times New Roman"/>
                <a:cs typeface="Times New Roman"/>
              </a:rPr>
              <a:t>−</a:t>
            </a:r>
            <a:r>
              <a:rPr sz="3075" b="0" i="1" baseline="24390" dirty="0">
                <a:latin typeface="Bookman Old Style"/>
                <a:cs typeface="Bookman Old Style"/>
              </a:rPr>
              <a:t>ωt</a:t>
            </a:r>
            <a:r>
              <a:rPr sz="3075" baseline="24390" dirty="0"/>
              <a:t>)</a:t>
            </a:r>
            <a:r>
              <a:rPr sz="3075" spc="82" baseline="24390" dirty="0"/>
              <a:t> </a:t>
            </a:r>
            <a:r>
              <a:rPr sz="2450" spc="-80" dirty="0"/>
              <a:t>over</a:t>
            </a:r>
            <a:r>
              <a:rPr sz="2450" spc="-100" dirty="0"/>
              <a:t> </a:t>
            </a:r>
            <a:r>
              <a:rPr sz="2450" dirty="0"/>
              <a:t>time,</a:t>
            </a:r>
            <a:r>
              <a:rPr sz="2450" spc="-40" dirty="0"/>
              <a:t> </a:t>
            </a:r>
            <a:r>
              <a:rPr sz="2450" spc="-65" dirty="0"/>
              <a:t>you</a:t>
            </a:r>
            <a:r>
              <a:rPr sz="2450" spc="-100" dirty="0"/>
              <a:t> </a:t>
            </a:r>
            <a:r>
              <a:rPr sz="2450" spc="-85" dirty="0"/>
              <a:t>will</a:t>
            </a:r>
            <a:r>
              <a:rPr sz="2450" spc="-100" dirty="0"/>
              <a:t> </a:t>
            </a:r>
            <a:r>
              <a:rPr sz="2450" spc="-90" dirty="0"/>
              <a:t>see</a:t>
            </a:r>
            <a:r>
              <a:rPr sz="2450" spc="-100" dirty="0"/>
              <a:t> </a:t>
            </a:r>
            <a:r>
              <a:rPr sz="2450" spc="90" dirty="0"/>
              <a:t>that.</a:t>
            </a:r>
            <a:r>
              <a:rPr sz="2450" spc="-200" dirty="0"/>
              <a:t> </a:t>
            </a:r>
            <a:r>
              <a:rPr sz="2450" dirty="0"/>
              <a:t>.</a:t>
            </a:r>
            <a:r>
              <a:rPr sz="2450" spc="-204" dirty="0"/>
              <a:t> </a:t>
            </a:r>
            <a:r>
              <a:rPr sz="2450" dirty="0"/>
              <a:t>.</a:t>
            </a:r>
            <a:r>
              <a:rPr sz="2450" spc="-204" dirty="0"/>
              <a:t> </a:t>
            </a:r>
            <a:r>
              <a:rPr sz="2450" spc="-10" dirty="0"/>
              <a:t>(Choose one.)</a:t>
            </a:r>
            <a:endParaRPr sz="2450">
              <a:latin typeface="Bookman Old Style"/>
              <a:cs typeface="Bookman Old Style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07758" y="2262592"/>
            <a:ext cx="8268334" cy="519874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393700" marR="5715" indent="-370205">
              <a:lnSpc>
                <a:spcPct val="101699"/>
              </a:lnSpc>
              <a:spcBef>
                <a:spcPts val="75"/>
              </a:spcBef>
              <a:buAutoNum type="alphaUcPeriod"/>
              <a:tabLst>
                <a:tab pos="394970" algn="l"/>
                <a:tab pos="3310254" algn="l"/>
              </a:tabLst>
            </a:pPr>
            <a:r>
              <a:rPr sz="2450" dirty="0">
                <a:latin typeface="Times New Roman"/>
                <a:cs typeface="Times New Roman"/>
              </a:rPr>
              <a:t>At</a:t>
            </a:r>
            <a:r>
              <a:rPr sz="2450" spc="2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any</a:t>
            </a:r>
            <a:r>
              <a:rPr sz="2450" spc="254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given</a:t>
            </a:r>
            <a:r>
              <a:rPr sz="2450" spc="250" dirty="0">
                <a:latin typeface="Times New Roman"/>
                <a:cs typeface="Times New Roman"/>
              </a:rPr>
              <a:t> </a:t>
            </a:r>
            <a:r>
              <a:rPr sz="2450" b="0" i="1" spc="-20" dirty="0">
                <a:latin typeface="Bookman Old Style"/>
                <a:cs typeface="Bookman Old Style"/>
              </a:rPr>
              <a:t>x</a:t>
            </a:r>
            <a:r>
              <a:rPr sz="2450" spc="-20" dirty="0">
                <a:latin typeface="Times New Roman"/>
                <a:cs typeface="Times New Roman"/>
              </a:rPr>
              <a:t>-</a:t>
            </a:r>
            <a:r>
              <a:rPr sz="2450" spc="-10" dirty="0">
                <a:latin typeface="Times New Roman"/>
                <a:cs typeface="Times New Roman"/>
              </a:rPr>
              <a:t>value,</a:t>
            </a:r>
            <a:r>
              <a:rPr sz="2450" dirty="0">
                <a:latin typeface="Times New Roman"/>
                <a:cs typeface="Times New Roman"/>
              </a:rPr>
              <a:t>	the</a:t>
            </a:r>
            <a:r>
              <a:rPr sz="2450" spc="3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function</a:t>
            </a:r>
            <a:r>
              <a:rPr sz="2450" spc="3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rotates</a:t>
            </a:r>
            <a:r>
              <a:rPr sz="2450" spc="3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in</a:t>
            </a:r>
            <a:r>
              <a:rPr sz="2450" spc="3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3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circle</a:t>
            </a:r>
            <a:r>
              <a:rPr sz="2450" spc="34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around 	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complex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plane.</a:t>
            </a:r>
            <a:endParaRPr sz="2450">
              <a:latin typeface="Times New Roman"/>
              <a:cs typeface="Times New Roman"/>
            </a:endParaRPr>
          </a:p>
          <a:p>
            <a:pPr marL="393700" marR="5715" indent="-358140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94970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-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entire</a:t>
            </a:r>
            <a:r>
              <a:rPr sz="2450" spc="-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function</a:t>
            </a:r>
            <a:r>
              <a:rPr sz="2450" spc="-30" dirty="0">
                <a:latin typeface="Times New Roman"/>
                <a:cs typeface="Times New Roman"/>
              </a:rPr>
              <a:t> </a:t>
            </a:r>
            <a:r>
              <a:rPr sz="2450" spc="-65" dirty="0">
                <a:latin typeface="Times New Roman"/>
                <a:cs typeface="Times New Roman"/>
              </a:rPr>
              <a:t>keeps</a:t>
            </a:r>
            <a:r>
              <a:rPr sz="2450" spc="-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its</a:t>
            </a:r>
            <a:r>
              <a:rPr sz="2450" spc="-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shape</a:t>
            </a:r>
            <a:r>
              <a:rPr sz="2450" spc="-30" dirty="0">
                <a:latin typeface="Times New Roman"/>
                <a:cs typeface="Times New Roman"/>
              </a:rPr>
              <a:t> </a:t>
            </a:r>
            <a:r>
              <a:rPr sz="2450" spc="80" dirty="0">
                <a:latin typeface="Times New Roman"/>
                <a:cs typeface="Times New Roman"/>
              </a:rPr>
              <a:t>but</a:t>
            </a:r>
            <a:r>
              <a:rPr sz="2450" spc="-35" dirty="0">
                <a:latin typeface="Times New Roman"/>
                <a:cs typeface="Times New Roman"/>
              </a:rPr>
              <a:t> </a:t>
            </a:r>
            <a:r>
              <a:rPr sz="2450" spc="-80" dirty="0">
                <a:latin typeface="Times New Roman"/>
                <a:cs typeface="Times New Roman"/>
              </a:rPr>
              <a:t>moves</a:t>
            </a:r>
            <a:r>
              <a:rPr sz="2450" spc="-35" dirty="0">
                <a:latin typeface="Times New Roman"/>
                <a:cs typeface="Times New Roman"/>
              </a:rPr>
              <a:t> </a:t>
            </a:r>
            <a:r>
              <a:rPr sz="2450" spc="120" dirty="0">
                <a:latin typeface="Times New Roman"/>
                <a:cs typeface="Times New Roman"/>
              </a:rPr>
              <a:t>at</a:t>
            </a:r>
            <a:r>
              <a:rPr sz="2450" spc="-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constant</a:t>
            </a:r>
            <a:r>
              <a:rPr sz="2450" spc="-3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speed 	</a:t>
            </a:r>
            <a:r>
              <a:rPr sz="2450" dirty="0">
                <a:latin typeface="Times New Roman"/>
                <a:cs typeface="Times New Roman"/>
              </a:rPr>
              <a:t>along</a:t>
            </a:r>
            <a:r>
              <a:rPr sz="2450" spc="1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45" dirty="0">
                <a:latin typeface="Times New Roman"/>
                <a:cs typeface="Times New Roman"/>
              </a:rPr>
              <a:t> </a:t>
            </a:r>
            <a:r>
              <a:rPr sz="2450" b="0" i="1" dirty="0">
                <a:latin typeface="Bookman Old Style"/>
                <a:cs typeface="Bookman Old Style"/>
              </a:rPr>
              <a:t>x</a:t>
            </a:r>
            <a:r>
              <a:rPr sz="2450" dirty="0">
                <a:latin typeface="Times New Roman"/>
                <a:cs typeface="Times New Roman"/>
              </a:rPr>
              <a:t>-</a:t>
            </a:r>
            <a:r>
              <a:rPr sz="2450" spc="-10" dirty="0">
                <a:latin typeface="Times New Roman"/>
                <a:cs typeface="Times New Roman"/>
              </a:rPr>
              <a:t>axis.</a:t>
            </a:r>
            <a:endParaRPr sz="2450">
              <a:latin typeface="Times New Roman"/>
              <a:cs typeface="Times New Roman"/>
            </a:endParaRPr>
          </a:p>
          <a:p>
            <a:pPr marL="393700" marR="5080" indent="-361950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94970" algn="l"/>
              </a:tabLst>
            </a:pPr>
            <a:r>
              <a:rPr sz="2450" dirty="0">
                <a:latin typeface="Times New Roman"/>
                <a:cs typeface="Times New Roman"/>
              </a:rPr>
              <a:t>Both</a:t>
            </a:r>
            <a:r>
              <a:rPr sz="2450" spc="1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A.</a:t>
            </a:r>
            <a:r>
              <a:rPr sz="2450" spc="1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1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B.</a:t>
            </a:r>
            <a:r>
              <a:rPr sz="2450" spc="20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are</a:t>
            </a:r>
            <a:r>
              <a:rPr sz="2450" spc="1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correct;</a:t>
            </a:r>
            <a:r>
              <a:rPr sz="2450" spc="2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they</a:t>
            </a:r>
            <a:r>
              <a:rPr sz="2450" spc="1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are</a:t>
            </a:r>
            <a:r>
              <a:rPr sz="2450" spc="1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actually</a:t>
            </a:r>
            <a:r>
              <a:rPr sz="2450" spc="1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saying</a:t>
            </a:r>
            <a:r>
              <a:rPr sz="2450" spc="20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9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same 	</a:t>
            </a:r>
            <a:r>
              <a:rPr sz="2450" dirty="0">
                <a:latin typeface="Times New Roman"/>
                <a:cs typeface="Times New Roman"/>
              </a:rPr>
              <a:t>thing</a:t>
            </a:r>
            <a:r>
              <a:rPr sz="2450" spc="1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in</a:t>
            </a:r>
            <a:r>
              <a:rPr sz="2450" spc="20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this</a:t>
            </a:r>
            <a:r>
              <a:rPr sz="2450" spc="19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case.</a:t>
            </a:r>
            <a:endParaRPr sz="2450">
              <a:latin typeface="Times New Roman"/>
              <a:cs typeface="Times New Roman"/>
            </a:endParaRPr>
          </a:p>
          <a:p>
            <a:pPr marL="393700" indent="-374015">
              <a:lnSpc>
                <a:spcPct val="100000"/>
              </a:lnSpc>
              <a:spcBef>
                <a:spcPts val="1050"/>
              </a:spcBef>
              <a:buAutoNum type="alphaUcPeriod"/>
              <a:tabLst>
                <a:tab pos="393700" algn="l"/>
              </a:tabLst>
            </a:pPr>
            <a:r>
              <a:rPr sz="2450" dirty="0">
                <a:latin typeface="Times New Roman"/>
                <a:cs typeface="Times New Roman"/>
              </a:rPr>
              <a:t>Neither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A.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nor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B.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correct.</a:t>
            </a:r>
            <a:endParaRPr sz="2450">
              <a:latin typeface="Times New Roman"/>
              <a:cs typeface="Times New Roman"/>
            </a:endParaRPr>
          </a:p>
          <a:p>
            <a:pPr marL="23495" marR="5080" indent="-11430" algn="just">
              <a:lnSpc>
                <a:spcPct val="101699"/>
              </a:lnSpc>
              <a:spcBef>
                <a:spcPts val="1889"/>
              </a:spcBef>
            </a:pPr>
            <a:r>
              <a:rPr sz="2450" b="1" spc="-95" dirty="0">
                <a:latin typeface="Georgia"/>
                <a:cs typeface="Georgia"/>
              </a:rPr>
              <a:t>Solution:</a:t>
            </a:r>
            <a:r>
              <a:rPr sz="2450" b="1" spc="1205" dirty="0">
                <a:latin typeface="Georgia"/>
                <a:cs typeface="Georgia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C.</a:t>
            </a:r>
            <a:r>
              <a:rPr sz="2450" spc="500" dirty="0">
                <a:latin typeface="Times New Roman"/>
                <a:cs typeface="Times New Roman"/>
              </a:rPr>
              <a:t> </a:t>
            </a:r>
            <a:r>
              <a:rPr sz="2450" spc="-110" dirty="0">
                <a:latin typeface="Times New Roman"/>
                <a:cs typeface="Times New Roman"/>
              </a:rPr>
              <a:t>You</a:t>
            </a:r>
            <a:r>
              <a:rPr sz="2450" spc="50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can</a:t>
            </a:r>
            <a:r>
              <a:rPr sz="2450" spc="505" dirty="0">
                <a:latin typeface="Times New Roman"/>
                <a:cs typeface="Times New Roman"/>
              </a:rPr>
              <a:t> </a:t>
            </a:r>
            <a:r>
              <a:rPr sz="2450" spc="15" dirty="0">
                <a:latin typeface="Times New Roman"/>
                <a:cs typeface="Times New Roman"/>
              </a:rPr>
              <a:t>plot</a:t>
            </a:r>
            <a:r>
              <a:rPr sz="2450" spc="500" dirty="0">
                <a:latin typeface="Times New Roman"/>
                <a:cs typeface="Times New Roman"/>
              </a:rPr>
              <a:t> </a:t>
            </a:r>
            <a:r>
              <a:rPr sz="2450" spc="40" dirty="0">
                <a:latin typeface="Times New Roman"/>
                <a:cs typeface="Times New Roman"/>
              </a:rPr>
              <a:t>a</a:t>
            </a:r>
            <a:r>
              <a:rPr sz="2450" spc="500" dirty="0">
                <a:latin typeface="Times New Roman"/>
                <a:cs typeface="Times New Roman"/>
              </a:rPr>
              <a:t> </a:t>
            </a:r>
            <a:r>
              <a:rPr sz="2450" spc="-50" dirty="0">
                <a:latin typeface="Times New Roman"/>
                <a:cs typeface="Times New Roman"/>
              </a:rPr>
              <a:t>complex</a:t>
            </a:r>
            <a:r>
              <a:rPr sz="2450" spc="500" dirty="0">
                <a:latin typeface="Times New Roman"/>
                <a:cs typeface="Times New Roman"/>
              </a:rPr>
              <a:t> </a:t>
            </a:r>
            <a:r>
              <a:rPr sz="2450" spc="-15" dirty="0">
                <a:latin typeface="Times New Roman"/>
                <a:cs typeface="Times New Roman"/>
              </a:rPr>
              <a:t>function</a:t>
            </a:r>
            <a:r>
              <a:rPr sz="2450" spc="500" dirty="0">
                <a:latin typeface="Times New Roman"/>
                <a:cs typeface="Times New Roman"/>
              </a:rPr>
              <a:t> </a:t>
            </a:r>
            <a:r>
              <a:rPr sz="2450" spc="-114" dirty="0">
                <a:latin typeface="Times New Roman"/>
                <a:cs typeface="Times New Roman"/>
              </a:rPr>
              <a:t>of</a:t>
            </a:r>
            <a:r>
              <a:rPr sz="2450" spc="495" dirty="0">
                <a:latin typeface="Times New Roman"/>
                <a:cs typeface="Times New Roman"/>
              </a:rPr>
              <a:t> </a:t>
            </a:r>
            <a:r>
              <a:rPr sz="2450" b="0" i="1" spc="50" dirty="0">
                <a:latin typeface="Bookman Old Style"/>
                <a:cs typeface="Bookman Old Style"/>
              </a:rPr>
              <a:t>x</a:t>
            </a:r>
            <a:r>
              <a:rPr sz="2450" b="0" i="1" spc="380" dirty="0">
                <a:latin typeface="Bookman Old Style"/>
                <a:cs typeface="Bookman Old Style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in</a:t>
            </a:r>
            <a:r>
              <a:rPr sz="2450" spc="505" dirty="0">
                <a:latin typeface="Times New Roman"/>
                <a:cs typeface="Times New Roman"/>
              </a:rPr>
              <a:t> </a:t>
            </a:r>
            <a:r>
              <a:rPr sz="2450" spc="15" dirty="0">
                <a:latin typeface="Times New Roman"/>
                <a:cs typeface="Times New Roman"/>
              </a:rPr>
              <a:t>three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spc="-35" dirty="0">
                <a:latin typeface="Times New Roman"/>
                <a:cs typeface="Times New Roman"/>
              </a:rPr>
              <a:t>dimensions</a:t>
            </a:r>
            <a:r>
              <a:rPr sz="2450" spc="-95" dirty="0">
                <a:latin typeface="Times New Roman"/>
                <a:cs typeface="Times New Roman"/>
              </a:rPr>
              <a:t> </a:t>
            </a:r>
            <a:r>
              <a:rPr sz="2450" spc="-35" dirty="0">
                <a:latin typeface="Times New Roman"/>
                <a:cs typeface="Times New Roman"/>
              </a:rPr>
              <a:t>by</a:t>
            </a:r>
            <a:r>
              <a:rPr sz="2450" spc="-95" dirty="0">
                <a:latin typeface="Times New Roman"/>
                <a:cs typeface="Times New Roman"/>
              </a:rPr>
              <a:t> </a:t>
            </a:r>
            <a:r>
              <a:rPr sz="2450" spc="15" dirty="0">
                <a:latin typeface="Times New Roman"/>
                <a:cs typeface="Times New Roman"/>
              </a:rPr>
              <a:t>plotting</a:t>
            </a:r>
            <a:r>
              <a:rPr sz="2450" spc="-95" dirty="0">
                <a:latin typeface="Times New Roman"/>
                <a:cs typeface="Times New Roman"/>
              </a:rPr>
              <a:t> </a:t>
            </a:r>
            <a:r>
              <a:rPr sz="2450" spc="45" dirty="0">
                <a:latin typeface="Times New Roman"/>
                <a:cs typeface="Times New Roman"/>
              </a:rPr>
              <a:t>the</a:t>
            </a:r>
            <a:r>
              <a:rPr sz="2450" spc="-9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real</a:t>
            </a:r>
            <a:r>
              <a:rPr sz="2450" spc="-90" dirty="0">
                <a:latin typeface="Times New Roman"/>
                <a:cs typeface="Times New Roman"/>
              </a:rPr>
              <a:t> </a:t>
            </a:r>
            <a:r>
              <a:rPr sz="2450" spc="35" dirty="0">
                <a:latin typeface="Times New Roman"/>
                <a:cs typeface="Times New Roman"/>
              </a:rPr>
              <a:t>and</a:t>
            </a:r>
            <a:r>
              <a:rPr sz="2450" spc="-90" dirty="0">
                <a:latin typeface="Times New Roman"/>
                <a:cs typeface="Times New Roman"/>
              </a:rPr>
              <a:t> </a:t>
            </a:r>
            <a:r>
              <a:rPr sz="2450" spc="-15" dirty="0">
                <a:latin typeface="Times New Roman"/>
                <a:cs typeface="Times New Roman"/>
              </a:rPr>
              <a:t>imaginary</a:t>
            </a:r>
            <a:r>
              <a:rPr sz="2450" spc="-95" dirty="0">
                <a:latin typeface="Times New Roman"/>
                <a:cs typeface="Times New Roman"/>
              </a:rPr>
              <a:t> </a:t>
            </a:r>
            <a:r>
              <a:rPr sz="2450" spc="55" dirty="0">
                <a:latin typeface="Times New Roman"/>
                <a:cs typeface="Times New Roman"/>
              </a:rPr>
              <a:t>parts</a:t>
            </a:r>
            <a:r>
              <a:rPr sz="2450" spc="-95" dirty="0">
                <a:latin typeface="Times New Roman"/>
                <a:cs typeface="Times New Roman"/>
              </a:rPr>
              <a:t> </a:t>
            </a:r>
            <a:r>
              <a:rPr sz="2450" spc="-114" dirty="0">
                <a:latin typeface="Times New Roman"/>
                <a:cs typeface="Times New Roman"/>
              </a:rPr>
              <a:t>of</a:t>
            </a:r>
            <a:r>
              <a:rPr sz="2450" spc="-90" dirty="0">
                <a:latin typeface="Times New Roman"/>
                <a:cs typeface="Times New Roman"/>
              </a:rPr>
              <a:t> </a:t>
            </a:r>
            <a:r>
              <a:rPr sz="2450" spc="45" dirty="0">
                <a:latin typeface="Times New Roman"/>
                <a:cs typeface="Times New Roman"/>
              </a:rPr>
              <a:t>the</a:t>
            </a:r>
            <a:r>
              <a:rPr sz="2450" spc="-9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function</a:t>
            </a:r>
            <a:r>
              <a:rPr sz="2450" spc="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in</a:t>
            </a:r>
            <a:r>
              <a:rPr sz="2450" spc="135" dirty="0">
                <a:latin typeface="Times New Roman"/>
                <a:cs typeface="Times New Roman"/>
              </a:rPr>
              <a:t> </a:t>
            </a:r>
            <a:r>
              <a:rPr sz="2450" spc="45" dirty="0">
                <a:latin typeface="Times New Roman"/>
                <a:cs typeface="Times New Roman"/>
              </a:rPr>
              <a:t>the</a:t>
            </a:r>
            <a:r>
              <a:rPr sz="2450" spc="130" dirty="0">
                <a:latin typeface="Times New Roman"/>
                <a:cs typeface="Times New Roman"/>
              </a:rPr>
              <a:t> </a:t>
            </a:r>
            <a:r>
              <a:rPr sz="2450" b="0" i="1" spc="-295" dirty="0">
                <a:latin typeface="Bookman Old Style"/>
                <a:cs typeface="Bookman Old Style"/>
              </a:rPr>
              <a:t>y</a:t>
            </a:r>
            <a:r>
              <a:rPr sz="2450" b="0" i="1" spc="100" dirty="0">
                <a:latin typeface="Bookman Old Style"/>
                <a:cs typeface="Bookman Old Style"/>
              </a:rPr>
              <a:t> </a:t>
            </a:r>
            <a:r>
              <a:rPr sz="2450" spc="35" dirty="0">
                <a:latin typeface="Times New Roman"/>
                <a:cs typeface="Times New Roman"/>
              </a:rPr>
              <a:t>and</a:t>
            </a:r>
            <a:r>
              <a:rPr sz="2450" spc="130" dirty="0">
                <a:latin typeface="Times New Roman"/>
                <a:cs typeface="Times New Roman"/>
              </a:rPr>
              <a:t> </a:t>
            </a:r>
            <a:r>
              <a:rPr sz="2450" b="0" i="1" spc="-155" dirty="0">
                <a:latin typeface="Bookman Old Style"/>
                <a:cs typeface="Bookman Old Style"/>
              </a:rPr>
              <a:t>z</a:t>
            </a:r>
            <a:r>
              <a:rPr sz="2450" b="0" i="1" spc="120" dirty="0">
                <a:latin typeface="Bookman Old Style"/>
                <a:cs typeface="Bookman Old Style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directions.</a:t>
            </a:r>
            <a:r>
              <a:rPr sz="2450" spc="390" dirty="0">
                <a:latin typeface="Times New Roman"/>
                <a:cs typeface="Times New Roman"/>
              </a:rPr>
              <a:t> </a:t>
            </a:r>
            <a:r>
              <a:rPr sz="2450" spc="-75" dirty="0">
                <a:latin typeface="Times New Roman"/>
                <a:cs typeface="Times New Roman"/>
              </a:rPr>
              <a:t>If</a:t>
            </a:r>
            <a:r>
              <a:rPr sz="2450" spc="135" dirty="0">
                <a:latin typeface="Times New Roman"/>
                <a:cs typeface="Times New Roman"/>
              </a:rPr>
              <a:t> </a:t>
            </a:r>
            <a:r>
              <a:rPr sz="2450" spc="-60" dirty="0">
                <a:latin typeface="Times New Roman"/>
                <a:cs typeface="Times New Roman"/>
              </a:rPr>
              <a:t>you</a:t>
            </a:r>
            <a:r>
              <a:rPr sz="2450" spc="13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do,</a:t>
            </a:r>
            <a:r>
              <a:rPr sz="2450" spc="135" dirty="0">
                <a:latin typeface="Times New Roman"/>
                <a:cs typeface="Times New Roman"/>
              </a:rPr>
              <a:t> </a:t>
            </a:r>
            <a:r>
              <a:rPr sz="2450" spc="25" dirty="0">
                <a:latin typeface="Times New Roman"/>
                <a:cs typeface="Times New Roman"/>
              </a:rPr>
              <a:t>this</a:t>
            </a:r>
            <a:r>
              <a:rPr sz="2450" spc="130" dirty="0">
                <a:latin typeface="Times New Roman"/>
                <a:cs typeface="Times New Roman"/>
              </a:rPr>
              <a:t> </a:t>
            </a:r>
            <a:r>
              <a:rPr sz="2450" spc="-15" dirty="0">
                <a:latin typeface="Times New Roman"/>
                <a:cs typeface="Times New Roman"/>
              </a:rPr>
              <a:t>function</a:t>
            </a:r>
            <a:r>
              <a:rPr sz="2450" spc="135" dirty="0">
                <a:latin typeface="Times New Roman"/>
                <a:cs typeface="Times New Roman"/>
              </a:rPr>
              <a:t> </a:t>
            </a:r>
            <a:r>
              <a:rPr sz="2450" spc="120" dirty="0">
                <a:latin typeface="Times New Roman"/>
                <a:cs typeface="Times New Roman"/>
              </a:rPr>
              <a:t>at</a:t>
            </a:r>
            <a:r>
              <a:rPr sz="2450" spc="130" dirty="0">
                <a:latin typeface="Times New Roman"/>
                <a:cs typeface="Times New Roman"/>
              </a:rPr>
              <a:t> </a:t>
            </a:r>
            <a:r>
              <a:rPr sz="2450" spc="-15" dirty="0">
                <a:latin typeface="Times New Roman"/>
                <a:cs typeface="Times New Roman"/>
              </a:rPr>
              <a:t>any</a:t>
            </a:r>
            <a:r>
              <a:rPr sz="2450" spc="135" dirty="0">
                <a:latin typeface="Times New Roman"/>
                <a:cs typeface="Times New Roman"/>
              </a:rPr>
              <a:t> </a:t>
            </a:r>
            <a:r>
              <a:rPr sz="2450" spc="-5" dirty="0">
                <a:latin typeface="Times New Roman"/>
                <a:cs typeface="Times New Roman"/>
              </a:rPr>
              <a:t>moment</a:t>
            </a:r>
            <a:r>
              <a:rPr sz="2450" spc="175" dirty="0">
                <a:latin typeface="Times New Roman"/>
                <a:cs typeface="Times New Roman"/>
              </a:rPr>
              <a:t> </a:t>
            </a:r>
            <a:r>
              <a:rPr sz="2450" spc="-80" dirty="0">
                <a:latin typeface="Times New Roman"/>
                <a:cs typeface="Times New Roman"/>
              </a:rPr>
              <a:t>will</a:t>
            </a:r>
            <a:r>
              <a:rPr sz="2450" spc="16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spiral</a:t>
            </a:r>
            <a:r>
              <a:rPr sz="2450" spc="165" dirty="0">
                <a:latin typeface="Times New Roman"/>
                <a:cs typeface="Times New Roman"/>
              </a:rPr>
              <a:t> </a:t>
            </a:r>
            <a:r>
              <a:rPr sz="2450" spc="20" dirty="0">
                <a:latin typeface="Times New Roman"/>
                <a:cs typeface="Times New Roman"/>
              </a:rPr>
              <a:t>around</a:t>
            </a:r>
            <a:r>
              <a:rPr sz="2450" spc="165" dirty="0">
                <a:latin typeface="Times New Roman"/>
                <a:cs typeface="Times New Roman"/>
              </a:rPr>
              <a:t> </a:t>
            </a:r>
            <a:r>
              <a:rPr sz="2450" spc="45" dirty="0">
                <a:latin typeface="Times New Roman"/>
                <a:cs typeface="Times New Roman"/>
              </a:rPr>
              <a:t>the</a:t>
            </a:r>
            <a:r>
              <a:rPr sz="2450" spc="160" dirty="0">
                <a:latin typeface="Times New Roman"/>
                <a:cs typeface="Times New Roman"/>
              </a:rPr>
              <a:t> </a:t>
            </a:r>
            <a:r>
              <a:rPr sz="2450" b="0" i="1" spc="50" dirty="0">
                <a:latin typeface="Bookman Old Style"/>
                <a:cs typeface="Bookman Old Style"/>
              </a:rPr>
              <a:t>x</a:t>
            </a:r>
            <a:r>
              <a:rPr sz="2450" b="0" i="1" spc="40" dirty="0">
                <a:latin typeface="Bookman Old Style"/>
                <a:cs typeface="Bookman Old Style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axis.</a:t>
            </a:r>
            <a:r>
              <a:rPr sz="2450" spc="475" dirty="0">
                <a:latin typeface="Times New Roman"/>
                <a:cs typeface="Times New Roman"/>
              </a:rPr>
              <a:t> </a:t>
            </a:r>
            <a:r>
              <a:rPr sz="2450" spc="-70" dirty="0">
                <a:latin typeface="Times New Roman"/>
                <a:cs typeface="Times New Roman"/>
              </a:rPr>
              <a:t>As</a:t>
            </a:r>
            <a:r>
              <a:rPr sz="2450" spc="160" dirty="0">
                <a:latin typeface="Times New Roman"/>
                <a:cs typeface="Times New Roman"/>
              </a:rPr>
              <a:t> </a:t>
            </a:r>
            <a:r>
              <a:rPr sz="2450" spc="65" dirty="0">
                <a:latin typeface="Times New Roman"/>
                <a:cs typeface="Times New Roman"/>
              </a:rPr>
              <a:t>it</a:t>
            </a:r>
            <a:r>
              <a:rPr sz="2450" spc="160" dirty="0">
                <a:latin typeface="Times New Roman"/>
                <a:cs typeface="Times New Roman"/>
              </a:rPr>
              <a:t> </a:t>
            </a:r>
            <a:r>
              <a:rPr sz="2450" spc="-85" dirty="0">
                <a:latin typeface="Times New Roman"/>
                <a:cs typeface="Times New Roman"/>
              </a:rPr>
              <a:t>moves</a:t>
            </a:r>
            <a:r>
              <a:rPr sz="2450" spc="160" dirty="0">
                <a:latin typeface="Times New Roman"/>
                <a:cs typeface="Times New Roman"/>
              </a:rPr>
              <a:t> </a:t>
            </a:r>
            <a:r>
              <a:rPr sz="2450" spc="45" dirty="0">
                <a:latin typeface="Times New Roman"/>
                <a:cs typeface="Times New Roman"/>
              </a:rPr>
              <a:t>to</a:t>
            </a:r>
            <a:r>
              <a:rPr sz="2450" spc="160" dirty="0">
                <a:latin typeface="Times New Roman"/>
                <a:cs typeface="Times New Roman"/>
              </a:rPr>
              <a:t> </a:t>
            </a:r>
            <a:r>
              <a:rPr sz="2450" spc="45" dirty="0">
                <a:latin typeface="Times New Roman"/>
                <a:cs typeface="Times New Roman"/>
              </a:rPr>
              <a:t>the</a:t>
            </a:r>
            <a:r>
              <a:rPr sz="2450" spc="160" dirty="0">
                <a:latin typeface="Times New Roman"/>
                <a:cs typeface="Times New Roman"/>
              </a:rPr>
              <a:t> </a:t>
            </a:r>
            <a:r>
              <a:rPr sz="2450" spc="10" dirty="0">
                <a:latin typeface="Times New Roman"/>
                <a:cs typeface="Times New Roman"/>
              </a:rPr>
              <a:t>right</a:t>
            </a:r>
            <a:r>
              <a:rPr sz="2450" spc="165" dirty="0">
                <a:latin typeface="Times New Roman"/>
                <a:cs typeface="Times New Roman"/>
              </a:rPr>
              <a:t> </a:t>
            </a:r>
            <a:r>
              <a:rPr sz="2450" spc="-45" dirty="0">
                <a:latin typeface="Times New Roman"/>
                <a:cs typeface="Times New Roman"/>
              </a:rPr>
              <a:t>each</a:t>
            </a:r>
            <a:r>
              <a:rPr sz="2450" spc="165" dirty="0">
                <a:latin typeface="Times New Roman"/>
                <a:cs typeface="Times New Roman"/>
              </a:rPr>
              <a:t> </a:t>
            </a:r>
            <a:r>
              <a:rPr sz="2450" spc="20" dirty="0">
                <a:latin typeface="Times New Roman"/>
                <a:cs typeface="Times New Roman"/>
              </a:rPr>
              <a:t>point</a:t>
            </a:r>
            <a:r>
              <a:rPr sz="2450" spc="175" dirty="0">
                <a:latin typeface="Times New Roman"/>
                <a:cs typeface="Times New Roman"/>
              </a:rPr>
              <a:t> </a:t>
            </a:r>
            <a:r>
              <a:rPr sz="2450" spc="-40" dirty="0">
                <a:latin typeface="Times New Roman"/>
                <a:cs typeface="Times New Roman"/>
              </a:rPr>
              <a:t>on</a:t>
            </a:r>
            <a:r>
              <a:rPr sz="2450" spc="135" dirty="0">
                <a:latin typeface="Times New Roman"/>
                <a:cs typeface="Times New Roman"/>
              </a:rPr>
              <a:t> </a:t>
            </a:r>
            <a:r>
              <a:rPr sz="2450" spc="45" dirty="0">
                <a:latin typeface="Times New Roman"/>
                <a:cs typeface="Times New Roman"/>
              </a:rPr>
              <a:t>the</a:t>
            </a:r>
            <a:r>
              <a:rPr sz="2450" spc="135" dirty="0">
                <a:latin typeface="Times New Roman"/>
                <a:cs typeface="Times New Roman"/>
              </a:rPr>
              <a:t> </a:t>
            </a:r>
            <a:r>
              <a:rPr sz="2450" b="0" i="1" spc="50" dirty="0">
                <a:latin typeface="Bookman Old Style"/>
                <a:cs typeface="Bookman Old Style"/>
              </a:rPr>
              <a:t>x</a:t>
            </a:r>
            <a:r>
              <a:rPr sz="2450" b="0" i="1" spc="10" dirty="0">
                <a:latin typeface="Bookman Old Style"/>
                <a:cs typeface="Bookman Old Style"/>
              </a:rPr>
              <a:t> </a:t>
            </a:r>
            <a:r>
              <a:rPr sz="2450" spc="-30" dirty="0">
                <a:latin typeface="Times New Roman"/>
                <a:cs typeface="Times New Roman"/>
              </a:rPr>
              <a:t>axis</a:t>
            </a:r>
            <a:r>
              <a:rPr sz="2450" spc="135" dirty="0">
                <a:latin typeface="Times New Roman"/>
                <a:cs typeface="Times New Roman"/>
              </a:rPr>
              <a:t> </a:t>
            </a:r>
            <a:r>
              <a:rPr sz="2450" spc="35" dirty="0">
                <a:latin typeface="Times New Roman"/>
                <a:cs typeface="Times New Roman"/>
              </a:rPr>
              <a:t>rotates.</a:t>
            </a:r>
            <a:r>
              <a:rPr sz="2450" spc="390" dirty="0">
                <a:latin typeface="Times New Roman"/>
                <a:cs typeface="Times New Roman"/>
              </a:rPr>
              <a:t> </a:t>
            </a:r>
            <a:r>
              <a:rPr sz="2450" spc="35" dirty="0">
                <a:latin typeface="Times New Roman"/>
                <a:cs typeface="Times New Roman"/>
              </a:rPr>
              <a:t>(Picture</a:t>
            </a:r>
            <a:r>
              <a:rPr sz="2450" spc="135" dirty="0">
                <a:latin typeface="Times New Roman"/>
                <a:cs typeface="Times New Roman"/>
              </a:rPr>
              <a:t> </a:t>
            </a:r>
            <a:r>
              <a:rPr sz="2450" spc="40" dirty="0">
                <a:latin typeface="Times New Roman"/>
                <a:cs typeface="Times New Roman"/>
              </a:rPr>
              <a:t>a</a:t>
            </a:r>
            <a:r>
              <a:rPr sz="2450" spc="135" dirty="0">
                <a:latin typeface="Times New Roman"/>
                <a:cs typeface="Times New Roman"/>
              </a:rPr>
              <a:t> </a:t>
            </a:r>
            <a:r>
              <a:rPr sz="2450" spc="35" dirty="0">
                <a:latin typeface="Times New Roman"/>
                <a:cs typeface="Times New Roman"/>
              </a:rPr>
              <a:t>barber</a:t>
            </a:r>
            <a:r>
              <a:rPr sz="2450" spc="135" dirty="0">
                <a:latin typeface="Times New Roman"/>
                <a:cs typeface="Times New Roman"/>
              </a:rPr>
              <a:t> </a:t>
            </a:r>
            <a:r>
              <a:rPr sz="2450" spc="-15" dirty="0">
                <a:latin typeface="Times New Roman"/>
                <a:cs typeface="Times New Roman"/>
              </a:rPr>
              <a:t>pole.)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544500" y="878291"/>
            <a:ext cx="2430145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latin typeface="Georgia"/>
                <a:cs typeface="Georgia"/>
              </a:rPr>
              <a:t>6.3.</a:t>
            </a:r>
            <a:r>
              <a:rPr sz="1200" spc="434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MOMENTUM</a:t>
            </a:r>
            <a:r>
              <a:rPr sz="1200" spc="25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EIGENSTATES</a:t>
            </a:r>
            <a:endParaRPr sz="1200">
              <a:latin typeface="Georgia"/>
              <a:cs typeface="Georgi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718819" y="1238181"/>
            <a:ext cx="3128010" cy="2882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572770" algn="l"/>
              </a:tabLst>
            </a:pPr>
            <a:r>
              <a:rPr sz="1700" b="1" spc="-25" dirty="0">
                <a:latin typeface="Georgia"/>
                <a:cs typeface="Georgia"/>
              </a:rPr>
              <a:t>6.3</a:t>
            </a:r>
            <a:r>
              <a:rPr sz="1700" b="1" dirty="0">
                <a:latin typeface="Georgia"/>
                <a:cs typeface="Georgia"/>
              </a:rPr>
              <a:t>	</a:t>
            </a:r>
            <a:r>
              <a:rPr sz="1700" b="1" spc="-45" dirty="0">
                <a:latin typeface="Georgia"/>
                <a:cs typeface="Georgia"/>
              </a:rPr>
              <a:t>Momentum</a:t>
            </a:r>
            <a:r>
              <a:rPr sz="1700" b="1" spc="35" dirty="0">
                <a:latin typeface="Georgia"/>
                <a:cs typeface="Georgia"/>
              </a:rPr>
              <a:t> </a:t>
            </a:r>
            <a:r>
              <a:rPr sz="1700" b="1" spc="-35" dirty="0">
                <a:latin typeface="Georgia"/>
                <a:cs typeface="Georgia"/>
              </a:rPr>
              <a:t>Eigenstates</a:t>
            </a:r>
            <a:endParaRPr sz="1700"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838190" algn="l"/>
              </a:tabLst>
            </a:pPr>
            <a:r>
              <a:rPr sz="1200" dirty="0">
                <a:latin typeface="Georgia"/>
                <a:cs typeface="Georgia"/>
              </a:rPr>
              <a:t>Quick</a:t>
            </a:r>
            <a:r>
              <a:rPr sz="1200" spc="-35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Check</a:t>
            </a:r>
            <a:r>
              <a:rPr sz="1200" dirty="0">
                <a:latin typeface="Georgia"/>
                <a:cs typeface="Georgia"/>
              </a:rPr>
              <a:t>	6.3.</a:t>
            </a:r>
            <a:r>
              <a:rPr sz="1200" spc="434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MOMENTUM</a:t>
            </a:r>
            <a:r>
              <a:rPr sz="1200" spc="25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EIGENSTATES</a:t>
            </a:r>
            <a:endParaRPr sz="1200">
              <a:latin typeface="Georgia"/>
              <a:cs typeface="Georgi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06119" y="1291893"/>
            <a:ext cx="8280400" cy="78295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5400" marR="17780">
              <a:lnSpc>
                <a:spcPct val="101699"/>
              </a:lnSpc>
              <a:spcBef>
                <a:spcPts val="75"/>
              </a:spcBef>
              <a:tabLst>
                <a:tab pos="800735" algn="l"/>
                <a:tab pos="4907915" algn="l"/>
              </a:tabLst>
            </a:pPr>
            <a:r>
              <a:rPr dirty="0"/>
              <a:t>Suppose</a:t>
            </a:r>
            <a:r>
              <a:rPr spc="90" dirty="0"/>
              <a:t> </a:t>
            </a:r>
            <a:r>
              <a:rPr b="0" i="1" spc="-1150" dirty="0">
                <a:latin typeface="Bookman Old Style"/>
                <a:cs typeface="Bookman Old Style"/>
              </a:rPr>
              <a:t>ψ</a:t>
            </a:r>
            <a:r>
              <a:rPr sz="3675" spc="97" baseline="14739" dirty="0"/>
              <a:t>ˆ</a:t>
            </a:r>
            <a:r>
              <a:rPr sz="2450" spc="70" dirty="0"/>
              <a:t>(3)</a:t>
            </a:r>
            <a:r>
              <a:rPr sz="2450" spc="50" dirty="0"/>
              <a:t> </a:t>
            </a:r>
            <a:r>
              <a:rPr sz="2450" spc="385" dirty="0"/>
              <a:t>=</a:t>
            </a:r>
            <a:r>
              <a:rPr sz="2450" spc="55" dirty="0"/>
              <a:t> </a:t>
            </a:r>
            <a:r>
              <a:rPr sz="2450" spc="-80" dirty="0"/>
              <a:t>1</a:t>
            </a:r>
            <a:r>
              <a:rPr sz="2450" b="0" i="1" spc="-80" dirty="0">
                <a:latin typeface="Bookman Old Style"/>
                <a:cs typeface="Bookman Old Style"/>
              </a:rPr>
              <a:t>/</a:t>
            </a:r>
            <a:r>
              <a:rPr sz="2450" spc="-80" dirty="0"/>
              <a:t>3</a:t>
            </a:r>
            <a:r>
              <a:rPr sz="2450" spc="95" dirty="0"/>
              <a:t> </a:t>
            </a:r>
            <a:r>
              <a:rPr sz="2450" dirty="0"/>
              <a:t>and</a:t>
            </a:r>
            <a:r>
              <a:rPr sz="2450" spc="90" dirty="0"/>
              <a:t> </a:t>
            </a:r>
            <a:r>
              <a:rPr sz="2450" b="0" i="1" spc="-1150" dirty="0">
                <a:latin typeface="Bookman Old Style"/>
                <a:cs typeface="Bookman Old Style"/>
              </a:rPr>
              <a:t>ψ</a:t>
            </a:r>
            <a:r>
              <a:rPr sz="3675" spc="97" baseline="14739" dirty="0"/>
              <a:t>ˆ</a:t>
            </a:r>
            <a:r>
              <a:rPr sz="2450" spc="70" dirty="0"/>
              <a:t>(5)</a:t>
            </a:r>
            <a:r>
              <a:rPr sz="2450" spc="50" dirty="0"/>
              <a:t> </a:t>
            </a:r>
            <a:r>
              <a:rPr sz="2450" spc="385" dirty="0"/>
              <a:t>=</a:t>
            </a:r>
            <a:r>
              <a:rPr sz="2450" spc="55" dirty="0"/>
              <a:t> </a:t>
            </a:r>
            <a:r>
              <a:rPr sz="2450" spc="-20" dirty="0"/>
              <a:t>1</a:t>
            </a:r>
            <a:r>
              <a:rPr sz="2450" b="0" i="1" spc="-20" dirty="0">
                <a:latin typeface="Bookman Old Style"/>
                <a:cs typeface="Bookman Old Style"/>
              </a:rPr>
              <a:t>/</a:t>
            </a:r>
            <a:r>
              <a:rPr sz="2450" spc="-20" dirty="0"/>
              <a:t>5.</a:t>
            </a:r>
            <a:r>
              <a:rPr sz="2450" dirty="0"/>
              <a:t>	Which</a:t>
            </a:r>
            <a:r>
              <a:rPr sz="2450" spc="65" dirty="0"/>
              <a:t> </a:t>
            </a:r>
            <a:r>
              <a:rPr sz="2450" dirty="0"/>
              <a:t>of</a:t>
            </a:r>
            <a:r>
              <a:rPr sz="2450" spc="75" dirty="0"/>
              <a:t> </a:t>
            </a:r>
            <a:r>
              <a:rPr sz="2450" dirty="0"/>
              <a:t>the</a:t>
            </a:r>
            <a:r>
              <a:rPr sz="2450" spc="75" dirty="0"/>
              <a:t> </a:t>
            </a:r>
            <a:r>
              <a:rPr sz="2450" spc="-65" dirty="0"/>
              <a:t>following</a:t>
            </a:r>
            <a:r>
              <a:rPr sz="2450" spc="75" dirty="0"/>
              <a:t> </a:t>
            </a:r>
            <a:r>
              <a:rPr sz="2450" spc="-25" dirty="0"/>
              <a:t>are </a:t>
            </a:r>
            <a:r>
              <a:rPr sz="2450" spc="-10" dirty="0"/>
              <a:t>true?</a:t>
            </a:r>
            <a:r>
              <a:rPr sz="2450" dirty="0"/>
              <a:t>	(Choose</a:t>
            </a:r>
            <a:r>
              <a:rPr sz="2450" spc="50" dirty="0"/>
              <a:t> </a:t>
            </a:r>
            <a:r>
              <a:rPr sz="2450" dirty="0"/>
              <a:t>all</a:t>
            </a:r>
            <a:r>
              <a:rPr sz="2450" spc="50" dirty="0"/>
              <a:t> </a:t>
            </a:r>
            <a:r>
              <a:rPr sz="2450" spc="114" dirty="0"/>
              <a:t>that</a:t>
            </a:r>
            <a:r>
              <a:rPr sz="2450" spc="55" dirty="0"/>
              <a:t> </a:t>
            </a:r>
            <a:r>
              <a:rPr sz="2450" spc="-10" dirty="0"/>
              <a:t>apply.)</a:t>
            </a:r>
            <a:endParaRPr sz="2450">
              <a:latin typeface="Bookman Old Style"/>
              <a:cs typeface="Bookman Old Style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19315" y="2125146"/>
            <a:ext cx="7470775" cy="103759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8290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82905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probability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measuring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position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3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1</a:t>
            </a:r>
            <a:r>
              <a:rPr sz="2450" b="0" i="1" spc="-20" dirty="0">
                <a:latin typeface="Bookman Old Style"/>
                <a:cs typeface="Bookman Old Style"/>
              </a:rPr>
              <a:t>/</a:t>
            </a:r>
            <a:r>
              <a:rPr sz="2450" spc="-20" dirty="0">
                <a:latin typeface="Times New Roman"/>
                <a:cs typeface="Times New Roman"/>
              </a:rPr>
              <a:t>9.</a:t>
            </a:r>
            <a:endParaRPr sz="2450">
              <a:latin typeface="Times New Roman"/>
              <a:cs typeface="Times New Roman"/>
            </a:endParaRPr>
          </a:p>
          <a:p>
            <a:pPr marL="38290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2905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probability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measuring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momentum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spc="-250" dirty="0">
                <a:latin typeface="Times New Roman"/>
                <a:cs typeface="Times New Roman"/>
              </a:rPr>
              <a:t>3</a:t>
            </a:r>
            <a:r>
              <a:rPr sz="2450" spc="-250" dirty="0">
                <a:latin typeface="Lucida Sans Unicode"/>
                <a:cs typeface="Lucida Sans Unicode"/>
              </a:rPr>
              <a:t>ℏ</a:t>
            </a:r>
            <a:r>
              <a:rPr sz="2450" spc="-35" dirty="0">
                <a:latin typeface="Lucida Sans Unicode"/>
                <a:cs typeface="Lucida Sans Unicode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1</a:t>
            </a:r>
            <a:r>
              <a:rPr sz="2450" b="0" i="1" spc="-25" dirty="0">
                <a:latin typeface="Bookman Old Style"/>
                <a:cs typeface="Bookman Old Style"/>
              </a:rPr>
              <a:t>/</a:t>
            </a:r>
            <a:r>
              <a:rPr sz="2450" spc="-25" dirty="0">
                <a:latin typeface="Times New Roman"/>
                <a:cs typeface="Times New Roman"/>
              </a:rPr>
              <a:t>9.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27417" y="3265689"/>
            <a:ext cx="8246745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450" dirty="0">
                <a:latin typeface="Times New Roman"/>
                <a:cs typeface="Times New Roman"/>
              </a:rPr>
              <a:t>C.</a:t>
            </a:r>
            <a:r>
              <a:rPr sz="2450" spc="-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probability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measuring</a:t>
            </a:r>
            <a:r>
              <a:rPr sz="2450" spc="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momentum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between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spc="-250" dirty="0">
                <a:latin typeface="Times New Roman"/>
                <a:cs typeface="Times New Roman"/>
              </a:rPr>
              <a:t>3</a:t>
            </a:r>
            <a:r>
              <a:rPr sz="2450" spc="-250" dirty="0">
                <a:latin typeface="Lucida Sans Unicode"/>
                <a:cs typeface="Lucida Sans Unicode"/>
              </a:rPr>
              <a:t>ℏ</a:t>
            </a:r>
            <a:r>
              <a:rPr sz="2450" spc="-90" dirty="0">
                <a:latin typeface="Lucida Sans Unicode"/>
                <a:cs typeface="Lucida Sans Unicode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50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5</a:t>
            </a:r>
            <a:r>
              <a:rPr sz="2450" spc="-25" dirty="0">
                <a:latin typeface="Lucida Sans Unicode"/>
                <a:cs typeface="Lucida Sans Unicode"/>
              </a:rPr>
              <a:t>ℏ</a:t>
            </a:r>
            <a:endParaRPr sz="2450">
              <a:latin typeface="Lucida Sans Unicode"/>
              <a:cs typeface="Lucida Sans Unicode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090485" y="3660989"/>
            <a:ext cx="217170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450" spc="-40" dirty="0">
                <a:latin typeface="Times New Roman"/>
                <a:cs typeface="Times New Roman"/>
              </a:rPr>
              <a:t>is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377226" y="3407408"/>
            <a:ext cx="173990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450" spc="-1230" dirty="0">
                <a:latin typeface="Arial"/>
                <a:cs typeface="Arial"/>
              </a:rPr>
              <a:t>�</a:t>
            </a:r>
            <a:endParaRPr sz="245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587093" y="3561111"/>
            <a:ext cx="146050" cy="34036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050" spc="-50" dirty="0">
                <a:latin typeface="Times New Roman"/>
                <a:cs typeface="Times New Roman"/>
              </a:rPr>
              <a:t>5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525879" y="3822681"/>
            <a:ext cx="146050" cy="34036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050" spc="-50" dirty="0">
                <a:latin typeface="Times New Roman"/>
                <a:cs typeface="Times New Roman"/>
              </a:rPr>
              <a:t>3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834133" y="3577906"/>
            <a:ext cx="170180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450" spc="265" dirty="0">
                <a:latin typeface="Times New Roman"/>
                <a:cs typeface="Times New Roman"/>
              </a:rPr>
              <a:t>ˆ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766239" y="3660989"/>
            <a:ext cx="1135380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450" b="0" i="1" dirty="0">
                <a:latin typeface="Bookman Old Style"/>
                <a:cs typeface="Bookman Old Style"/>
              </a:rPr>
              <a:t>ψ</a:t>
            </a:r>
            <a:r>
              <a:rPr sz="2450" dirty="0">
                <a:latin typeface="Times New Roman"/>
                <a:cs typeface="Times New Roman"/>
              </a:rPr>
              <a:t>(</a:t>
            </a:r>
            <a:r>
              <a:rPr sz="2450" b="0" i="1" dirty="0">
                <a:latin typeface="Bookman Old Style"/>
                <a:cs typeface="Bookman Old Style"/>
              </a:rPr>
              <a:t>k</a:t>
            </a:r>
            <a:r>
              <a:rPr sz="2450" dirty="0">
                <a:latin typeface="Times New Roman"/>
                <a:cs typeface="Times New Roman"/>
              </a:rPr>
              <a:t>)</a:t>
            </a:r>
            <a:r>
              <a:rPr sz="2450" spc="-60" dirty="0">
                <a:latin typeface="Times New Roman"/>
                <a:cs typeface="Times New Roman"/>
              </a:rPr>
              <a:t> </a:t>
            </a:r>
            <a:r>
              <a:rPr sz="2450" b="0" i="1" spc="-120" dirty="0">
                <a:latin typeface="Bookman Old Style"/>
                <a:cs typeface="Bookman Old Style"/>
              </a:rPr>
              <a:t>dk</a:t>
            </a:r>
            <a:r>
              <a:rPr sz="2450" spc="-120" dirty="0">
                <a:latin typeface="Times New Roman"/>
                <a:cs typeface="Times New Roman"/>
              </a:rPr>
              <a:t>.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15137" y="4167097"/>
            <a:ext cx="8258809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450" dirty="0">
                <a:latin typeface="Times New Roman"/>
                <a:cs typeface="Times New Roman"/>
              </a:rPr>
              <a:t>D.</a:t>
            </a:r>
            <a:r>
              <a:rPr sz="2450" spc="-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probability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measuring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momentum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between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spc="-250" dirty="0">
                <a:latin typeface="Times New Roman"/>
                <a:cs typeface="Times New Roman"/>
              </a:rPr>
              <a:t>3</a:t>
            </a:r>
            <a:r>
              <a:rPr sz="2450" spc="-250" dirty="0">
                <a:latin typeface="Lucida Sans Unicode"/>
                <a:cs typeface="Lucida Sans Unicode"/>
              </a:rPr>
              <a:t>ℏ</a:t>
            </a:r>
            <a:r>
              <a:rPr sz="2450" spc="-90" dirty="0">
                <a:latin typeface="Lucida Sans Unicode"/>
                <a:cs typeface="Lucida Sans Unicode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spc="-40" dirty="0">
                <a:latin typeface="Times New Roman"/>
                <a:cs typeface="Times New Roman"/>
              </a:rPr>
              <a:t>5</a:t>
            </a:r>
            <a:r>
              <a:rPr sz="2450" spc="-40" dirty="0">
                <a:latin typeface="Lucida Sans Unicode"/>
                <a:cs typeface="Lucida Sans Unicode"/>
              </a:rPr>
              <a:t>ℏ</a:t>
            </a:r>
            <a:endParaRPr sz="2450">
              <a:latin typeface="Lucida Sans Unicode"/>
              <a:cs typeface="Lucida Sans Unicode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090485" y="4562397"/>
            <a:ext cx="217170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450" spc="-40" dirty="0">
                <a:latin typeface="Times New Roman"/>
                <a:cs typeface="Times New Roman"/>
              </a:rPr>
              <a:t>is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377226" y="4308816"/>
            <a:ext cx="173990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450" spc="-1230" dirty="0">
                <a:latin typeface="Arial"/>
                <a:cs typeface="Arial"/>
              </a:rPr>
              <a:t>�</a:t>
            </a:r>
            <a:endParaRPr sz="245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587093" y="4462519"/>
            <a:ext cx="146050" cy="34036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050" spc="-50" dirty="0">
                <a:latin typeface="Times New Roman"/>
                <a:cs typeface="Times New Roman"/>
              </a:rPr>
              <a:t>5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525879" y="4724088"/>
            <a:ext cx="146050" cy="34036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050" spc="-50" dirty="0">
                <a:latin typeface="Times New Roman"/>
                <a:cs typeface="Times New Roman"/>
              </a:rPr>
              <a:t>3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921586" y="4479301"/>
            <a:ext cx="170180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450" spc="265" dirty="0">
                <a:latin typeface="Times New Roman"/>
                <a:cs typeface="Times New Roman"/>
              </a:rPr>
              <a:t>ˆ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2546642" y="4500543"/>
            <a:ext cx="146050" cy="34036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050" spc="-50" dirty="0">
                <a:latin typeface="Times New Roman"/>
                <a:cs typeface="Times New Roman"/>
              </a:rPr>
              <a:t>2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766227" y="4562397"/>
            <a:ext cx="1437005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1014730" algn="l"/>
              </a:tabLst>
            </a:pPr>
            <a:r>
              <a:rPr sz="2450" i="1" spc="-10" dirty="0">
                <a:latin typeface="Times New Roman"/>
                <a:cs typeface="Times New Roman"/>
              </a:rPr>
              <a:t>|</a:t>
            </a:r>
            <a:r>
              <a:rPr sz="2450" b="0" i="1" spc="-10" dirty="0">
                <a:latin typeface="Bookman Old Style"/>
                <a:cs typeface="Bookman Old Style"/>
              </a:rPr>
              <a:t>ψ</a:t>
            </a:r>
            <a:r>
              <a:rPr sz="2450" spc="-10" dirty="0">
                <a:latin typeface="Times New Roman"/>
                <a:cs typeface="Times New Roman"/>
              </a:rPr>
              <a:t>(</a:t>
            </a:r>
            <a:r>
              <a:rPr sz="2450" b="0" i="1" spc="-10" dirty="0">
                <a:latin typeface="Bookman Old Style"/>
                <a:cs typeface="Bookman Old Style"/>
              </a:rPr>
              <a:t>k</a:t>
            </a:r>
            <a:r>
              <a:rPr sz="2450" spc="-10" dirty="0">
                <a:latin typeface="Times New Roman"/>
                <a:cs typeface="Times New Roman"/>
              </a:rPr>
              <a:t>)</a:t>
            </a:r>
            <a:r>
              <a:rPr sz="2450" i="1" spc="-10" dirty="0">
                <a:latin typeface="Times New Roman"/>
                <a:cs typeface="Times New Roman"/>
              </a:rPr>
              <a:t>|</a:t>
            </a:r>
            <a:r>
              <a:rPr sz="2450" i="1" dirty="0">
                <a:latin typeface="Times New Roman"/>
                <a:cs typeface="Times New Roman"/>
              </a:rPr>
              <a:t>	</a:t>
            </a:r>
            <a:r>
              <a:rPr sz="2450" b="0" i="1" spc="-125" dirty="0">
                <a:latin typeface="Bookman Old Style"/>
                <a:cs typeface="Bookman Old Style"/>
              </a:rPr>
              <a:t>dk</a:t>
            </a:r>
            <a:r>
              <a:rPr sz="2450" spc="-125" dirty="0">
                <a:latin typeface="Times New Roman"/>
                <a:cs typeface="Times New Roman"/>
              </a:rPr>
              <a:t>.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739813" y="5068505"/>
            <a:ext cx="8234045" cy="1668780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363220" marR="5080" indent="-351155">
              <a:lnSpc>
                <a:spcPct val="101699"/>
              </a:lnSpc>
              <a:spcBef>
                <a:spcPts val="75"/>
              </a:spcBef>
            </a:pPr>
            <a:r>
              <a:rPr sz="2450" dirty="0">
                <a:latin typeface="Times New Roman"/>
                <a:cs typeface="Times New Roman"/>
              </a:rPr>
              <a:t>E.</a:t>
            </a:r>
            <a:r>
              <a:rPr sz="2450" spc="-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particle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more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spc="-35" dirty="0">
                <a:latin typeface="Times New Roman"/>
                <a:cs typeface="Times New Roman"/>
              </a:rPr>
              <a:t>likely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have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momentum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very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near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b="0" i="1" spc="-270" dirty="0">
                <a:latin typeface="Bookman Old Style"/>
                <a:cs typeface="Bookman Old Style"/>
              </a:rPr>
              <a:t>p</a:t>
            </a:r>
            <a:r>
              <a:rPr sz="2450" b="0" i="1" spc="-45" dirty="0">
                <a:latin typeface="Bookman Old Style"/>
                <a:cs typeface="Bookman Old Style"/>
              </a:rPr>
              <a:t> </a:t>
            </a:r>
            <a:r>
              <a:rPr sz="2450" spc="335" dirty="0">
                <a:latin typeface="Times New Roman"/>
                <a:cs typeface="Times New Roman"/>
              </a:rPr>
              <a:t>= </a:t>
            </a:r>
            <a:r>
              <a:rPr sz="2450" spc="-254" dirty="0">
                <a:latin typeface="Times New Roman"/>
                <a:cs typeface="Times New Roman"/>
              </a:rPr>
              <a:t>3</a:t>
            </a:r>
            <a:r>
              <a:rPr sz="2450" spc="-254" dirty="0">
                <a:latin typeface="Lucida Sans Unicode"/>
                <a:cs typeface="Lucida Sans Unicode"/>
              </a:rPr>
              <a:t>ℏ</a:t>
            </a:r>
            <a:r>
              <a:rPr sz="2450" spc="-30" dirty="0">
                <a:latin typeface="Lucida Sans Unicode"/>
                <a:cs typeface="Lucida Sans Unicode"/>
              </a:rPr>
              <a:t> </a:t>
            </a:r>
            <a:r>
              <a:rPr sz="2450" spc="70" dirty="0">
                <a:latin typeface="Times New Roman"/>
                <a:cs typeface="Times New Roman"/>
              </a:rPr>
              <a:t>than</a:t>
            </a:r>
            <a:r>
              <a:rPr sz="2450" spc="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very</a:t>
            </a:r>
            <a:r>
              <a:rPr sz="2450" spc="1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near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b="0" i="1" spc="-270" dirty="0">
                <a:latin typeface="Bookman Old Style"/>
                <a:cs typeface="Bookman Old Style"/>
              </a:rPr>
              <a:t>p</a:t>
            </a:r>
            <a:r>
              <a:rPr sz="2450" b="0" i="1" spc="-50" dirty="0">
                <a:latin typeface="Bookman Old Style"/>
                <a:cs typeface="Bookman Old Style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=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5</a:t>
            </a:r>
            <a:r>
              <a:rPr sz="2450" spc="-25" dirty="0">
                <a:latin typeface="Lucida Sans Unicode"/>
                <a:cs typeface="Lucida Sans Unicode"/>
              </a:rPr>
              <a:t>ℏ</a:t>
            </a:r>
            <a:r>
              <a:rPr sz="2450" spc="-25" dirty="0">
                <a:latin typeface="Times New Roman"/>
                <a:cs typeface="Times New Roman"/>
              </a:rPr>
              <a:t>.</a:t>
            </a:r>
            <a:endParaRPr sz="2450">
              <a:latin typeface="Times New Roman"/>
              <a:cs typeface="Times New Roman"/>
            </a:endParaRPr>
          </a:p>
          <a:p>
            <a:pPr marL="363220" marR="5080" indent="-342900">
              <a:lnSpc>
                <a:spcPct val="101699"/>
              </a:lnSpc>
              <a:spcBef>
                <a:spcPts val="994"/>
              </a:spcBef>
            </a:pPr>
            <a:r>
              <a:rPr sz="2450" spc="55" dirty="0">
                <a:latin typeface="Times New Roman"/>
                <a:cs typeface="Times New Roman"/>
              </a:rPr>
              <a:t>F.</a:t>
            </a:r>
            <a:r>
              <a:rPr sz="2450" spc="-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particle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more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spc="-35" dirty="0">
                <a:latin typeface="Times New Roman"/>
                <a:cs typeface="Times New Roman"/>
              </a:rPr>
              <a:t>likely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have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momentum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very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near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b="0" i="1" spc="-270" dirty="0">
                <a:latin typeface="Bookman Old Style"/>
                <a:cs typeface="Bookman Old Style"/>
              </a:rPr>
              <a:t>p</a:t>
            </a:r>
            <a:r>
              <a:rPr sz="2450" b="0" i="1" spc="-50" dirty="0">
                <a:latin typeface="Bookman Old Style"/>
                <a:cs typeface="Bookman Old Style"/>
              </a:rPr>
              <a:t> </a:t>
            </a:r>
            <a:r>
              <a:rPr sz="2450" spc="335" dirty="0">
                <a:latin typeface="Times New Roman"/>
                <a:cs typeface="Times New Roman"/>
              </a:rPr>
              <a:t>= </a:t>
            </a:r>
            <a:r>
              <a:rPr sz="2450" spc="-254" dirty="0">
                <a:latin typeface="Times New Roman"/>
                <a:cs typeface="Times New Roman"/>
              </a:rPr>
              <a:t>5</a:t>
            </a:r>
            <a:r>
              <a:rPr sz="2450" spc="-254" dirty="0">
                <a:latin typeface="Lucida Sans Unicode"/>
                <a:cs typeface="Lucida Sans Unicode"/>
              </a:rPr>
              <a:t>ℏ</a:t>
            </a:r>
            <a:r>
              <a:rPr sz="2450" spc="-30" dirty="0">
                <a:latin typeface="Lucida Sans Unicode"/>
                <a:cs typeface="Lucida Sans Unicode"/>
              </a:rPr>
              <a:t> </a:t>
            </a:r>
            <a:r>
              <a:rPr sz="2450" spc="70" dirty="0">
                <a:latin typeface="Times New Roman"/>
                <a:cs typeface="Times New Roman"/>
              </a:rPr>
              <a:t>than</a:t>
            </a:r>
            <a:r>
              <a:rPr sz="2450" spc="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very</a:t>
            </a:r>
            <a:r>
              <a:rPr sz="2450" spc="1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near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b="0" i="1" spc="-270" dirty="0">
                <a:latin typeface="Bookman Old Style"/>
                <a:cs typeface="Bookman Old Style"/>
              </a:rPr>
              <a:t>p</a:t>
            </a:r>
            <a:r>
              <a:rPr sz="2450" b="0" i="1" spc="-50" dirty="0">
                <a:latin typeface="Bookman Old Style"/>
                <a:cs typeface="Bookman Old Style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=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3</a:t>
            </a:r>
            <a:r>
              <a:rPr sz="2450" spc="-25" dirty="0">
                <a:latin typeface="Lucida Sans Unicode"/>
                <a:cs typeface="Lucida Sans Unicode"/>
              </a:rPr>
              <a:t>ℏ</a:t>
            </a:r>
            <a:r>
              <a:rPr sz="2450" spc="-25" dirty="0">
                <a:latin typeface="Times New Roman"/>
                <a:cs typeface="Times New Roman"/>
              </a:rPr>
              <a:t>.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7540" cy="9264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446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latin typeface="Georgia"/>
                <a:cs typeface="Georgia"/>
              </a:rPr>
              <a:t>6.1.</a:t>
            </a:r>
            <a:r>
              <a:rPr sz="1200" spc="135" dirty="0">
                <a:latin typeface="Georgia"/>
                <a:cs typeface="Georgia"/>
              </a:rPr>
              <a:t>  </a:t>
            </a:r>
            <a:r>
              <a:rPr sz="1200" dirty="0">
                <a:latin typeface="Georgia"/>
                <a:cs typeface="Georgia"/>
              </a:rPr>
              <a:t>MATH</a:t>
            </a:r>
            <a:r>
              <a:rPr sz="1200" spc="75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INTERLUDE:</a:t>
            </a:r>
            <a:r>
              <a:rPr sz="1200" spc="8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STANDING</a:t>
            </a:r>
            <a:r>
              <a:rPr sz="1200" spc="75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WAVES,</a:t>
            </a:r>
            <a:r>
              <a:rPr sz="1200" spc="75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TRAVELING</a:t>
            </a:r>
            <a:r>
              <a:rPr sz="1200" spc="75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WAVES,</a:t>
            </a:r>
            <a:r>
              <a:rPr sz="1200" spc="8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AND</a:t>
            </a:r>
            <a:r>
              <a:rPr sz="1200" spc="75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PARTIAL</a:t>
            </a:r>
            <a:r>
              <a:rPr sz="1200" spc="75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DERIVATIVES</a:t>
            </a:r>
            <a:endParaRPr sz="1200">
              <a:latin typeface="Georgia"/>
              <a:cs typeface="Georgia"/>
            </a:endParaRPr>
          </a:p>
          <a:p>
            <a:pPr marL="572770" marR="6985" indent="-560705">
              <a:lnSpc>
                <a:spcPct val="107400"/>
              </a:lnSpc>
              <a:spcBef>
                <a:spcPts val="1270"/>
              </a:spcBef>
              <a:tabLst>
                <a:tab pos="572770" algn="l"/>
              </a:tabLst>
            </a:pPr>
            <a:r>
              <a:rPr sz="1700" b="1" spc="-25" dirty="0">
                <a:latin typeface="Georgia"/>
                <a:cs typeface="Georgia"/>
              </a:rPr>
              <a:t>6.1</a:t>
            </a:r>
            <a:r>
              <a:rPr sz="1700" b="1" dirty="0">
                <a:latin typeface="Georgia"/>
                <a:cs typeface="Georgia"/>
              </a:rPr>
              <a:t>	Math</a:t>
            </a:r>
            <a:r>
              <a:rPr sz="1700" b="1" spc="40" dirty="0">
                <a:latin typeface="Georgia"/>
                <a:cs typeface="Georgia"/>
              </a:rPr>
              <a:t> </a:t>
            </a:r>
            <a:r>
              <a:rPr sz="1700" b="1" spc="-45" dirty="0">
                <a:latin typeface="Georgia"/>
                <a:cs typeface="Georgia"/>
              </a:rPr>
              <a:t>Interlude:</a:t>
            </a:r>
            <a:r>
              <a:rPr sz="1700" b="1" spc="204" dirty="0">
                <a:latin typeface="Georgia"/>
                <a:cs typeface="Georgia"/>
              </a:rPr>
              <a:t> </a:t>
            </a:r>
            <a:r>
              <a:rPr sz="1700" b="1" spc="-30" dirty="0">
                <a:latin typeface="Georgia"/>
                <a:cs typeface="Georgia"/>
              </a:rPr>
              <a:t>Standing</a:t>
            </a:r>
            <a:r>
              <a:rPr sz="1700" b="1" spc="40" dirty="0">
                <a:latin typeface="Georgia"/>
                <a:cs typeface="Georgia"/>
              </a:rPr>
              <a:t> </a:t>
            </a:r>
            <a:r>
              <a:rPr sz="1700" b="1" spc="-45" dirty="0">
                <a:latin typeface="Georgia"/>
                <a:cs typeface="Georgia"/>
              </a:rPr>
              <a:t>Waves,</a:t>
            </a:r>
            <a:r>
              <a:rPr sz="1700" b="1" spc="45" dirty="0">
                <a:latin typeface="Georgia"/>
                <a:cs typeface="Georgia"/>
              </a:rPr>
              <a:t> </a:t>
            </a:r>
            <a:r>
              <a:rPr sz="1700" b="1" spc="-45" dirty="0">
                <a:latin typeface="Georgia"/>
                <a:cs typeface="Georgia"/>
              </a:rPr>
              <a:t>Traveling</a:t>
            </a:r>
            <a:r>
              <a:rPr sz="1700" b="1" spc="40" dirty="0">
                <a:latin typeface="Georgia"/>
                <a:cs typeface="Georgia"/>
              </a:rPr>
              <a:t> </a:t>
            </a:r>
            <a:r>
              <a:rPr sz="1700" b="1" spc="-45" dirty="0">
                <a:latin typeface="Georgia"/>
                <a:cs typeface="Georgia"/>
              </a:rPr>
              <a:t>Waves,</a:t>
            </a:r>
            <a:r>
              <a:rPr sz="1700" b="1" spc="40" dirty="0">
                <a:latin typeface="Georgia"/>
                <a:cs typeface="Georgia"/>
              </a:rPr>
              <a:t> </a:t>
            </a:r>
            <a:r>
              <a:rPr sz="1700" b="1" spc="-10" dirty="0">
                <a:latin typeface="Georgia"/>
                <a:cs typeface="Georgia"/>
              </a:rPr>
              <a:t>and</a:t>
            </a:r>
            <a:r>
              <a:rPr sz="1700" b="1" spc="45" dirty="0">
                <a:latin typeface="Georgia"/>
                <a:cs typeface="Georgia"/>
              </a:rPr>
              <a:t> </a:t>
            </a:r>
            <a:r>
              <a:rPr sz="1700" b="1" dirty="0">
                <a:latin typeface="Georgia"/>
                <a:cs typeface="Georgia"/>
              </a:rPr>
              <a:t>Partial</a:t>
            </a:r>
            <a:r>
              <a:rPr sz="1700" b="1" spc="40" dirty="0">
                <a:latin typeface="Georgia"/>
                <a:cs typeface="Georgia"/>
              </a:rPr>
              <a:t> </a:t>
            </a:r>
            <a:r>
              <a:rPr sz="1700" b="1" spc="-10" dirty="0">
                <a:latin typeface="Georgia"/>
                <a:cs typeface="Georgia"/>
              </a:rPr>
              <a:t>Deriva- tives</a:t>
            </a:r>
            <a:endParaRPr sz="1700"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838190" algn="l"/>
              </a:tabLst>
            </a:pPr>
            <a:r>
              <a:rPr sz="1200" dirty="0">
                <a:latin typeface="Georgia"/>
                <a:cs typeface="Georgia"/>
              </a:rPr>
              <a:t>Quick</a:t>
            </a:r>
            <a:r>
              <a:rPr sz="1200" spc="-35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Check</a:t>
            </a:r>
            <a:r>
              <a:rPr sz="1200" dirty="0">
                <a:latin typeface="Georgia"/>
                <a:cs typeface="Georgia"/>
              </a:rPr>
              <a:t>	6.3.</a:t>
            </a:r>
            <a:r>
              <a:rPr sz="1200" spc="434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MOMENTUM</a:t>
            </a:r>
            <a:r>
              <a:rPr sz="1200" spc="25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EIGENSTATES</a:t>
            </a:r>
            <a:endParaRPr sz="1200">
              <a:latin typeface="Georgia"/>
              <a:cs typeface="Georgi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06119" y="1291893"/>
            <a:ext cx="8280400" cy="78295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5400" marR="17780">
              <a:lnSpc>
                <a:spcPct val="101699"/>
              </a:lnSpc>
              <a:spcBef>
                <a:spcPts val="75"/>
              </a:spcBef>
              <a:tabLst>
                <a:tab pos="800735" algn="l"/>
                <a:tab pos="4907915" algn="l"/>
              </a:tabLst>
            </a:pPr>
            <a:r>
              <a:rPr dirty="0"/>
              <a:t>Suppose</a:t>
            </a:r>
            <a:r>
              <a:rPr spc="90" dirty="0"/>
              <a:t> </a:t>
            </a:r>
            <a:r>
              <a:rPr b="0" i="1" spc="-1150" dirty="0">
                <a:latin typeface="Bookman Old Style"/>
                <a:cs typeface="Bookman Old Style"/>
              </a:rPr>
              <a:t>ψ</a:t>
            </a:r>
            <a:r>
              <a:rPr sz="3675" spc="97" baseline="14739" dirty="0"/>
              <a:t>ˆ</a:t>
            </a:r>
            <a:r>
              <a:rPr sz="2450" spc="70" dirty="0"/>
              <a:t>(3)</a:t>
            </a:r>
            <a:r>
              <a:rPr sz="2450" spc="50" dirty="0"/>
              <a:t> </a:t>
            </a:r>
            <a:r>
              <a:rPr sz="2450" spc="385" dirty="0"/>
              <a:t>=</a:t>
            </a:r>
            <a:r>
              <a:rPr sz="2450" spc="55" dirty="0"/>
              <a:t> </a:t>
            </a:r>
            <a:r>
              <a:rPr sz="2450" spc="-80" dirty="0"/>
              <a:t>1</a:t>
            </a:r>
            <a:r>
              <a:rPr sz="2450" b="0" i="1" spc="-80" dirty="0">
                <a:latin typeface="Bookman Old Style"/>
                <a:cs typeface="Bookman Old Style"/>
              </a:rPr>
              <a:t>/</a:t>
            </a:r>
            <a:r>
              <a:rPr sz="2450" spc="-80" dirty="0"/>
              <a:t>3</a:t>
            </a:r>
            <a:r>
              <a:rPr sz="2450" spc="95" dirty="0"/>
              <a:t> </a:t>
            </a:r>
            <a:r>
              <a:rPr sz="2450" dirty="0"/>
              <a:t>and</a:t>
            </a:r>
            <a:r>
              <a:rPr sz="2450" spc="90" dirty="0"/>
              <a:t> </a:t>
            </a:r>
            <a:r>
              <a:rPr sz="2450" b="0" i="1" spc="-1150" dirty="0">
                <a:latin typeface="Bookman Old Style"/>
                <a:cs typeface="Bookman Old Style"/>
              </a:rPr>
              <a:t>ψ</a:t>
            </a:r>
            <a:r>
              <a:rPr sz="3675" spc="97" baseline="14739" dirty="0"/>
              <a:t>ˆ</a:t>
            </a:r>
            <a:r>
              <a:rPr sz="2450" spc="70" dirty="0"/>
              <a:t>(5)</a:t>
            </a:r>
            <a:r>
              <a:rPr sz="2450" spc="50" dirty="0"/>
              <a:t> </a:t>
            </a:r>
            <a:r>
              <a:rPr sz="2450" spc="385" dirty="0"/>
              <a:t>=</a:t>
            </a:r>
            <a:r>
              <a:rPr sz="2450" spc="55" dirty="0"/>
              <a:t> </a:t>
            </a:r>
            <a:r>
              <a:rPr sz="2450" spc="-20" dirty="0"/>
              <a:t>1</a:t>
            </a:r>
            <a:r>
              <a:rPr sz="2450" b="0" i="1" spc="-20" dirty="0">
                <a:latin typeface="Bookman Old Style"/>
                <a:cs typeface="Bookman Old Style"/>
              </a:rPr>
              <a:t>/</a:t>
            </a:r>
            <a:r>
              <a:rPr sz="2450" spc="-20" dirty="0"/>
              <a:t>5.</a:t>
            </a:r>
            <a:r>
              <a:rPr sz="2450" dirty="0"/>
              <a:t>	Which</a:t>
            </a:r>
            <a:r>
              <a:rPr sz="2450" spc="65" dirty="0"/>
              <a:t> </a:t>
            </a:r>
            <a:r>
              <a:rPr sz="2450" dirty="0"/>
              <a:t>of</a:t>
            </a:r>
            <a:r>
              <a:rPr sz="2450" spc="75" dirty="0"/>
              <a:t> </a:t>
            </a:r>
            <a:r>
              <a:rPr sz="2450" dirty="0"/>
              <a:t>the</a:t>
            </a:r>
            <a:r>
              <a:rPr sz="2450" spc="75" dirty="0"/>
              <a:t> </a:t>
            </a:r>
            <a:r>
              <a:rPr sz="2450" spc="-65" dirty="0"/>
              <a:t>following</a:t>
            </a:r>
            <a:r>
              <a:rPr sz="2450" spc="75" dirty="0"/>
              <a:t> </a:t>
            </a:r>
            <a:r>
              <a:rPr sz="2450" spc="-25" dirty="0"/>
              <a:t>are </a:t>
            </a:r>
            <a:r>
              <a:rPr sz="2450" spc="-10" dirty="0"/>
              <a:t>true?</a:t>
            </a:r>
            <a:r>
              <a:rPr sz="2450" dirty="0"/>
              <a:t>	(Choose</a:t>
            </a:r>
            <a:r>
              <a:rPr sz="2450" spc="50" dirty="0"/>
              <a:t> </a:t>
            </a:r>
            <a:r>
              <a:rPr sz="2450" dirty="0"/>
              <a:t>all</a:t>
            </a:r>
            <a:r>
              <a:rPr sz="2450" spc="50" dirty="0"/>
              <a:t> </a:t>
            </a:r>
            <a:r>
              <a:rPr sz="2450" spc="114" dirty="0"/>
              <a:t>that</a:t>
            </a:r>
            <a:r>
              <a:rPr sz="2450" spc="55" dirty="0"/>
              <a:t> </a:t>
            </a:r>
            <a:r>
              <a:rPr sz="2450" spc="-10" dirty="0"/>
              <a:t>apply.)</a:t>
            </a:r>
            <a:endParaRPr sz="2450">
              <a:latin typeface="Bookman Old Style"/>
              <a:cs typeface="Bookman Old Style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19315" y="2125146"/>
            <a:ext cx="7470775" cy="103759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8290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82905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probability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measuring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position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3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1</a:t>
            </a:r>
            <a:r>
              <a:rPr sz="2450" b="0" i="1" spc="-20" dirty="0">
                <a:latin typeface="Bookman Old Style"/>
                <a:cs typeface="Bookman Old Style"/>
              </a:rPr>
              <a:t>/</a:t>
            </a:r>
            <a:r>
              <a:rPr sz="2450" spc="-20" dirty="0">
                <a:latin typeface="Times New Roman"/>
                <a:cs typeface="Times New Roman"/>
              </a:rPr>
              <a:t>9.</a:t>
            </a:r>
            <a:endParaRPr sz="2450">
              <a:latin typeface="Times New Roman"/>
              <a:cs typeface="Times New Roman"/>
            </a:endParaRPr>
          </a:p>
          <a:p>
            <a:pPr marL="38290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2905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probability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measuring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momentum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spc="-250" dirty="0">
                <a:latin typeface="Times New Roman"/>
                <a:cs typeface="Times New Roman"/>
              </a:rPr>
              <a:t>3</a:t>
            </a:r>
            <a:r>
              <a:rPr sz="2450" spc="-250" dirty="0">
                <a:latin typeface="Lucida Sans Unicode"/>
                <a:cs typeface="Lucida Sans Unicode"/>
              </a:rPr>
              <a:t>ℏ</a:t>
            </a:r>
            <a:r>
              <a:rPr sz="2450" spc="-35" dirty="0">
                <a:latin typeface="Lucida Sans Unicode"/>
                <a:cs typeface="Lucida Sans Unicode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1</a:t>
            </a:r>
            <a:r>
              <a:rPr sz="2450" b="0" i="1" spc="-25" dirty="0">
                <a:latin typeface="Bookman Old Style"/>
                <a:cs typeface="Bookman Old Style"/>
              </a:rPr>
              <a:t>/</a:t>
            </a:r>
            <a:r>
              <a:rPr sz="2450" spc="-25" dirty="0">
                <a:latin typeface="Times New Roman"/>
                <a:cs typeface="Times New Roman"/>
              </a:rPr>
              <a:t>9.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27417" y="3265689"/>
            <a:ext cx="8246745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450" dirty="0">
                <a:latin typeface="Times New Roman"/>
                <a:cs typeface="Times New Roman"/>
              </a:rPr>
              <a:t>C.</a:t>
            </a:r>
            <a:r>
              <a:rPr sz="2450" spc="-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probability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measuring</a:t>
            </a:r>
            <a:r>
              <a:rPr sz="2450" spc="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momentum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between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spc="-250" dirty="0">
                <a:latin typeface="Times New Roman"/>
                <a:cs typeface="Times New Roman"/>
              </a:rPr>
              <a:t>3</a:t>
            </a:r>
            <a:r>
              <a:rPr sz="2450" spc="-250" dirty="0">
                <a:latin typeface="Lucida Sans Unicode"/>
                <a:cs typeface="Lucida Sans Unicode"/>
              </a:rPr>
              <a:t>ℏ</a:t>
            </a:r>
            <a:r>
              <a:rPr sz="2450" spc="-90" dirty="0">
                <a:latin typeface="Lucida Sans Unicode"/>
                <a:cs typeface="Lucida Sans Unicode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50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5</a:t>
            </a:r>
            <a:r>
              <a:rPr sz="2450" spc="-25" dirty="0">
                <a:latin typeface="Lucida Sans Unicode"/>
                <a:cs typeface="Lucida Sans Unicode"/>
              </a:rPr>
              <a:t>ℏ</a:t>
            </a:r>
            <a:endParaRPr sz="2450">
              <a:latin typeface="Lucida Sans Unicode"/>
              <a:cs typeface="Lucida Sans Unicode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090485" y="3660989"/>
            <a:ext cx="217170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450" spc="-40" dirty="0">
                <a:latin typeface="Times New Roman"/>
                <a:cs typeface="Times New Roman"/>
              </a:rPr>
              <a:t>is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377226" y="3407408"/>
            <a:ext cx="173990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450" spc="-1230" dirty="0">
                <a:latin typeface="Arial"/>
                <a:cs typeface="Arial"/>
              </a:rPr>
              <a:t>�</a:t>
            </a:r>
            <a:endParaRPr sz="245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587093" y="3561111"/>
            <a:ext cx="146050" cy="34036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050" spc="-50" dirty="0">
                <a:latin typeface="Times New Roman"/>
                <a:cs typeface="Times New Roman"/>
              </a:rPr>
              <a:t>5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525879" y="3822681"/>
            <a:ext cx="146050" cy="34036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050" spc="-50" dirty="0">
                <a:latin typeface="Times New Roman"/>
                <a:cs typeface="Times New Roman"/>
              </a:rPr>
              <a:t>3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834133" y="3577906"/>
            <a:ext cx="170180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450" spc="265" dirty="0">
                <a:latin typeface="Times New Roman"/>
                <a:cs typeface="Times New Roman"/>
              </a:rPr>
              <a:t>ˆ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766239" y="3660989"/>
            <a:ext cx="1135380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450" b="0" i="1" dirty="0">
                <a:latin typeface="Bookman Old Style"/>
                <a:cs typeface="Bookman Old Style"/>
              </a:rPr>
              <a:t>ψ</a:t>
            </a:r>
            <a:r>
              <a:rPr sz="2450" dirty="0">
                <a:latin typeface="Times New Roman"/>
                <a:cs typeface="Times New Roman"/>
              </a:rPr>
              <a:t>(</a:t>
            </a:r>
            <a:r>
              <a:rPr sz="2450" b="0" i="1" dirty="0">
                <a:latin typeface="Bookman Old Style"/>
                <a:cs typeface="Bookman Old Style"/>
              </a:rPr>
              <a:t>k</a:t>
            </a:r>
            <a:r>
              <a:rPr sz="2450" dirty="0">
                <a:latin typeface="Times New Roman"/>
                <a:cs typeface="Times New Roman"/>
              </a:rPr>
              <a:t>)</a:t>
            </a:r>
            <a:r>
              <a:rPr sz="2450" spc="-60" dirty="0">
                <a:latin typeface="Times New Roman"/>
                <a:cs typeface="Times New Roman"/>
              </a:rPr>
              <a:t> </a:t>
            </a:r>
            <a:r>
              <a:rPr sz="2450" b="0" i="1" spc="-120" dirty="0">
                <a:latin typeface="Bookman Old Style"/>
                <a:cs typeface="Bookman Old Style"/>
              </a:rPr>
              <a:t>dk</a:t>
            </a:r>
            <a:r>
              <a:rPr sz="2450" spc="-120" dirty="0">
                <a:latin typeface="Times New Roman"/>
                <a:cs typeface="Times New Roman"/>
              </a:rPr>
              <a:t>.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15137" y="4167097"/>
            <a:ext cx="8258809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450" dirty="0">
                <a:latin typeface="Times New Roman"/>
                <a:cs typeface="Times New Roman"/>
              </a:rPr>
              <a:t>D.</a:t>
            </a:r>
            <a:r>
              <a:rPr sz="2450" spc="-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probability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measuring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momentum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between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spc="-250" dirty="0">
                <a:latin typeface="Times New Roman"/>
                <a:cs typeface="Times New Roman"/>
              </a:rPr>
              <a:t>3</a:t>
            </a:r>
            <a:r>
              <a:rPr sz="2450" spc="-250" dirty="0">
                <a:latin typeface="Lucida Sans Unicode"/>
                <a:cs typeface="Lucida Sans Unicode"/>
              </a:rPr>
              <a:t>ℏ</a:t>
            </a:r>
            <a:r>
              <a:rPr sz="2450" spc="-90" dirty="0">
                <a:latin typeface="Lucida Sans Unicode"/>
                <a:cs typeface="Lucida Sans Unicode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spc="-40" dirty="0">
                <a:latin typeface="Times New Roman"/>
                <a:cs typeface="Times New Roman"/>
              </a:rPr>
              <a:t>5</a:t>
            </a:r>
            <a:r>
              <a:rPr sz="2450" spc="-40" dirty="0">
                <a:latin typeface="Lucida Sans Unicode"/>
                <a:cs typeface="Lucida Sans Unicode"/>
              </a:rPr>
              <a:t>ℏ</a:t>
            </a:r>
            <a:endParaRPr sz="2450">
              <a:latin typeface="Lucida Sans Unicode"/>
              <a:cs typeface="Lucida Sans Unicode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090485" y="4562397"/>
            <a:ext cx="217170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450" spc="-40" dirty="0">
                <a:latin typeface="Times New Roman"/>
                <a:cs typeface="Times New Roman"/>
              </a:rPr>
              <a:t>is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377226" y="4308816"/>
            <a:ext cx="173990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450" spc="-1230" dirty="0">
                <a:latin typeface="Arial"/>
                <a:cs typeface="Arial"/>
              </a:rPr>
              <a:t>�</a:t>
            </a:r>
            <a:endParaRPr sz="245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587093" y="4462519"/>
            <a:ext cx="146050" cy="34036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050" spc="-50" dirty="0">
                <a:latin typeface="Times New Roman"/>
                <a:cs typeface="Times New Roman"/>
              </a:rPr>
              <a:t>5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525879" y="4724088"/>
            <a:ext cx="146050" cy="34036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050" spc="-50" dirty="0">
                <a:latin typeface="Times New Roman"/>
                <a:cs typeface="Times New Roman"/>
              </a:rPr>
              <a:t>3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921586" y="4479301"/>
            <a:ext cx="170180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450" spc="265" dirty="0">
                <a:latin typeface="Times New Roman"/>
                <a:cs typeface="Times New Roman"/>
              </a:rPr>
              <a:t>ˆ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2546642" y="4500543"/>
            <a:ext cx="146050" cy="34036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050" spc="-50" dirty="0">
                <a:latin typeface="Times New Roman"/>
                <a:cs typeface="Times New Roman"/>
              </a:rPr>
              <a:t>2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766227" y="4562397"/>
            <a:ext cx="1437005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1014730" algn="l"/>
              </a:tabLst>
            </a:pPr>
            <a:r>
              <a:rPr sz="2450" i="1" spc="-10" dirty="0">
                <a:latin typeface="Times New Roman"/>
                <a:cs typeface="Times New Roman"/>
              </a:rPr>
              <a:t>|</a:t>
            </a:r>
            <a:r>
              <a:rPr sz="2450" b="0" i="1" spc="-10" dirty="0">
                <a:latin typeface="Bookman Old Style"/>
                <a:cs typeface="Bookman Old Style"/>
              </a:rPr>
              <a:t>ψ</a:t>
            </a:r>
            <a:r>
              <a:rPr sz="2450" spc="-10" dirty="0">
                <a:latin typeface="Times New Roman"/>
                <a:cs typeface="Times New Roman"/>
              </a:rPr>
              <a:t>(</a:t>
            </a:r>
            <a:r>
              <a:rPr sz="2450" b="0" i="1" spc="-10" dirty="0">
                <a:latin typeface="Bookman Old Style"/>
                <a:cs typeface="Bookman Old Style"/>
              </a:rPr>
              <a:t>k</a:t>
            </a:r>
            <a:r>
              <a:rPr sz="2450" spc="-10" dirty="0">
                <a:latin typeface="Times New Roman"/>
                <a:cs typeface="Times New Roman"/>
              </a:rPr>
              <a:t>)</a:t>
            </a:r>
            <a:r>
              <a:rPr sz="2450" i="1" spc="-10" dirty="0">
                <a:latin typeface="Times New Roman"/>
                <a:cs typeface="Times New Roman"/>
              </a:rPr>
              <a:t>|</a:t>
            </a:r>
            <a:r>
              <a:rPr sz="2450" i="1" dirty="0">
                <a:latin typeface="Times New Roman"/>
                <a:cs typeface="Times New Roman"/>
              </a:rPr>
              <a:t>	</a:t>
            </a:r>
            <a:r>
              <a:rPr sz="2450" b="0" i="1" spc="-125" dirty="0">
                <a:latin typeface="Bookman Old Style"/>
                <a:cs typeface="Bookman Old Style"/>
              </a:rPr>
              <a:t>dk</a:t>
            </a:r>
            <a:r>
              <a:rPr sz="2450" spc="-125" dirty="0">
                <a:latin typeface="Times New Roman"/>
                <a:cs typeface="Times New Roman"/>
              </a:rPr>
              <a:t>.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707745" y="5068505"/>
            <a:ext cx="8266430" cy="2288540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394970" marR="5080" indent="-351155">
              <a:lnSpc>
                <a:spcPct val="101699"/>
              </a:lnSpc>
              <a:spcBef>
                <a:spcPts val="75"/>
              </a:spcBef>
            </a:pPr>
            <a:r>
              <a:rPr sz="2450" dirty="0">
                <a:latin typeface="Times New Roman"/>
                <a:cs typeface="Times New Roman"/>
              </a:rPr>
              <a:t>E.</a:t>
            </a:r>
            <a:r>
              <a:rPr sz="2450" spc="-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particle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more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spc="-35" dirty="0">
                <a:latin typeface="Times New Roman"/>
                <a:cs typeface="Times New Roman"/>
              </a:rPr>
              <a:t>likely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have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momentum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very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near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b="0" i="1" spc="-270" dirty="0">
                <a:latin typeface="Bookman Old Style"/>
                <a:cs typeface="Bookman Old Style"/>
              </a:rPr>
              <a:t>p</a:t>
            </a:r>
            <a:r>
              <a:rPr sz="2450" b="0" i="1" spc="-45" dirty="0">
                <a:latin typeface="Bookman Old Style"/>
                <a:cs typeface="Bookman Old Style"/>
              </a:rPr>
              <a:t> </a:t>
            </a:r>
            <a:r>
              <a:rPr sz="2450" spc="335" dirty="0">
                <a:latin typeface="Times New Roman"/>
                <a:cs typeface="Times New Roman"/>
              </a:rPr>
              <a:t>= </a:t>
            </a:r>
            <a:r>
              <a:rPr sz="2450" spc="-254" dirty="0">
                <a:latin typeface="Times New Roman"/>
                <a:cs typeface="Times New Roman"/>
              </a:rPr>
              <a:t>3</a:t>
            </a:r>
            <a:r>
              <a:rPr sz="2450" spc="-254" dirty="0">
                <a:latin typeface="Lucida Sans Unicode"/>
                <a:cs typeface="Lucida Sans Unicode"/>
              </a:rPr>
              <a:t>ℏ</a:t>
            </a:r>
            <a:r>
              <a:rPr sz="2450" spc="-30" dirty="0">
                <a:latin typeface="Lucida Sans Unicode"/>
                <a:cs typeface="Lucida Sans Unicode"/>
              </a:rPr>
              <a:t> </a:t>
            </a:r>
            <a:r>
              <a:rPr sz="2450" spc="70" dirty="0">
                <a:latin typeface="Times New Roman"/>
                <a:cs typeface="Times New Roman"/>
              </a:rPr>
              <a:t>than</a:t>
            </a:r>
            <a:r>
              <a:rPr sz="2450" spc="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very</a:t>
            </a:r>
            <a:r>
              <a:rPr sz="2450" spc="1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near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b="0" i="1" spc="-270" dirty="0">
                <a:latin typeface="Bookman Old Style"/>
                <a:cs typeface="Bookman Old Style"/>
              </a:rPr>
              <a:t>p</a:t>
            </a:r>
            <a:r>
              <a:rPr sz="2450" b="0" i="1" spc="-50" dirty="0">
                <a:latin typeface="Bookman Old Style"/>
                <a:cs typeface="Bookman Old Style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=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5</a:t>
            </a:r>
            <a:r>
              <a:rPr sz="2450" spc="-25" dirty="0">
                <a:latin typeface="Lucida Sans Unicode"/>
                <a:cs typeface="Lucida Sans Unicode"/>
              </a:rPr>
              <a:t>ℏ</a:t>
            </a:r>
            <a:r>
              <a:rPr sz="2450" spc="-25" dirty="0">
                <a:latin typeface="Times New Roman"/>
                <a:cs typeface="Times New Roman"/>
              </a:rPr>
              <a:t>.</a:t>
            </a:r>
            <a:endParaRPr sz="2450">
              <a:latin typeface="Times New Roman"/>
              <a:cs typeface="Times New Roman"/>
            </a:endParaRPr>
          </a:p>
          <a:p>
            <a:pPr marL="394970" marR="5080" indent="-342900">
              <a:lnSpc>
                <a:spcPct val="101699"/>
              </a:lnSpc>
              <a:spcBef>
                <a:spcPts val="994"/>
              </a:spcBef>
            </a:pPr>
            <a:r>
              <a:rPr sz="2450" spc="55" dirty="0">
                <a:latin typeface="Times New Roman"/>
                <a:cs typeface="Times New Roman"/>
              </a:rPr>
              <a:t>F.</a:t>
            </a:r>
            <a:r>
              <a:rPr sz="2450" spc="-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particle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more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spc="-35" dirty="0">
                <a:latin typeface="Times New Roman"/>
                <a:cs typeface="Times New Roman"/>
              </a:rPr>
              <a:t>likely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have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momentum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very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near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b="0" i="1" spc="-270" dirty="0">
                <a:latin typeface="Bookman Old Style"/>
                <a:cs typeface="Bookman Old Style"/>
              </a:rPr>
              <a:t>p</a:t>
            </a:r>
            <a:r>
              <a:rPr sz="2450" b="0" i="1" spc="-50" dirty="0">
                <a:latin typeface="Bookman Old Style"/>
                <a:cs typeface="Bookman Old Style"/>
              </a:rPr>
              <a:t> </a:t>
            </a:r>
            <a:r>
              <a:rPr sz="2450" spc="335" dirty="0">
                <a:latin typeface="Times New Roman"/>
                <a:cs typeface="Times New Roman"/>
              </a:rPr>
              <a:t>= </a:t>
            </a:r>
            <a:r>
              <a:rPr sz="2450" spc="-254" dirty="0">
                <a:latin typeface="Times New Roman"/>
                <a:cs typeface="Times New Roman"/>
              </a:rPr>
              <a:t>5</a:t>
            </a:r>
            <a:r>
              <a:rPr sz="2450" spc="-254" dirty="0">
                <a:latin typeface="Lucida Sans Unicode"/>
                <a:cs typeface="Lucida Sans Unicode"/>
              </a:rPr>
              <a:t>ℏ</a:t>
            </a:r>
            <a:r>
              <a:rPr sz="2450" spc="-30" dirty="0">
                <a:latin typeface="Lucida Sans Unicode"/>
                <a:cs typeface="Lucida Sans Unicode"/>
              </a:rPr>
              <a:t> </a:t>
            </a:r>
            <a:r>
              <a:rPr sz="2450" spc="70" dirty="0">
                <a:latin typeface="Times New Roman"/>
                <a:cs typeface="Times New Roman"/>
              </a:rPr>
              <a:t>than</a:t>
            </a:r>
            <a:r>
              <a:rPr sz="2450" spc="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very</a:t>
            </a:r>
            <a:r>
              <a:rPr sz="2450" spc="1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near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b="0" i="1" spc="-270" dirty="0">
                <a:latin typeface="Bookman Old Style"/>
                <a:cs typeface="Bookman Old Style"/>
              </a:rPr>
              <a:t>p</a:t>
            </a:r>
            <a:r>
              <a:rPr sz="2450" b="0" i="1" spc="-50" dirty="0">
                <a:latin typeface="Bookman Old Style"/>
                <a:cs typeface="Bookman Old Style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=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3</a:t>
            </a:r>
            <a:r>
              <a:rPr sz="2450" spc="-25" dirty="0">
                <a:latin typeface="Lucida Sans Unicode"/>
                <a:cs typeface="Lucida Sans Unicode"/>
              </a:rPr>
              <a:t>ℏ</a:t>
            </a:r>
            <a:r>
              <a:rPr sz="2450" spc="-25" dirty="0">
                <a:latin typeface="Times New Roman"/>
                <a:cs typeface="Times New Roman"/>
              </a:rPr>
              <a:t>.</a:t>
            </a:r>
            <a:endParaRPr sz="2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945"/>
              </a:spcBef>
              <a:tabLst>
                <a:tab pos="16211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dirty="0">
                <a:latin typeface="Times New Roman"/>
                <a:cs typeface="Times New Roman"/>
              </a:rPr>
              <a:t>D</a:t>
            </a:r>
            <a:r>
              <a:rPr sz="2450" spc="1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170" dirty="0">
                <a:latin typeface="Times New Roman"/>
                <a:cs typeface="Times New Roman"/>
              </a:rPr>
              <a:t> </a:t>
            </a:r>
            <a:r>
              <a:rPr sz="2450" spc="-50" dirty="0">
                <a:latin typeface="Times New Roman"/>
                <a:cs typeface="Times New Roman"/>
              </a:rPr>
              <a:t>E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838190" algn="l"/>
              </a:tabLst>
            </a:pPr>
            <a:r>
              <a:rPr sz="1200" dirty="0">
                <a:latin typeface="Georgia"/>
                <a:cs typeface="Georgia"/>
              </a:rPr>
              <a:t>Quick</a:t>
            </a:r>
            <a:r>
              <a:rPr sz="1200" spc="-35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Check</a:t>
            </a:r>
            <a:r>
              <a:rPr sz="1200" dirty="0">
                <a:latin typeface="Georgia"/>
                <a:cs typeface="Georgia"/>
              </a:rPr>
              <a:t>	6.3.</a:t>
            </a:r>
            <a:r>
              <a:rPr sz="1200" spc="434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MOMENTUM</a:t>
            </a:r>
            <a:r>
              <a:rPr sz="1200" spc="25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EIGENSTATES</a:t>
            </a:r>
            <a:endParaRPr sz="1200">
              <a:latin typeface="Georgia"/>
              <a:cs typeface="Georgi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06119" y="1286661"/>
            <a:ext cx="6207760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25"/>
              </a:spcBef>
            </a:pPr>
            <a:r>
              <a:rPr dirty="0"/>
              <a:t>The</a:t>
            </a:r>
            <a:r>
              <a:rPr spc="40" dirty="0"/>
              <a:t> </a:t>
            </a:r>
            <a:r>
              <a:rPr dirty="0"/>
              <a:t>function</a:t>
            </a:r>
            <a:r>
              <a:rPr spc="95" dirty="0"/>
              <a:t> </a:t>
            </a:r>
            <a:r>
              <a:rPr b="0" i="1" dirty="0">
                <a:latin typeface="Bookman Old Style"/>
                <a:cs typeface="Bookman Old Style"/>
              </a:rPr>
              <a:t>Ce</a:t>
            </a:r>
            <a:r>
              <a:rPr sz="3075" b="0" i="1" baseline="24390" dirty="0">
                <a:latin typeface="Bookman Old Style"/>
                <a:cs typeface="Bookman Old Style"/>
              </a:rPr>
              <a:t>ikx</a:t>
            </a:r>
            <a:r>
              <a:rPr sz="3075" b="0" i="1" spc="209" baseline="24390" dirty="0">
                <a:latin typeface="Bookman Old Style"/>
                <a:cs typeface="Bookman Old Style"/>
              </a:rPr>
              <a:t> </a:t>
            </a:r>
            <a:r>
              <a:rPr sz="2450" spc="-50" dirty="0"/>
              <a:t>is.</a:t>
            </a:r>
            <a:r>
              <a:rPr sz="2450" spc="-229" dirty="0"/>
              <a:t> </a:t>
            </a:r>
            <a:r>
              <a:rPr sz="2450" dirty="0"/>
              <a:t>.</a:t>
            </a:r>
            <a:r>
              <a:rPr sz="2450" spc="-225" dirty="0"/>
              <a:t> </a:t>
            </a:r>
            <a:r>
              <a:rPr sz="2450" dirty="0"/>
              <a:t>.</a:t>
            </a:r>
            <a:r>
              <a:rPr sz="2450" spc="-225" dirty="0"/>
              <a:t> </a:t>
            </a:r>
            <a:r>
              <a:rPr sz="2450" dirty="0"/>
              <a:t>(Choose</a:t>
            </a:r>
            <a:r>
              <a:rPr sz="2450" spc="100" dirty="0"/>
              <a:t> </a:t>
            </a:r>
            <a:r>
              <a:rPr sz="2450" dirty="0"/>
              <a:t>all</a:t>
            </a:r>
            <a:r>
              <a:rPr sz="2450" spc="95" dirty="0"/>
              <a:t> </a:t>
            </a:r>
            <a:r>
              <a:rPr sz="2450" spc="114" dirty="0"/>
              <a:t>that</a:t>
            </a:r>
            <a:r>
              <a:rPr sz="2450" spc="100" dirty="0"/>
              <a:t> </a:t>
            </a:r>
            <a:r>
              <a:rPr sz="2450" spc="-10" dirty="0"/>
              <a:t>apply.)</a:t>
            </a:r>
            <a:endParaRPr sz="2450">
              <a:latin typeface="Bookman Old Style"/>
              <a:cs typeface="Bookman Old Style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15137" y="1740336"/>
            <a:ext cx="8260080" cy="2935605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8671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Times New Roman"/>
                <a:cs typeface="Times New Roman"/>
              </a:rPr>
              <a:t>An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eigenstate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energy,</a:t>
            </a:r>
            <a:r>
              <a:rPr sz="2450" spc="20" dirty="0">
                <a:latin typeface="Times New Roman"/>
                <a:cs typeface="Times New Roman"/>
              </a:rPr>
              <a:t> </a:t>
            </a:r>
            <a:r>
              <a:rPr sz="2450" spc="80" dirty="0">
                <a:latin typeface="Times New Roman"/>
                <a:cs typeface="Times New Roman"/>
              </a:rPr>
              <a:t>but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only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for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free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particle.</a:t>
            </a:r>
            <a:endParaRPr sz="2450">
              <a:latin typeface="Times New Roman"/>
              <a:cs typeface="Times New Roman"/>
            </a:endParaRPr>
          </a:p>
          <a:p>
            <a:pPr marL="38671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Times New Roman"/>
                <a:cs typeface="Times New Roman"/>
              </a:rPr>
              <a:t>An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eigenstate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energy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for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any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particle.</a:t>
            </a:r>
            <a:endParaRPr sz="2450">
              <a:latin typeface="Times New Roman"/>
              <a:cs typeface="Times New Roman"/>
            </a:endParaRPr>
          </a:p>
          <a:p>
            <a:pPr marL="386715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Times New Roman"/>
                <a:cs typeface="Times New Roman"/>
              </a:rPr>
              <a:t>An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eigenstate</a:t>
            </a:r>
            <a:r>
              <a:rPr sz="2450" spc="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momentum,</a:t>
            </a:r>
            <a:r>
              <a:rPr sz="2450" spc="50" dirty="0">
                <a:latin typeface="Times New Roman"/>
                <a:cs typeface="Times New Roman"/>
              </a:rPr>
              <a:t> </a:t>
            </a:r>
            <a:r>
              <a:rPr sz="2450" spc="80" dirty="0">
                <a:latin typeface="Times New Roman"/>
                <a:cs typeface="Times New Roman"/>
              </a:rPr>
              <a:t>but</a:t>
            </a:r>
            <a:r>
              <a:rPr sz="2450" spc="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only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for</a:t>
            </a:r>
            <a:r>
              <a:rPr sz="2450" spc="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5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free</a:t>
            </a:r>
            <a:r>
              <a:rPr sz="2450" spc="5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particle.</a:t>
            </a:r>
            <a:endParaRPr sz="2450">
              <a:latin typeface="Times New Roman"/>
              <a:cs typeface="Times New Roman"/>
            </a:endParaRPr>
          </a:p>
          <a:p>
            <a:pPr marL="386715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Times New Roman"/>
                <a:cs typeface="Times New Roman"/>
              </a:rPr>
              <a:t>An</a:t>
            </a:r>
            <a:r>
              <a:rPr sz="2450" spc="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eigenstate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momentum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for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any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particle.</a:t>
            </a:r>
            <a:endParaRPr sz="2450">
              <a:latin typeface="Times New Roman"/>
              <a:cs typeface="Times New Roman"/>
            </a:endParaRPr>
          </a:p>
          <a:p>
            <a:pPr marL="386715" marR="5080" indent="-349885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387985" algn="l"/>
                <a:tab pos="749300" algn="l"/>
                <a:tab pos="2132965" algn="l"/>
                <a:tab pos="3583304" algn="l"/>
                <a:tab pos="5369560" algn="l"/>
                <a:tab pos="6040755" algn="l"/>
                <a:tab pos="6489065" algn="l"/>
                <a:tab pos="7573645" algn="l"/>
              </a:tabLst>
            </a:pPr>
            <a:r>
              <a:rPr sz="2450" spc="-50" dirty="0">
                <a:latin typeface="Times New Roman"/>
                <a:cs typeface="Times New Roman"/>
              </a:rPr>
              <a:t>A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10" dirty="0">
                <a:latin typeface="Times New Roman"/>
                <a:cs typeface="Times New Roman"/>
              </a:rPr>
              <a:t>physically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10" dirty="0">
                <a:latin typeface="Times New Roman"/>
                <a:cs typeface="Times New Roman"/>
              </a:rPr>
              <a:t>impossible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10" dirty="0">
                <a:latin typeface="Times New Roman"/>
                <a:cs typeface="Times New Roman"/>
              </a:rPr>
              <a:t>wavefunction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95" dirty="0">
                <a:latin typeface="Times New Roman"/>
                <a:cs typeface="Times New Roman"/>
              </a:rPr>
              <a:t>that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25" dirty="0">
                <a:latin typeface="Times New Roman"/>
                <a:cs typeface="Times New Roman"/>
              </a:rPr>
              <a:t>no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10" dirty="0">
                <a:latin typeface="Times New Roman"/>
                <a:cs typeface="Times New Roman"/>
              </a:rPr>
              <a:t>particle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40" dirty="0">
                <a:latin typeface="Times New Roman"/>
                <a:cs typeface="Times New Roman"/>
              </a:rPr>
              <a:t>could 	</a:t>
            </a:r>
            <a:r>
              <a:rPr sz="2450" dirty="0">
                <a:latin typeface="Times New Roman"/>
                <a:cs typeface="Times New Roman"/>
              </a:rPr>
              <a:t>ever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actually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have.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838190" algn="l"/>
              </a:tabLst>
            </a:pPr>
            <a:r>
              <a:rPr sz="1200" dirty="0">
                <a:latin typeface="Georgia"/>
                <a:cs typeface="Georgia"/>
              </a:rPr>
              <a:t>Quick</a:t>
            </a:r>
            <a:r>
              <a:rPr sz="1200" spc="-35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Check</a:t>
            </a:r>
            <a:r>
              <a:rPr sz="1200" dirty="0">
                <a:latin typeface="Georgia"/>
                <a:cs typeface="Georgia"/>
              </a:rPr>
              <a:t>	6.3.</a:t>
            </a:r>
            <a:r>
              <a:rPr sz="1200" spc="434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MOMENTUM</a:t>
            </a:r>
            <a:r>
              <a:rPr sz="1200" spc="25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EIGENSTATES</a:t>
            </a:r>
            <a:endParaRPr sz="1200">
              <a:latin typeface="Georgia"/>
              <a:cs typeface="Georgi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06119" y="1286661"/>
            <a:ext cx="6207760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25"/>
              </a:spcBef>
            </a:pPr>
            <a:r>
              <a:rPr dirty="0"/>
              <a:t>The</a:t>
            </a:r>
            <a:r>
              <a:rPr spc="40" dirty="0"/>
              <a:t> </a:t>
            </a:r>
            <a:r>
              <a:rPr dirty="0"/>
              <a:t>function</a:t>
            </a:r>
            <a:r>
              <a:rPr spc="95" dirty="0"/>
              <a:t> </a:t>
            </a:r>
            <a:r>
              <a:rPr b="0" i="1" dirty="0">
                <a:latin typeface="Bookman Old Style"/>
                <a:cs typeface="Bookman Old Style"/>
              </a:rPr>
              <a:t>Ce</a:t>
            </a:r>
            <a:r>
              <a:rPr sz="3075" b="0" i="1" baseline="24390" dirty="0">
                <a:latin typeface="Bookman Old Style"/>
                <a:cs typeface="Bookman Old Style"/>
              </a:rPr>
              <a:t>ikx</a:t>
            </a:r>
            <a:r>
              <a:rPr sz="3075" b="0" i="1" spc="209" baseline="24390" dirty="0">
                <a:latin typeface="Bookman Old Style"/>
                <a:cs typeface="Bookman Old Style"/>
              </a:rPr>
              <a:t> </a:t>
            </a:r>
            <a:r>
              <a:rPr sz="2450" spc="-50" dirty="0"/>
              <a:t>is.</a:t>
            </a:r>
            <a:r>
              <a:rPr sz="2450" spc="-229" dirty="0"/>
              <a:t> </a:t>
            </a:r>
            <a:r>
              <a:rPr sz="2450" dirty="0"/>
              <a:t>.</a:t>
            </a:r>
            <a:r>
              <a:rPr sz="2450" spc="-225" dirty="0"/>
              <a:t> </a:t>
            </a:r>
            <a:r>
              <a:rPr sz="2450" dirty="0"/>
              <a:t>.</a:t>
            </a:r>
            <a:r>
              <a:rPr sz="2450" spc="-225" dirty="0"/>
              <a:t> </a:t>
            </a:r>
            <a:r>
              <a:rPr sz="2450" dirty="0"/>
              <a:t>(Choose</a:t>
            </a:r>
            <a:r>
              <a:rPr sz="2450" spc="100" dirty="0"/>
              <a:t> </a:t>
            </a:r>
            <a:r>
              <a:rPr sz="2450" dirty="0"/>
              <a:t>all</a:t>
            </a:r>
            <a:r>
              <a:rPr sz="2450" spc="95" dirty="0"/>
              <a:t> </a:t>
            </a:r>
            <a:r>
              <a:rPr sz="2450" spc="114" dirty="0"/>
              <a:t>that</a:t>
            </a:r>
            <a:r>
              <a:rPr sz="2450" spc="100" dirty="0"/>
              <a:t> </a:t>
            </a:r>
            <a:r>
              <a:rPr sz="2450" spc="-10" dirty="0"/>
              <a:t>apply.)</a:t>
            </a:r>
            <a:endParaRPr sz="2450">
              <a:latin typeface="Bookman Old Style"/>
              <a:cs typeface="Bookman Old Style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07758" y="1740336"/>
            <a:ext cx="8267065" cy="355600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9433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Times New Roman"/>
                <a:cs typeface="Times New Roman"/>
              </a:rPr>
              <a:t>An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eigenstate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energy,</a:t>
            </a:r>
            <a:r>
              <a:rPr sz="2450" spc="20" dirty="0">
                <a:latin typeface="Times New Roman"/>
                <a:cs typeface="Times New Roman"/>
              </a:rPr>
              <a:t> </a:t>
            </a:r>
            <a:r>
              <a:rPr sz="2450" spc="80" dirty="0">
                <a:latin typeface="Times New Roman"/>
                <a:cs typeface="Times New Roman"/>
              </a:rPr>
              <a:t>but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only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for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free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particle.</a:t>
            </a:r>
            <a:endParaRPr sz="2450">
              <a:latin typeface="Times New Roman"/>
              <a:cs typeface="Times New Roman"/>
            </a:endParaRPr>
          </a:p>
          <a:p>
            <a:pPr marL="39433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Times New Roman"/>
                <a:cs typeface="Times New Roman"/>
              </a:rPr>
              <a:t>An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eigenstate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energy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for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any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particle.</a:t>
            </a:r>
            <a:endParaRPr sz="2450">
              <a:latin typeface="Times New Roman"/>
              <a:cs typeface="Times New Roman"/>
            </a:endParaRPr>
          </a:p>
          <a:p>
            <a:pPr marL="393700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dirty="0">
                <a:latin typeface="Times New Roman"/>
                <a:cs typeface="Times New Roman"/>
              </a:rPr>
              <a:t>An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eigenstate</a:t>
            </a:r>
            <a:r>
              <a:rPr sz="2450" spc="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momentum,</a:t>
            </a:r>
            <a:r>
              <a:rPr sz="2450" spc="50" dirty="0">
                <a:latin typeface="Times New Roman"/>
                <a:cs typeface="Times New Roman"/>
              </a:rPr>
              <a:t> </a:t>
            </a:r>
            <a:r>
              <a:rPr sz="2450" spc="80" dirty="0">
                <a:latin typeface="Times New Roman"/>
                <a:cs typeface="Times New Roman"/>
              </a:rPr>
              <a:t>but</a:t>
            </a:r>
            <a:r>
              <a:rPr sz="2450" spc="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only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for</a:t>
            </a:r>
            <a:r>
              <a:rPr sz="2450" spc="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5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free</a:t>
            </a:r>
            <a:r>
              <a:rPr sz="2450" spc="5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particle.</a:t>
            </a:r>
            <a:endParaRPr sz="2450">
              <a:latin typeface="Times New Roman"/>
              <a:cs typeface="Times New Roman"/>
            </a:endParaRPr>
          </a:p>
          <a:p>
            <a:pPr marL="393700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dirty="0">
                <a:latin typeface="Times New Roman"/>
                <a:cs typeface="Times New Roman"/>
              </a:rPr>
              <a:t>An</a:t>
            </a:r>
            <a:r>
              <a:rPr sz="2450" spc="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eigenstate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momentum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for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any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particle.</a:t>
            </a:r>
            <a:endParaRPr sz="2450">
              <a:latin typeface="Times New Roman"/>
              <a:cs typeface="Times New Roman"/>
            </a:endParaRPr>
          </a:p>
          <a:p>
            <a:pPr marL="393700" marR="5080" indent="-349885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394970" algn="l"/>
                <a:tab pos="756920" algn="l"/>
                <a:tab pos="2139950" algn="l"/>
                <a:tab pos="3590925" algn="l"/>
                <a:tab pos="5377180" algn="l"/>
                <a:tab pos="6048375" algn="l"/>
                <a:tab pos="6496685" algn="l"/>
                <a:tab pos="7581265" algn="l"/>
              </a:tabLst>
            </a:pPr>
            <a:r>
              <a:rPr sz="2450" spc="-50" dirty="0">
                <a:latin typeface="Times New Roman"/>
                <a:cs typeface="Times New Roman"/>
              </a:rPr>
              <a:t>A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10" dirty="0">
                <a:latin typeface="Times New Roman"/>
                <a:cs typeface="Times New Roman"/>
              </a:rPr>
              <a:t>physically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10" dirty="0">
                <a:latin typeface="Times New Roman"/>
                <a:cs typeface="Times New Roman"/>
              </a:rPr>
              <a:t>impossible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10" dirty="0">
                <a:latin typeface="Times New Roman"/>
                <a:cs typeface="Times New Roman"/>
              </a:rPr>
              <a:t>wavefunction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95" dirty="0">
                <a:latin typeface="Times New Roman"/>
                <a:cs typeface="Times New Roman"/>
              </a:rPr>
              <a:t>that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25" dirty="0">
                <a:latin typeface="Times New Roman"/>
                <a:cs typeface="Times New Roman"/>
              </a:rPr>
              <a:t>no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10" dirty="0">
                <a:latin typeface="Times New Roman"/>
                <a:cs typeface="Times New Roman"/>
              </a:rPr>
              <a:t>particle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45" dirty="0">
                <a:latin typeface="Times New Roman"/>
                <a:cs typeface="Times New Roman"/>
              </a:rPr>
              <a:t>could 	</a:t>
            </a:r>
            <a:r>
              <a:rPr sz="2450" dirty="0">
                <a:latin typeface="Times New Roman"/>
                <a:cs typeface="Times New Roman"/>
              </a:rPr>
              <a:t>ever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actually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have.</a:t>
            </a:r>
            <a:endParaRPr sz="2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939"/>
              </a:spcBef>
              <a:tabLst>
                <a:tab pos="16211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dirty="0">
                <a:latin typeface="Times New Roman"/>
                <a:cs typeface="Times New Roman"/>
              </a:rPr>
              <a:t>A,</a:t>
            </a:r>
            <a:r>
              <a:rPr sz="2450" spc="1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D,</a:t>
            </a:r>
            <a:r>
              <a:rPr sz="2450" spc="1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140" dirty="0">
                <a:latin typeface="Times New Roman"/>
                <a:cs typeface="Times New Roman"/>
              </a:rPr>
              <a:t> </a:t>
            </a:r>
            <a:r>
              <a:rPr sz="2450" spc="-50" dirty="0">
                <a:latin typeface="Times New Roman"/>
                <a:cs typeface="Times New Roman"/>
              </a:rPr>
              <a:t>E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838190" algn="l"/>
              </a:tabLst>
            </a:pPr>
            <a:r>
              <a:rPr sz="1200" dirty="0">
                <a:latin typeface="Georgia"/>
                <a:cs typeface="Georgia"/>
              </a:rPr>
              <a:t>Quick</a:t>
            </a:r>
            <a:r>
              <a:rPr sz="1200" spc="-35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Check</a:t>
            </a:r>
            <a:r>
              <a:rPr sz="1200" dirty="0">
                <a:latin typeface="Georgia"/>
                <a:cs typeface="Georgia"/>
              </a:rPr>
              <a:t>	6.3.</a:t>
            </a:r>
            <a:r>
              <a:rPr sz="1200" spc="434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MOMENTUM</a:t>
            </a:r>
            <a:r>
              <a:rPr sz="1200" spc="25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EIGENSTATES</a:t>
            </a:r>
            <a:endParaRPr sz="1200">
              <a:latin typeface="Georgia"/>
              <a:cs typeface="Georgi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6377660" y="1038299"/>
            <a:ext cx="173990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450" spc="-1230" dirty="0">
                <a:latin typeface="Arial"/>
                <a:cs typeface="Arial"/>
              </a:rPr>
              <a:t>�</a:t>
            </a:r>
            <a:endParaRPr sz="245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707885" y="1208797"/>
            <a:ext cx="170180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450" spc="265" dirty="0">
                <a:latin typeface="Times New Roman"/>
                <a:cs typeface="Times New Roman"/>
              </a:rPr>
              <a:t>ˆ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388364" y="1230039"/>
            <a:ext cx="401955" cy="34036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050" b="0" i="1" spc="-25" dirty="0">
                <a:latin typeface="Bookman Old Style"/>
                <a:cs typeface="Bookman Old Style"/>
              </a:rPr>
              <a:t>ikx</a:t>
            </a:r>
            <a:endParaRPr sz="2050">
              <a:latin typeface="Bookman Old Style"/>
              <a:cs typeface="Bookman Old Style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18819" y="1291893"/>
            <a:ext cx="8255634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5933440" algn="l"/>
                <a:tab pos="7064375" algn="l"/>
              </a:tabLst>
            </a:pPr>
            <a:r>
              <a:rPr sz="2450" dirty="0">
                <a:latin typeface="Times New Roman"/>
                <a:cs typeface="Times New Roman"/>
              </a:rPr>
              <a:t>Rewriting</a:t>
            </a:r>
            <a:r>
              <a:rPr sz="2450" spc="-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-35" dirty="0">
                <a:latin typeface="Times New Roman"/>
                <a:cs typeface="Times New Roman"/>
              </a:rPr>
              <a:t> </a:t>
            </a:r>
            <a:r>
              <a:rPr sz="2450" spc="-40" dirty="0">
                <a:latin typeface="Times New Roman"/>
                <a:cs typeface="Times New Roman"/>
              </a:rPr>
              <a:t>wavefunction</a:t>
            </a:r>
            <a:r>
              <a:rPr sz="2450" spc="-50" dirty="0">
                <a:latin typeface="Times New Roman"/>
                <a:cs typeface="Times New Roman"/>
              </a:rPr>
              <a:t> </a:t>
            </a:r>
            <a:r>
              <a:rPr sz="2450" b="0" i="1" dirty="0">
                <a:latin typeface="Bookman Old Style"/>
                <a:cs typeface="Bookman Old Style"/>
              </a:rPr>
              <a:t>ψ</a:t>
            </a:r>
            <a:r>
              <a:rPr sz="2450" dirty="0">
                <a:latin typeface="Times New Roman"/>
                <a:cs typeface="Times New Roman"/>
              </a:rPr>
              <a:t>(</a:t>
            </a:r>
            <a:r>
              <a:rPr sz="2450" b="0" i="1" dirty="0">
                <a:latin typeface="Bookman Old Style"/>
                <a:cs typeface="Bookman Old Style"/>
              </a:rPr>
              <a:t>x</a:t>
            </a:r>
            <a:r>
              <a:rPr sz="2450" dirty="0">
                <a:latin typeface="Times New Roman"/>
                <a:cs typeface="Times New Roman"/>
              </a:rPr>
              <a:t>)</a:t>
            </a:r>
            <a:r>
              <a:rPr sz="2450" spc="-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in</a:t>
            </a:r>
            <a:r>
              <a:rPr sz="2450" spc="-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-4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form</a:t>
            </a:r>
            <a:r>
              <a:rPr sz="2450" spc="-35" dirty="0">
                <a:latin typeface="Times New Roman"/>
                <a:cs typeface="Times New Roman"/>
              </a:rPr>
              <a:t> </a:t>
            </a:r>
            <a:r>
              <a:rPr sz="2450" b="0" i="1" spc="50" dirty="0">
                <a:latin typeface="Bookman Old Style"/>
                <a:cs typeface="Bookman Old Style"/>
              </a:rPr>
              <a:t>A</a:t>
            </a:r>
            <a:r>
              <a:rPr sz="2450" b="0" i="1" dirty="0">
                <a:latin typeface="Bookman Old Style"/>
                <a:cs typeface="Bookman Old Style"/>
              </a:rPr>
              <a:t>	</a:t>
            </a:r>
            <a:r>
              <a:rPr sz="2450" b="0" i="1" spc="-10" dirty="0">
                <a:latin typeface="Bookman Old Style"/>
                <a:cs typeface="Bookman Old Style"/>
              </a:rPr>
              <a:t>ψ</a:t>
            </a:r>
            <a:r>
              <a:rPr sz="2450" spc="-10" dirty="0">
                <a:latin typeface="Times New Roman"/>
                <a:cs typeface="Times New Roman"/>
              </a:rPr>
              <a:t>(</a:t>
            </a:r>
            <a:r>
              <a:rPr sz="2450" b="0" i="1" spc="-10" dirty="0">
                <a:latin typeface="Bookman Old Style"/>
                <a:cs typeface="Bookman Old Style"/>
              </a:rPr>
              <a:t>k</a:t>
            </a:r>
            <a:r>
              <a:rPr sz="2450" spc="-10" dirty="0">
                <a:latin typeface="Times New Roman"/>
                <a:cs typeface="Times New Roman"/>
              </a:rPr>
              <a:t>)</a:t>
            </a:r>
            <a:r>
              <a:rPr sz="2450" b="0" i="1" spc="-10" dirty="0">
                <a:latin typeface="Bookman Old Style"/>
                <a:cs typeface="Bookman Old Style"/>
              </a:rPr>
              <a:t>e</a:t>
            </a:r>
            <a:r>
              <a:rPr sz="2450" b="0" i="1" dirty="0">
                <a:latin typeface="Bookman Old Style"/>
                <a:cs typeface="Bookman Old Style"/>
              </a:rPr>
              <a:t>	</a:t>
            </a:r>
            <a:r>
              <a:rPr sz="2450" b="0" i="1" spc="-275" dirty="0">
                <a:latin typeface="Bookman Old Style"/>
                <a:cs typeface="Bookman Old Style"/>
              </a:rPr>
              <a:t>dk</a:t>
            </a:r>
            <a:r>
              <a:rPr sz="2450" b="0" i="1" spc="-70" dirty="0">
                <a:latin typeface="Bookman Old Style"/>
                <a:cs typeface="Bookman Old Style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makes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15137" y="1467185"/>
            <a:ext cx="8262620" cy="3467100"/>
          </a:xfrm>
          <a:prstGeom prst="rect">
            <a:avLst/>
          </a:prstGeom>
        </p:spPr>
        <p:txBody>
          <a:bodyPr vert="horz" wrap="square" lIns="0" tIns="220345" rIns="0" bIns="0" rtlCol="0">
            <a:spAutoFit/>
          </a:bodyPr>
          <a:lstStyle/>
          <a:p>
            <a:pPr marL="15875">
              <a:lnSpc>
                <a:spcPct val="100000"/>
              </a:lnSpc>
              <a:spcBef>
                <a:spcPts val="1735"/>
              </a:spcBef>
            </a:pPr>
            <a:r>
              <a:rPr sz="2450" spc="65" dirty="0">
                <a:latin typeface="Times New Roman"/>
                <a:cs typeface="Times New Roman"/>
              </a:rPr>
              <a:t>it</a:t>
            </a:r>
            <a:r>
              <a:rPr sz="2450" spc="-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easier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to.</a:t>
            </a:r>
            <a:r>
              <a:rPr sz="2450" spc="-2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.</a:t>
            </a:r>
            <a:r>
              <a:rPr sz="2450" spc="-2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.</a:t>
            </a:r>
            <a:r>
              <a:rPr sz="2450" spc="-2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(Choose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one.)</a:t>
            </a:r>
            <a:endParaRPr sz="2450">
              <a:latin typeface="Times New Roman"/>
              <a:cs typeface="Times New Roman"/>
            </a:endParaRPr>
          </a:p>
          <a:p>
            <a:pPr marL="386715" marR="8255" indent="-370205">
              <a:lnSpc>
                <a:spcPct val="101699"/>
              </a:lnSpc>
              <a:spcBef>
                <a:spcPts val="1595"/>
              </a:spcBef>
              <a:buAutoNum type="alphaUcPeriod"/>
              <a:tabLst>
                <a:tab pos="387985" algn="l"/>
              </a:tabLst>
            </a:pPr>
            <a:r>
              <a:rPr sz="2450" dirty="0">
                <a:latin typeface="Times New Roman"/>
                <a:cs typeface="Times New Roman"/>
              </a:rPr>
              <a:t>Find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probability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density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associated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with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different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values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of 	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27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momentum.</a:t>
            </a:r>
            <a:endParaRPr sz="2450">
              <a:latin typeface="Times New Roman"/>
              <a:cs typeface="Times New Roman"/>
            </a:endParaRPr>
          </a:p>
          <a:p>
            <a:pPr marL="386715" marR="8255" indent="-358140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87985" algn="l"/>
              </a:tabLst>
            </a:pPr>
            <a:r>
              <a:rPr sz="2450" dirty="0">
                <a:latin typeface="Times New Roman"/>
                <a:cs typeface="Times New Roman"/>
              </a:rPr>
              <a:t>Find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probability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density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associated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with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different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values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of 	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27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position.</a:t>
            </a:r>
            <a:endParaRPr sz="2450">
              <a:latin typeface="Times New Roman"/>
              <a:cs typeface="Times New Roman"/>
            </a:endParaRPr>
          </a:p>
          <a:p>
            <a:pPr marL="386715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Times New Roman"/>
                <a:cs typeface="Times New Roman"/>
              </a:rPr>
              <a:t>Find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relationship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between</a:t>
            </a:r>
            <a:r>
              <a:rPr sz="2450" spc="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position</a:t>
            </a:r>
            <a:r>
              <a:rPr sz="2450" spc="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momentum.</a:t>
            </a:r>
            <a:endParaRPr sz="2450">
              <a:latin typeface="Times New Roman"/>
              <a:cs typeface="Times New Roman"/>
            </a:endParaRPr>
          </a:p>
          <a:p>
            <a:pPr marL="386715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spc="-10" dirty="0">
                <a:latin typeface="Times New Roman"/>
                <a:cs typeface="Times New Roman"/>
              </a:rPr>
              <a:t>Normalize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0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wavefunction.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838190" algn="l"/>
              </a:tabLst>
            </a:pPr>
            <a:r>
              <a:rPr sz="1200" dirty="0">
                <a:latin typeface="Georgia"/>
                <a:cs typeface="Georgia"/>
              </a:rPr>
              <a:t>Quick</a:t>
            </a:r>
            <a:r>
              <a:rPr sz="1200" spc="-35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Check</a:t>
            </a:r>
            <a:r>
              <a:rPr sz="1200" dirty="0">
                <a:latin typeface="Georgia"/>
                <a:cs typeface="Georgia"/>
              </a:rPr>
              <a:t>	6.3.</a:t>
            </a:r>
            <a:r>
              <a:rPr sz="1200" spc="434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MOMENTUM</a:t>
            </a:r>
            <a:r>
              <a:rPr sz="1200" spc="25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EIGENSTATES</a:t>
            </a:r>
            <a:endParaRPr sz="1200">
              <a:latin typeface="Georgia"/>
              <a:cs typeface="Georgi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6377660" y="1038299"/>
            <a:ext cx="173990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450" spc="-1230" dirty="0">
                <a:latin typeface="Arial"/>
                <a:cs typeface="Arial"/>
              </a:rPr>
              <a:t>�</a:t>
            </a:r>
            <a:endParaRPr sz="245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707885" y="1208797"/>
            <a:ext cx="170180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450" spc="265" dirty="0">
                <a:latin typeface="Times New Roman"/>
                <a:cs typeface="Times New Roman"/>
              </a:rPr>
              <a:t>ˆ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388364" y="1230039"/>
            <a:ext cx="401955" cy="34036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050" b="0" i="1" spc="-25" dirty="0">
                <a:latin typeface="Bookman Old Style"/>
                <a:cs typeface="Bookman Old Style"/>
              </a:rPr>
              <a:t>ikx</a:t>
            </a:r>
            <a:endParaRPr sz="2050">
              <a:latin typeface="Bookman Old Style"/>
              <a:cs typeface="Bookman Old Style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18819" y="1291893"/>
            <a:ext cx="8255634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5933440" algn="l"/>
                <a:tab pos="7064375" algn="l"/>
              </a:tabLst>
            </a:pPr>
            <a:r>
              <a:rPr sz="2450" dirty="0">
                <a:latin typeface="Times New Roman"/>
                <a:cs typeface="Times New Roman"/>
              </a:rPr>
              <a:t>Rewriting</a:t>
            </a:r>
            <a:r>
              <a:rPr sz="2450" spc="-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-35" dirty="0">
                <a:latin typeface="Times New Roman"/>
                <a:cs typeface="Times New Roman"/>
              </a:rPr>
              <a:t> </a:t>
            </a:r>
            <a:r>
              <a:rPr sz="2450" spc="-40" dirty="0">
                <a:latin typeface="Times New Roman"/>
                <a:cs typeface="Times New Roman"/>
              </a:rPr>
              <a:t>wavefunction</a:t>
            </a:r>
            <a:r>
              <a:rPr sz="2450" spc="-50" dirty="0">
                <a:latin typeface="Times New Roman"/>
                <a:cs typeface="Times New Roman"/>
              </a:rPr>
              <a:t> </a:t>
            </a:r>
            <a:r>
              <a:rPr sz="2450" b="0" i="1" dirty="0">
                <a:latin typeface="Bookman Old Style"/>
                <a:cs typeface="Bookman Old Style"/>
              </a:rPr>
              <a:t>ψ</a:t>
            </a:r>
            <a:r>
              <a:rPr sz="2450" dirty="0">
                <a:latin typeface="Times New Roman"/>
                <a:cs typeface="Times New Roman"/>
              </a:rPr>
              <a:t>(</a:t>
            </a:r>
            <a:r>
              <a:rPr sz="2450" b="0" i="1" dirty="0">
                <a:latin typeface="Bookman Old Style"/>
                <a:cs typeface="Bookman Old Style"/>
              </a:rPr>
              <a:t>x</a:t>
            </a:r>
            <a:r>
              <a:rPr sz="2450" dirty="0">
                <a:latin typeface="Times New Roman"/>
                <a:cs typeface="Times New Roman"/>
              </a:rPr>
              <a:t>)</a:t>
            </a:r>
            <a:r>
              <a:rPr sz="2450" spc="-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in</a:t>
            </a:r>
            <a:r>
              <a:rPr sz="2450" spc="-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-4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form</a:t>
            </a:r>
            <a:r>
              <a:rPr sz="2450" spc="-35" dirty="0">
                <a:latin typeface="Times New Roman"/>
                <a:cs typeface="Times New Roman"/>
              </a:rPr>
              <a:t> </a:t>
            </a:r>
            <a:r>
              <a:rPr sz="2450" b="0" i="1" spc="50" dirty="0">
                <a:latin typeface="Bookman Old Style"/>
                <a:cs typeface="Bookman Old Style"/>
              </a:rPr>
              <a:t>A</a:t>
            </a:r>
            <a:r>
              <a:rPr sz="2450" b="0" i="1" dirty="0">
                <a:latin typeface="Bookman Old Style"/>
                <a:cs typeface="Bookman Old Style"/>
              </a:rPr>
              <a:t>	</a:t>
            </a:r>
            <a:r>
              <a:rPr sz="2450" b="0" i="1" spc="-10" dirty="0">
                <a:latin typeface="Bookman Old Style"/>
                <a:cs typeface="Bookman Old Style"/>
              </a:rPr>
              <a:t>ψ</a:t>
            </a:r>
            <a:r>
              <a:rPr sz="2450" spc="-10" dirty="0">
                <a:latin typeface="Times New Roman"/>
                <a:cs typeface="Times New Roman"/>
              </a:rPr>
              <a:t>(</a:t>
            </a:r>
            <a:r>
              <a:rPr sz="2450" b="0" i="1" spc="-10" dirty="0">
                <a:latin typeface="Bookman Old Style"/>
                <a:cs typeface="Bookman Old Style"/>
              </a:rPr>
              <a:t>k</a:t>
            </a:r>
            <a:r>
              <a:rPr sz="2450" spc="-10" dirty="0">
                <a:latin typeface="Times New Roman"/>
                <a:cs typeface="Times New Roman"/>
              </a:rPr>
              <a:t>)</a:t>
            </a:r>
            <a:r>
              <a:rPr sz="2450" b="0" i="1" spc="-10" dirty="0">
                <a:latin typeface="Bookman Old Style"/>
                <a:cs typeface="Bookman Old Style"/>
              </a:rPr>
              <a:t>e</a:t>
            </a:r>
            <a:r>
              <a:rPr sz="2450" b="0" i="1" dirty="0">
                <a:latin typeface="Bookman Old Style"/>
                <a:cs typeface="Bookman Old Style"/>
              </a:rPr>
              <a:t>	</a:t>
            </a:r>
            <a:r>
              <a:rPr sz="2450" b="0" i="1" spc="-275" dirty="0">
                <a:latin typeface="Bookman Old Style"/>
                <a:cs typeface="Bookman Old Style"/>
              </a:rPr>
              <a:t>dk</a:t>
            </a:r>
            <a:r>
              <a:rPr sz="2450" b="0" i="1" spc="-70" dirty="0">
                <a:latin typeface="Bookman Old Style"/>
                <a:cs typeface="Bookman Old Style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makes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07758" y="1467185"/>
            <a:ext cx="8269605" cy="4087495"/>
          </a:xfrm>
          <a:prstGeom prst="rect">
            <a:avLst/>
          </a:prstGeom>
        </p:spPr>
        <p:txBody>
          <a:bodyPr vert="horz" wrap="square" lIns="0" tIns="220345" rIns="0" bIns="0" rtlCol="0">
            <a:spAutoFit/>
          </a:bodyPr>
          <a:lstStyle/>
          <a:p>
            <a:pPr marL="23495">
              <a:lnSpc>
                <a:spcPct val="100000"/>
              </a:lnSpc>
              <a:spcBef>
                <a:spcPts val="1735"/>
              </a:spcBef>
            </a:pPr>
            <a:r>
              <a:rPr sz="2450" spc="65" dirty="0">
                <a:latin typeface="Times New Roman"/>
                <a:cs typeface="Times New Roman"/>
              </a:rPr>
              <a:t>it</a:t>
            </a:r>
            <a:r>
              <a:rPr sz="2450" spc="-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easier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to.</a:t>
            </a:r>
            <a:r>
              <a:rPr sz="2450" spc="-2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.</a:t>
            </a:r>
            <a:r>
              <a:rPr sz="2450" spc="-2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.</a:t>
            </a:r>
            <a:r>
              <a:rPr sz="2450" spc="-2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(Choose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one.)</a:t>
            </a:r>
            <a:endParaRPr sz="2450">
              <a:latin typeface="Times New Roman"/>
              <a:cs typeface="Times New Roman"/>
            </a:endParaRPr>
          </a:p>
          <a:p>
            <a:pPr marL="393700" marR="8255" indent="-370205">
              <a:lnSpc>
                <a:spcPct val="101699"/>
              </a:lnSpc>
              <a:spcBef>
                <a:spcPts val="1595"/>
              </a:spcBef>
              <a:buAutoNum type="alphaUcPeriod"/>
              <a:tabLst>
                <a:tab pos="394970" algn="l"/>
              </a:tabLst>
            </a:pPr>
            <a:r>
              <a:rPr sz="2450" dirty="0">
                <a:latin typeface="Times New Roman"/>
                <a:cs typeface="Times New Roman"/>
              </a:rPr>
              <a:t>Find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probability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density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associated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with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different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values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of 	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27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momentum.</a:t>
            </a:r>
            <a:endParaRPr sz="2450">
              <a:latin typeface="Times New Roman"/>
              <a:cs typeface="Times New Roman"/>
            </a:endParaRPr>
          </a:p>
          <a:p>
            <a:pPr marL="393700" marR="8255" indent="-358140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94970" algn="l"/>
              </a:tabLst>
            </a:pPr>
            <a:r>
              <a:rPr sz="2450" dirty="0">
                <a:latin typeface="Times New Roman"/>
                <a:cs typeface="Times New Roman"/>
              </a:rPr>
              <a:t>Find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probability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density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associated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with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different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values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of 	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27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position.</a:t>
            </a:r>
            <a:endParaRPr sz="2450">
              <a:latin typeface="Times New Roman"/>
              <a:cs typeface="Times New Roman"/>
            </a:endParaRPr>
          </a:p>
          <a:p>
            <a:pPr marL="393700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dirty="0">
                <a:latin typeface="Times New Roman"/>
                <a:cs typeface="Times New Roman"/>
              </a:rPr>
              <a:t>Find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relationship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between</a:t>
            </a:r>
            <a:r>
              <a:rPr sz="2450" spc="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position</a:t>
            </a:r>
            <a:r>
              <a:rPr sz="2450" spc="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momentum.</a:t>
            </a:r>
            <a:endParaRPr sz="2450">
              <a:latin typeface="Times New Roman"/>
              <a:cs typeface="Times New Roman"/>
            </a:endParaRPr>
          </a:p>
          <a:p>
            <a:pPr marL="393700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spc="-10" dirty="0">
                <a:latin typeface="Times New Roman"/>
                <a:cs typeface="Times New Roman"/>
              </a:rPr>
              <a:t>Normalize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0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wavefunction.</a:t>
            </a:r>
            <a:endParaRPr sz="2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939"/>
              </a:spcBef>
              <a:tabLst>
                <a:tab pos="16211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-50" dirty="0">
                <a:latin typeface="Times New Roman"/>
                <a:cs typeface="Times New Roman"/>
              </a:rPr>
              <a:t>A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5090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latin typeface="Georgia"/>
                <a:cs typeface="Georgia"/>
              </a:rPr>
              <a:t>Quick</a:t>
            </a:r>
            <a:r>
              <a:rPr sz="1200" spc="-35" dirty="0">
                <a:latin typeface="Georgia"/>
                <a:cs typeface="Georgia"/>
              </a:rPr>
              <a:t> </a:t>
            </a:r>
            <a:r>
              <a:rPr sz="1200" spc="-20" dirty="0">
                <a:latin typeface="Georgia"/>
                <a:cs typeface="Georgia"/>
              </a:rPr>
              <a:t>Check</a:t>
            </a:r>
            <a:endParaRPr sz="1200">
              <a:latin typeface="Georgia"/>
              <a:cs typeface="Georgi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544500" y="878291"/>
            <a:ext cx="2430145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latin typeface="Georgia"/>
                <a:cs typeface="Georgia"/>
              </a:rPr>
              <a:t>6.3.</a:t>
            </a:r>
            <a:r>
              <a:rPr sz="1200" spc="434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MOMENTUM</a:t>
            </a:r>
            <a:r>
              <a:rPr sz="1200" spc="25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EIGENSTATES</a:t>
            </a:r>
            <a:endParaRPr sz="1200">
              <a:latin typeface="Georgia"/>
              <a:cs typeface="Georgia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/>
              <a:t>The</a:t>
            </a:r>
            <a:r>
              <a:rPr spc="-10" dirty="0"/>
              <a:t> </a:t>
            </a:r>
            <a:r>
              <a:rPr spc="-20" dirty="0"/>
              <a:t>figure</a:t>
            </a:r>
            <a:r>
              <a:rPr spc="5" dirty="0"/>
              <a:t> </a:t>
            </a:r>
            <a:r>
              <a:rPr spc="-35" dirty="0"/>
              <a:t>shows</a:t>
            </a:r>
            <a:r>
              <a:rPr dirty="0"/>
              <a:t> two</a:t>
            </a:r>
            <a:r>
              <a:rPr spc="5" dirty="0"/>
              <a:t> </a:t>
            </a:r>
            <a:r>
              <a:rPr spc="-25" dirty="0"/>
              <a:t>wavefunctions.</a:t>
            </a: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616805" y="1779592"/>
            <a:ext cx="2459067" cy="1589999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793191" y="3947399"/>
            <a:ext cx="8182609" cy="2048510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307975" marR="5080" indent="-295910" algn="just">
              <a:lnSpc>
                <a:spcPct val="101699"/>
              </a:lnSpc>
              <a:spcBef>
                <a:spcPts val="75"/>
              </a:spcBef>
              <a:buAutoNum type="arabicPeriod"/>
              <a:tabLst>
                <a:tab pos="309880" algn="l"/>
              </a:tabLst>
            </a:pPr>
            <a:r>
              <a:rPr sz="2450" dirty="0">
                <a:latin typeface="Times New Roman"/>
                <a:cs typeface="Times New Roman"/>
              </a:rPr>
              <a:t>Which</a:t>
            </a:r>
            <a:r>
              <a:rPr sz="2450" spc="3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particle</a:t>
            </a:r>
            <a:r>
              <a:rPr sz="2450" spc="3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3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more</a:t>
            </a:r>
            <a:r>
              <a:rPr sz="2450" spc="3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likely</a:t>
            </a:r>
            <a:r>
              <a:rPr sz="2450" spc="3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3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be</a:t>
            </a:r>
            <a:r>
              <a:rPr sz="2450" spc="30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found</a:t>
            </a:r>
            <a:r>
              <a:rPr sz="2450" spc="3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with</a:t>
            </a:r>
            <a:r>
              <a:rPr sz="2450" spc="3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position</a:t>
            </a:r>
            <a:r>
              <a:rPr sz="2450" spc="30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very 	</a:t>
            </a:r>
            <a:r>
              <a:rPr sz="2450" spc="-35" dirty="0">
                <a:latin typeface="Times New Roman"/>
                <a:cs typeface="Times New Roman"/>
              </a:rPr>
              <a:t>close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zero,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red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or</a:t>
            </a:r>
            <a:r>
              <a:rPr sz="2450" spc="1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blue?</a:t>
            </a:r>
            <a:endParaRPr sz="2450">
              <a:latin typeface="Times New Roman"/>
              <a:cs typeface="Times New Roman"/>
            </a:endParaRPr>
          </a:p>
          <a:p>
            <a:pPr marL="307975" marR="5080" indent="-295910" algn="just">
              <a:lnSpc>
                <a:spcPct val="101699"/>
              </a:lnSpc>
              <a:spcBef>
                <a:spcPts val="994"/>
              </a:spcBef>
              <a:buAutoNum type="arabicPeriod"/>
              <a:tabLst>
                <a:tab pos="309880" algn="l"/>
              </a:tabLst>
            </a:pPr>
            <a:r>
              <a:rPr sz="2450" dirty="0">
                <a:latin typeface="Times New Roman"/>
                <a:cs typeface="Times New Roman"/>
              </a:rPr>
              <a:t>Which particle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more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spc="-50" dirty="0">
                <a:latin typeface="Times New Roman"/>
                <a:cs typeface="Times New Roman"/>
              </a:rPr>
              <a:t>likely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be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found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with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momentum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very 	</a:t>
            </a:r>
            <a:r>
              <a:rPr sz="2450" spc="-50" dirty="0">
                <a:latin typeface="Times New Roman"/>
                <a:cs typeface="Times New Roman"/>
              </a:rPr>
              <a:t>close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zero,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red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or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blue?</a:t>
            </a:r>
            <a:r>
              <a:rPr sz="2450" spc="320" dirty="0">
                <a:latin typeface="Times New Roman"/>
                <a:cs typeface="Times New Roman"/>
              </a:rPr>
              <a:t> </a:t>
            </a:r>
            <a:r>
              <a:rPr sz="2450" b="0" i="1" dirty="0">
                <a:latin typeface="Bookman Old Style"/>
                <a:cs typeface="Bookman Old Style"/>
              </a:rPr>
              <a:t>Hint:</a:t>
            </a:r>
            <a:r>
              <a:rPr sz="2450" b="0" i="1" spc="335" dirty="0">
                <a:latin typeface="Bookman Old Style"/>
                <a:cs typeface="Bookman Old Style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Both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their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momen- 	</a:t>
            </a:r>
            <a:r>
              <a:rPr sz="2450" spc="75" dirty="0">
                <a:latin typeface="Times New Roman"/>
                <a:cs typeface="Times New Roman"/>
              </a:rPr>
              <a:t>tum</a:t>
            </a:r>
            <a:r>
              <a:rPr sz="2450" spc="1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probability</a:t>
            </a:r>
            <a:r>
              <a:rPr sz="2450" spc="1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distributions</a:t>
            </a:r>
            <a:r>
              <a:rPr sz="2450" spc="1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peak</a:t>
            </a:r>
            <a:r>
              <a:rPr sz="2450" spc="155" dirty="0">
                <a:latin typeface="Times New Roman"/>
                <a:cs typeface="Times New Roman"/>
              </a:rPr>
              <a:t> </a:t>
            </a:r>
            <a:r>
              <a:rPr sz="2450" spc="120" dirty="0">
                <a:latin typeface="Times New Roman"/>
                <a:cs typeface="Times New Roman"/>
              </a:rPr>
              <a:t>at</a:t>
            </a:r>
            <a:r>
              <a:rPr sz="2450" spc="175" dirty="0">
                <a:latin typeface="Times New Roman"/>
                <a:cs typeface="Times New Roman"/>
              </a:rPr>
              <a:t> </a:t>
            </a:r>
            <a:r>
              <a:rPr sz="2450" b="0" i="1" spc="-270" dirty="0">
                <a:latin typeface="Bookman Old Style"/>
                <a:cs typeface="Bookman Old Style"/>
              </a:rPr>
              <a:t>p</a:t>
            </a:r>
            <a:r>
              <a:rPr sz="2450" b="0" i="1" spc="-25" dirty="0">
                <a:latin typeface="Bookman Old Style"/>
                <a:cs typeface="Bookman Old Style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=</a:t>
            </a:r>
            <a:r>
              <a:rPr sz="2450" spc="100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0.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5090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latin typeface="Georgia"/>
                <a:cs typeface="Georgia"/>
              </a:rPr>
              <a:t>Quick</a:t>
            </a:r>
            <a:r>
              <a:rPr sz="1200" spc="-35" dirty="0">
                <a:latin typeface="Georgia"/>
                <a:cs typeface="Georgia"/>
              </a:rPr>
              <a:t> </a:t>
            </a:r>
            <a:r>
              <a:rPr sz="1200" spc="-20" dirty="0">
                <a:latin typeface="Georgia"/>
                <a:cs typeface="Georgia"/>
              </a:rPr>
              <a:t>Check</a:t>
            </a:r>
            <a:endParaRPr sz="1200">
              <a:latin typeface="Georgia"/>
              <a:cs typeface="Georgi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544500" y="878291"/>
            <a:ext cx="2430145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latin typeface="Georgia"/>
                <a:cs typeface="Georgia"/>
              </a:rPr>
              <a:t>6.3.</a:t>
            </a:r>
            <a:r>
              <a:rPr sz="1200" spc="434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MOMENTUM</a:t>
            </a:r>
            <a:r>
              <a:rPr sz="1200" spc="25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EIGENSTATES</a:t>
            </a:r>
            <a:endParaRPr sz="1200">
              <a:latin typeface="Georgia"/>
              <a:cs typeface="Georgia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/>
              <a:t>The</a:t>
            </a:r>
            <a:r>
              <a:rPr spc="-10" dirty="0"/>
              <a:t> </a:t>
            </a:r>
            <a:r>
              <a:rPr spc="-20" dirty="0"/>
              <a:t>figure</a:t>
            </a:r>
            <a:r>
              <a:rPr spc="5" dirty="0"/>
              <a:t> </a:t>
            </a:r>
            <a:r>
              <a:rPr spc="-35" dirty="0"/>
              <a:t>shows</a:t>
            </a:r>
            <a:r>
              <a:rPr dirty="0"/>
              <a:t> two</a:t>
            </a:r>
            <a:r>
              <a:rPr spc="5" dirty="0"/>
              <a:t> </a:t>
            </a:r>
            <a:r>
              <a:rPr spc="-25" dirty="0"/>
              <a:t>wavefunctions.</a:t>
            </a: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616805" y="1779592"/>
            <a:ext cx="2459067" cy="1589999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793191" y="3947399"/>
            <a:ext cx="8182609" cy="325056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307975" marR="5080" indent="-295910" algn="just">
              <a:lnSpc>
                <a:spcPct val="101699"/>
              </a:lnSpc>
              <a:spcBef>
                <a:spcPts val="75"/>
              </a:spcBef>
              <a:buAutoNum type="arabicPeriod"/>
              <a:tabLst>
                <a:tab pos="309880" algn="l"/>
              </a:tabLst>
            </a:pPr>
            <a:r>
              <a:rPr sz="2450" dirty="0">
                <a:latin typeface="Times New Roman"/>
                <a:cs typeface="Times New Roman"/>
              </a:rPr>
              <a:t>Which</a:t>
            </a:r>
            <a:r>
              <a:rPr sz="2450" spc="3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particle</a:t>
            </a:r>
            <a:r>
              <a:rPr sz="2450" spc="3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3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more</a:t>
            </a:r>
            <a:r>
              <a:rPr sz="2450" spc="3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likely</a:t>
            </a:r>
            <a:r>
              <a:rPr sz="2450" spc="3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3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be</a:t>
            </a:r>
            <a:r>
              <a:rPr sz="2450" spc="30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found</a:t>
            </a:r>
            <a:r>
              <a:rPr sz="2450" spc="3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with</a:t>
            </a:r>
            <a:r>
              <a:rPr sz="2450" spc="3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position</a:t>
            </a:r>
            <a:r>
              <a:rPr sz="2450" spc="30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very 	</a:t>
            </a:r>
            <a:r>
              <a:rPr sz="2450" spc="-35" dirty="0">
                <a:latin typeface="Times New Roman"/>
                <a:cs typeface="Times New Roman"/>
              </a:rPr>
              <a:t>close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zero,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red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or</a:t>
            </a:r>
            <a:r>
              <a:rPr sz="2450" spc="1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blue?</a:t>
            </a:r>
            <a:endParaRPr sz="2450">
              <a:latin typeface="Times New Roman"/>
              <a:cs typeface="Times New Roman"/>
            </a:endParaRPr>
          </a:p>
          <a:p>
            <a:pPr marL="298450">
              <a:lnSpc>
                <a:spcPct val="100000"/>
              </a:lnSpc>
              <a:spcBef>
                <a:spcPts val="1545"/>
              </a:spcBef>
              <a:tabLst>
                <a:tab pos="1907539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-25" dirty="0">
                <a:latin typeface="Times New Roman"/>
                <a:cs typeface="Times New Roman"/>
              </a:rPr>
              <a:t>red</a:t>
            </a:r>
            <a:endParaRPr sz="2450">
              <a:latin typeface="Times New Roman"/>
              <a:cs typeface="Times New Roman"/>
            </a:endParaRPr>
          </a:p>
          <a:p>
            <a:pPr marL="307975" marR="5080" indent="-295910" algn="just">
              <a:lnSpc>
                <a:spcPct val="101699"/>
              </a:lnSpc>
              <a:spcBef>
                <a:spcPts val="1495"/>
              </a:spcBef>
              <a:buAutoNum type="arabicPeriod" startAt="2"/>
              <a:tabLst>
                <a:tab pos="309880" algn="l"/>
              </a:tabLst>
            </a:pPr>
            <a:r>
              <a:rPr sz="2450" dirty="0">
                <a:latin typeface="Times New Roman"/>
                <a:cs typeface="Times New Roman"/>
              </a:rPr>
              <a:t>Which particle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more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spc="-50" dirty="0">
                <a:latin typeface="Times New Roman"/>
                <a:cs typeface="Times New Roman"/>
              </a:rPr>
              <a:t>likely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be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found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with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momentum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very 	</a:t>
            </a:r>
            <a:r>
              <a:rPr sz="2450" spc="-50" dirty="0">
                <a:latin typeface="Times New Roman"/>
                <a:cs typeface="Times New Roman"/>
              </a:rPr>
              <a:t>close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zero,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red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or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blue?</a:t>
            </a:r>
            <a:r>
              <a:rPr sz="2450" spc="320" dirty="0">
                <a:latin typeface="Times New Roman"/>
                <a:cs typeface="Times New Roman"/>
              </a:rPr>
              <a:t> </a:t>
            </a:r>
            <a:r>
              <a:rPr sz="2450" b="0" i="1" dirty="0">
                <a:latin typeface="Bookman Old Style"/>
                <a:cs typeface="Bookman Old Style"/>
              </a:rPr>
              <a:t>Hint:</a:t>
            </a:r>
            <a:r>
              <a:rPr sz="2450" b="0" i="1" spc="335" dirty="0">
                <a:latin typeface="Bookman Old Style"/>
                <a:cs typeface="Bookman Old Style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Both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their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momen- 	</a:t>
            </a:r>
            <a:r>
              <a:rPr sz="2450" spc="75" dirty="0">
                <a:latin typeface="Times New Roman"/>
                <a:cs typeface="Times New Roman"/>
              </a:rPr>
              <a:t>tum</a:t>
            </a:r>
            <a:r>
              <a:rPr sz="2450" spc="1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probability</a:t>
            </a:r>
            <a:r>
              <a:rPr sz="2450" spc="1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distributions</a:t>
            </a:r>
            <a:r>
              <a:rPr sz="2450" spc="1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peak</a:t>
            </a:r>
            <a:r>
              <a:rPr sz="2450" spc="155" dirty="0">
                <a:latin typeface="Times New Roman"/>
                <a:cs typeface="Times New Roman"/>
              </a:rPr>
              <a:t> </a:t>
            </a:r>
            <a:r>
              <a:rPr sz="2450" spc="120" dirty="0">
                <a:latin typeface="Times New Roman"/>
                <a:cs typeface="Times New Roman"/>
              </a:rPr>
              <a:t>at</a:t>
            </a:r>
            <a:r>
              <a:rPr sz="2450" spc="175" dirty="0">
                <a:latin typeface="Times New Roman"/>
                <a:cs typeface="Times New Roman"/>
              </a:rPr>
              <a:t> </a:t>
            </a:r>
            <a:r>
              <a:rPr sz="2450" b="0" i="1" spc="-270" dirty="0">
                <a:latin typeface="Bookman Old Style"/>
                <a:cs typeface="Bookman Old Style"/>
              </a:rPr>
              <a:t>p</a:t>
            </a:r>
            <a:r>
              <a:rPr sz="2450" b="0" i="1" spc="-25" dirty="0">
                <a:latin typeface="Bookman Old Style"/>
                <a:cs typeface="Bookman Old Style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=</a:t>
            </a:r>
            <a:r>
              <a:rPr sz="2450" spc="100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0.</a:t>
            </a:r>
            <a:endParaRPr sz="2450">
              <a:latin typeface="Times New Roman"/>
              <a:cs typeface="Times New Roman"/>
            </a:endParaRPr>
          </a:p>
          <a:p>
            <a:pPr marL="298450">
              <a:lnSpc>
                <a:spcPct val="100000"/>
              </a:lnSpc>
              <a:spcBef>
                <a:spcPts val="1540"/>
              </a:spcBef>
              <a:tabLst>
                <a:tab pos="1907539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-20" dirty="0">
                <a:latin typeface="Times New Roman"/>
                <a:cs typeface="Times New Roman"/>
              </a:rPr>
              <a:t>blue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78232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spc="-25" dirty="0">
                <a:latin typeface="Georgia"/>
                <a:cs typeface="Georgia"/>
              </a:rPr>
              <a:t>ConcepTest</a:t>
            </a:r>
            <a:endParaRPr sz="1200">
              <a:latin typeface="Georgia"/>
              <a:cs typeface="Georgi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544500" y="878291"/>
            <a:ext cx="2430145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latin typeface="Georgia"/>
                <a:cs typeface="Georgia"/>
              </a:rPr>
              <a:t>6.3.</a:t>
            </a:r>
            <a:r>
              <a:rPr sz="1200" spc="434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MOMENTUM</a:t>
            </a:r>
            <a:r>
              <a:rPr sz="1200" spc="25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EIGENSTATES</a:t>
            </a:r>
            <a:endParaRPr sz="1200">
              <a:latin typeface="Georgia"/>
              <a:cs typeface="Georgia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4513884" y="1453699"/>
            <a:ext cx="146050" cy="34036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050" spc="-50" dirty="0">
                <a:latin typeface="Times New Roman"/>
                <a:cs typeface="Times New Roman"/>
              </a:rPr>
              <a:t>1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18819" y="1340585"/>
            <a:ext cx="5156835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450" dirty="0">
                <a:latin typeface="Times New Roman"/>
                <a:cs typeface="Times New Roman"/>
              </a:rPr>
              <a:t>Particle</a:t>
            </a:r>
            <a:r>
              <a:rPr sz="2450" spc="1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1</a:t>
            </a:r>
            <a:r>
              <a:rPr sz="2450" spc="1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has</a:t>
            </a:r>
            <a:r>
              <a:rPr sz="2450" spc="19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wavefunction</a:t>
            </a:r>
            <a:r>
              <a:rPr sz="2450" spc="190" dirty="0">
                <a:latin typeface="Times New Roman"/>
                <a:cs typeface="Times New Roman"/>
              </a:rPr>
              <a:t> </a:t>
            </a:r>
            <a:r>
              <a:rPr sz="2450" b="0" i="1" spc="-260" dirty="0">
                <a:latin typeface="Bookman Old Style"/>
                <a:cs typeface="Bookman Old Style"/>
              </a:rPr>
              <a:t>ψ</a:t>
            </a:r>
            <a:r>
              <a:rPr sz="2450" b="0" i="1" spc="240" dirty="0">
                <a:latin typeface="Bookman Old Style"/>
                <a:cs typeface="Bookman Old Style"/>
              </a:rPr>
              <a:t> </a:t>
            </a:r>
            <a:r>
              <a:rPr sz="2450" spc="55" dirty="0">
                <a:latin typeface="Times New Roman"/>
                <a:cs typeface="Times New Roman"/>
              </a:rPr>
              <a:t>(</a:t>
            </a:r>
            <a:r>
              <a:rPr sz="2450" b="0" i="1" spc="55" dirty="0">
                <a:latin typeface="Bookman Old Style"/>
                <a:cs typeface="Bookman Old Style"/>
              </a:rPr>
              <a:t>x</a:t>
            </a:r>
            <a:r>
              <a:rPr sz="2450" spc="55" dirty="0">
                <a:latin typeface="Times New Roman"/>
                <a:cs typeface="Times New Roman"/>
              </a:rPr>
              <a:t>)</a:t>
            </a:r>
            <a:r>
              <a:rPr sz="2450" spc="190" dirty="0">
                <a:latin typeface="Times New Roman"/>
                <a:cs typeface="Times New Roman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=</a:t>
            </a:r>
            <a:r>
              <a:rPr sz="2450" spc="200" dirty="0">
                <a:latin typeface="Times New Roman"/>
                <a:cs typeface="Times New Roman"/>
              </a:rPr>
              <a:t> </a:t>
            </a:r>
            <a:r>
              <a:rPr sz="2450" b="0" i="1" spc="-25" dirty="0">
                <a:latin typeface="Bookman Old Style"/>
                <a:cs typeface="Bookman Old Style"/>
              </a:rPr>
              <a:t>Ae</a:t>
            </a:r>
            <a:endParaRPr sz="2450">
              <a:latin typeface="Bookman Old Style"/>
              <a:cs typeface="Bookman Old Style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849518" y="1278731"/>
            <a:ext cx="593090" cy="34036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050" i="1" dirty="0">
                <a:latin typeface="Times New Roman"/>
                <a:cs typeface="Times New Roman"/>
              </a:rPr>
              <a:t>−</a:t>
            </a:r>
            <a:r>
              <a:rPr sz="2050" b="0" i="1" dirty="0">
                <a:latin typeface="Bookman Old Style"/>
                <a:cs typeface="Bookman Old Style"/>
              </a:rPr>
              <a:t>c</a:t>
            </a:r>
            <a:r>
              <a:rPr sz="2050" b="0" i="1" spc="305" dirty="0">
                <a:latin typeface="Bookman Old Style"/>
                <a:cs typeface="Bookman Old Style"/>
              </a:rPr>
              <a:t> </a:t>
            </a:r>
            <a:r>
              <a:rPr sz="2050" b="0" i="1" spc="-50" dirty="0">
                <a:latin typeface="Bookman Old Style"/>
                <a:cs typeface="Bookman Old Style"/>
              </a:rPr>
              <a:t>x</a:t>
            </a:r>
            <a:endParaRPr sz="2050">
              <a:latin typeface="Bookman Old Style"/>
              <a:cs typeface="Bookman Old Style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164198" y="1227284"/>
            <a:ext cx="378460" cy="2882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264795" algn="l"/>
              </a:tabLst>
            </a:pPr>
            <a:r>
              <a:rPr sz="1700" spc="-50" dirty="0">
                <a:latin typeface="Times New Roman"/>
                <a:cs typeface="Times New Roman"/>
              </a:rPr>
              <a:t>2</a:t>
            </a:r>
            <a:r>
              <a:rPr sz="1700" dirty="0">
                <a:latin typeface="Times New Roman"/>
                <a:cs typeface="Times New Roman"/>
              </a:rPr>
              <a:t>	</a:t>
            </a:r>
            <a:r>
              <a:rPr sz="1700" spc="-50" dirty="0">
                <a:latin typeface="Times New Roman"/>
                <a:cs typeface="Times New Roman"/>
              </a:rPr>
              <a:t>2</a:t>
            </a:r>
            <a:endParaRPr sz="17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634759" y="1340585"/>
            <a:ext cx="2339340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2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Particle</a:t>
            </a:r>
            <a:r>
              <a:rPr sz="2450" spc="2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2</a:t>
            </a:r>
            <a:r>
              <a:rPr sz="2450" spc="260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has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18819" y="1782075"/>
            <a:ext cx="1987550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450" spc="-20" dirty="0">
                <a:latin typeface="Times New Roman"/>
                <a:cs typeface="Times New Roman"/>
              </a:rPr>
              <a:t>wavefunction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b="0" i="1" spc="-310" dirty="0">
                <a:latin typeface="Bookman Old Style"/>
                <a:cs typeface="Bookman Old Style"/>
              </a:rPr>
              <a:t>ψ</a:t>
            </a:r>
            <a:endParaRPr sz="2450">
              <a:latin typeface="Bookman Old Style"/>
              <a:cs typeface="Bookman Old Style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680817" y="1895189"/>
            <a:ext cx="146050" cy="34036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050" spc="-50" dirty="0">
                <a:latin typeface="Times New Roman"/>
                <a:cs typeface="Times New Roman"/>
              </a:rPr>
              <a:t>2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913087" y="1667839"/>
            <a:ext cx="1706245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  <a:tabLst>
                <a:tab pos="395605" algn="l"/>
              </a:tabLst>
            </a:pPr>
            <a:r>
              <a:rPr sz="3675" spc="502" baseline="-20408" dirty="0">
                <a:latin typeface="Times New Roman"/>
                <a:cs typeface="Times New Roman"/>
              </a:rPr>
              <a:t>=</a:t>
            </a:r>
            <a:r>
              <a:rPr sz="3675" baseline="-20408" dirty="0">
                <a:latin typeface="Times New Roman"/>
                <a:cs typeface="Times New Roman"/>
              </a:rPr>
              <a:t>	</a:t>
            </a:r>
            <a:r>
              <a:rPr sz="3675" b="0" i="1" spc="-15" baseline="-20408" dirty="0">
                <a:latin typeface="Bookman Old Style"/>
                <a:cs typeface="Bookman Old Style"/>
              </a:rPr>
              <a:t>Be</a:t>
            </a:r>
            <a:r>
              <a:rPr sz="2050" i="1" spc="-10" dirty="0">
                <a:latin typeface="Times New Roman"/>
                <a:cs typeface="Times New Roman"/>
              </a:rPr>
              <a:t>−</a:t>
            </a:r>
            <a:r>
              <a:rPr sz="2050" spc="-10" dirty="0">
                <a:latin typeface="Times New Roman"/>
                <a:cs typeface="Times New Roman"/>
              </a:rPr>
              <a:t>2</a:t>
            </a:r>
            <a:r>
              <a:rPr sz="2050" b="0" i="1" spc="-10" dirty="0">
                <a:latin typeface="Bookman Old Style"/>
                <a:cs typeface="Bookman Old Style"/>
              </a:rPr>
              <a:t>c</a:t>
            </a:r>
            <a:r>
              <a:rPr sz="2550" spc="-15" baseline="24509" dirty="0">
                <a:latin typeface="Times New Roman"/>
                <a:cs typeface="Times New Roman"/>
              </a:rPr>
              <a:t>2</a:t>
            </a:r>
            <a:r>
              <a:rPr sz="2050" b="0" i="1" spc="-10" dirty="0">
                <a:latin typeface="Bookman Old Style"/>
                <a:cs typeface="Bookman Old Style"/>
              </a:rPr>
              <a:t>x</a:t>
            </a:r>
            <a:r>
              <a:rPr sz="2550" spc="-15" baseline="24509" dirty="0">
                <a:latin typeface="Times New Roman"/>
                <a:cs typeface="Times New Roman"/>
              </a:rPr>
              <a:t>2</a:t>
            </a:r>
            <a:r>
              <a:rPr sz="3675" spc="-15" baseline="-20408" dirty="0">
                <a:latin typeface="Times New Roman"/>
                <a:cs typeface="Times New Roman"/>
              </a:rPr>
              <a:t>.</a:t>
            </a:r>
            <a:endParaRPr sz="3675" baseline="-20408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769921" y="1782075"/>
            <a:ext cx="4204335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450" dirty="0">
                <a:latin typeface="Times New Roman"/>
                <a:cs typeface="Times New Roman"/>
              </a:rPr>
              <a:t>Which</a:t>
            </a:r>
            <a:r>
              <a:rPr sz="2450" spc="204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2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215" dirty="0">
                <a:latin typeface="Times New Roman"/>
                <a:cs typeface="Times New Roman"/>
              </a:rPr>
              <a:t> </a:t>
            </a:r>
            <a:r>
              <a:rPr sz="2450" spc="-55" dirty="0">
                <a:latin typeface="Times New Roman"/>
                <a:cs typeface="Times New Roman"/>
              </a:rPr>
              <a:t>following</a:t>
            </a:r>
            <a:r>
              <a:rPr sz="2450" spc="22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describes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715137" y="1957392"/>
            <a:ext cx="8260715" cy="4226560"/>
          </a:xfrm>
          <a:prstGeom prst="rect">
            <a:avLst/>
          </a:prstGeom>
        </p:spPr>
        <p:txBody>
          <a:bodyPr vert="horz" wrap="square" lIns="0" tIns="220345" rIns="0" bIns="0" rtlCol="0">
            <a:spAutoFit/>
          </a:bodyPr>
          <a:lstStyle/>
          <a:p>
            <a:pPr marL="15875">
              <a:lnSpc>
                <a:spcPct val="100000"/>
              </a:lnSpc>
              <a:spcBef>
                <a:spcPts val="1735"/>
              </a:spcBef>
              <a:tabLst>
                <a:tab pos="4036060" algn="l"/>
              </a:tabLst>
            </a:pPr>
            <a:r>
              <a:rPr sz="2450" dirty="0">
                <a:latin typeface="Times New Roman"/>
                <a:cs typeface="Times New Roman"/>
              </a:rPr>
              <a:t>their</a:t>
            </a:r>
            <a:r>
              <a:rPr sz="2450" spc="2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momentum</a:t>
            </a:r>
            <a:r>
              <a:rPr sz="2450" spc="21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probabilities?</a:t>
            </a:r>
            <a:r>
              <a:rPr sz="2450" dirty="0">
                <a:latin typeface="Times New Roman"/>
                <a:cs typeface="Times New Roman"/>
              </a:rPr>
              <a:t>	(Choose</a:t>
            </a:r>
            <a:r>
              <a:rPr sz="2450" spc="-6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one.)</a:t>
            </a:r>
            <a:endParaRPr sz="2450">
              <a:latin typeface="Times New Roman"/>
              <a:cs typeface="Times New Roman"/>
            </a:endParaRPr>
          </a:p>
          <a:p>
            <a:pPr marL="386715" marR="5080" indent="-370205">
              <a:lnSpc>
                <a:spcPct val="101699"/>
              </a:lnSpc>
              <a:spcBef>
                <a:spcPts val="1595"/>
              </a:spcBef>
              <a:buAutoNum type="alphaUcPeriod"/>
              <a:tabLst>
                <a:tab pos="387985" algn="l"/>
              </a:tabLst>
            </a:pPr>
            <a:r>
              <a:rPr sz="2450" dirty="0">
                <a:latin typeface="Times New Roman"/>
                <a:cs typeface="Times New Roman"/>
              </a:rPr>
              <a:t>Particle</a:t>
            </a:r>
            <a:r>
              <a:rPr sz="2450" spc="1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1</a:t>
            </a:r>
            <a:r>
              <a:rPr sz="2450" spc="1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1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more</a:t>
            </a:r>
            <a:r>
              <a:rPr sz="2450" spc="18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likely</a:t>
            </a:r>
            <a:r>
              <a:rPr sz="2450" spc="185" dirty="0">
                <a:latin typeface="Times New Roman"/>
                <a:cs typeface="Times New Roman"/>
              </a:rPr>
              <a:t> </a:t>
            </a:r>
            <a:r>
              <a:rPr sz="2450" spc="70" dirty="0">
                <a:latin typeface="Times New Roman"/>
                <a:cs typeface="Times New Roman"/>
              </a:rPr>
              <a:t>than</a:t>
            </a:r>
            <a:r>
              <a:rPr sz="2450" spc="1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Particle</a:t>
            </a:r>
            <a:r>
              <a:rPr sz="2450" spc="1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2</a:t>
            </a:r>
            <a:r>
              <a:rPr sz="2450" spc="1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1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be</a:t>
            </a:r>
            <a:r>
              <a:rPr sz="2450" spc="1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found</a:t>
            </a:r>
            <a:r>
              <a:rPr sz="2450" spc="1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with</a:t>
            </a:r>
            <a:r>
              <a:rPr sz="2450" spc="18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mo- 	</a:t>
            </a:r>
            <a:r>
              <a:rPr sz="2450" dirty="0">
                <a:latin typeface="Times New Roman"/>
                <a:cs typeface="Times New Roman"/>
              </a:rPr>
              <a:t>mentum</a:t>
            </a:r>
            <a:r>
              <a:rPr sz="2450" spc="1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0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b="0" i="1" spc="395" dirty="0">
                <a:latin typeface="Bookman Old Style"/>
                <a:cs typeface="Bookman Old Style"/>
              </a:rPr>
              <a:t>&lt;</a:t>
            </a:r>
            <a:r>
              <a:rPr sz="2450" b="0" i="1" spc="-35" dirty="0">
                <a:latin typeface="Bookman Old Style"/>
                <a:cs typeface="Bookman Old Style"/>
              </a:rPr>
              <a:t> </a:t>
            </a:r>
            <a:r>
              <a:rPr sz="2450" b="0" i="1" spc="-270" dirty="0">
                <a:latin typeface="Bookman Old Style"/>
                <a:cs typeface="Bookman Old Style"/>
              </a:rPr>
              <a:t>p</a:t>
            </a:r>
            <a:r>
              <a:rPr sz="2450" b="0" i="1" spc="-40" dirty="0">
                <a:latin typeface="Bookman Old Style"/>
                <a:cs typeface="Bookman Old Style"/>
              </a:rPr>
              <a:t> </a:t>
            </a:r>
            <a:r>
              <a:rPr sz="2450" b="0" i="1" spc="395" dirty="0">
                <a:latin typeface="Bookman Old Style"/>
                <a:cs typeface="Bookman Old Style"/>
              </a:rPr>
              <a:t>&lt;</a:t>
            </a:r>
            <a:r>
              <a:rPr sz="2450" b="0" i="1" spc="-45" dirty="0">
                <a:latin typeface="Bookman Old Style"/>
                <a:cs typeface="Bookman Old Style"/>
              </a:rPr>
              <a:t> </a:t>
            </a:r>
            <a:r>
              <a:rPr sz="2450" spc="-25" dirty="0">
                <a:latin typeface="Lucida Sans Unicode"/>
                <a:cs typeface="Lucida Sans Unicode"/>
              </a:rPr>
              <a:t>ℏ</a:t>
            </a:r>
            <a:r>
              <a:rPr sz="2450" b="0" i="1" spc="-25" dirty="0">
                <a:latin typeface="Bookman Old Style"/>
                <a:cs typeface="Bookman Old Style"/>
              </a:rPr>
              <a:t>c</a:t>
            </a:r>
            <a:r>
              <a:rPr sz="2450" spc="-25" dirty="0">
                <a:latin typeface="Times New Roman"/>
                <a:cs typeface="Times New Roman"/>
              </a:rPr>
              <a:t>.</a:t>
            </a:r>
            <a:endParaRPr sz="2450">
              <a:latin typeface="Times New Roman"/>
              <a:cs typeface="Times New Roman"/>
            </a:endParaRPr>
          </a:p>
          <a:p>
            <a:pPr marL="386715" marR="5080" indent="-358140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387985" algn="l"/>
              </a:tabLst>
            </a:pPr>
            <a:r>
              <a:rPr sz="2450" dirty="0">
                <a:latin typeface="Times New Roman"/>
                <a:cs typeface="Times New Roman"/>
              </a:rPr>
              <a:t>Particle</a:t>
            </a:r>
            <a:r>
              <a:rPr sz="2450" spc="1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2</a:t>
            </a:r>
            <a:r>
              <a:rPr sz="2450" spc="1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1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more</a:t>
            </a:r>
            <a:r>
              <a:rPr sz="2450" spc="18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likely</a:t>
            </a:r>
            <a:r>
              <a:rPr sz="2450" spc="180" dirty="0">
                <a:latin typeface="Times New Roman"/>
                <a:cs typeface="Times New Roman"/>
              </a:rPr>
              <a:t> </a:t>
            </a:r>
            <a:r>
              <a:rPr sz="2450" spc="70" dirty="0">
                <a:latin typeface="Times New Roman"/>
                <a:cs typeface="Times New Roman"/>
              </a:rPr>
              <a:t>than</a:t>
            </a:r>
            <a:r>
              <a:rPr sz="2450" spc="1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Particle</a:t>
            </a:r>
            <a:r>
              <a:rPr sz="2450" spc="1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1</a:t>
            </a:r>
            <a:r>
              <a:rPr sz="2450" spc="1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1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be</a:t>
            </a:r>
            <a:r>
              <a:rPr sz="2450" spc="1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found</a:t>
            </a:r>
            <a:r>
              <a:rPr sz="2450" spc="1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with</a:t>
            </a:r>
            <a:r>
              <a:rPr sz="2450" spc="18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mo- 	</a:t>
            </a:r>
            <a:r>
              <a:rPr sz="2450" dirty="0">
                <a:latin typeface="Times New Roman"/>
                <a:cs typeface="Times New Roman"/>
              </a:rPr>
              <a:t>mentum</a:t>
            </a:r>
            <a:r>
              <a:rPr sz="2450" spc="1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0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b="0" i="1" spc="395" dirty="0">
                <a:latin typeface="Bookman Old Style"/>
                <a:cs typeface="Bookman Old Style"/>
              </a:rPr>
              <a:t>&lt;</a:t>
            </a:r>
            <a:r>
              <a:rPr sz="2450" b="0" i="1" spc="-35" dirty="0">
                <a:latin typeface="Bookman Old Style"/>
                <a:cs typeface="Bookman Old Style"/>
              </a:rPr>
              <a:t> </a:t>
            </a:r>
            <a:r>
              <a:rPr sz="2450" b="0" i="1" spc="-270" dirty="0">
                <a:latin typeface="Bookman Old Style"/>
                <a:cs typeface="Bookman Old Style"/>
              </a:rPr>
              <a:t>p</a:t>
            </a:r>
            <a:r>
              <a:rPr sz="2450" b="0" i="1" spc="-40" dirty="0">
                <a:latin typeface="Bookman Old Style"/>
                <a:cs typeface="Bookman Old Style"/>
              </a:rPr>
              <a:t> </a:t>
            </a:r>
            <a:r>
              <a:rPr sz="2450" b="0" i="1" spc="395" dirty="0">
                <a:latin typeface="Bookman Old Style"/>
                <a:cs typeface="Bookman Old Style"/>
              </a:rPr>
              <a:t>&lt;</a:t>
            </a:r>
            <a:r>
              <a:rPr sz="2450" b="0" i="1" spc="-45" dirty="0">
                <a:latin typeface="Bookman Old Style"/>
                <a:cs typeface="Bookman Old Style"/>
              </a:rPr>
              <a:t> </a:t>
            </a:r>
            <a:r>
              <a:rPr sz="2450" spc="-25" dirty="0">
                <a:latin typeface="Lucida Sans Unicode"/>
                <a:cs typeface="Lucida Sans Unicode"/>
              </a:rPr>
              <a:t>ℏ</a:t>
            </a:r>
            <a:r>
              <a:rPr sz="2450" b="0" i="1" spc="-25" dirty="0">
                <a:latin typeface="Bookman Old Style"/>
                <a:cs typeface="Bookman Old Style"/>
              </a:rPr>
              <a:t>c</a:t>
            </a:r>
            <a:r>
              <a:rPr sz="2450" spc="-25" dirty="0">
                <a:latin typeface="Times New Roman"/>
                <a:cs typeface="Times New Roman"/>
              </a:rPr>
              <a:t>.</a:t>
            </a:r>
            <a:endParaRPr sz="2450">
              <a:latin typeface="Times New Roman"/>
              <a:cs typeface="Times New Roman"/>
            </a:endParaRPr>
          </a:p>
          <a:p>
            <a:pPr marL="386715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Times New Roman"/>
                <a:cs typeface="Times New Roman"/>
              </a:rPr>
              <a:t>They</a:t>
            </a:r>
            <a:r>
              <a:rPr sz="2450" spc="1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are</a:t>
            </a:r>
            <a:r>
              <a:rPr sz="2450" spc="1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equally</a:t>
            </a:r>
            <a:r>
              <a:rPr sz="2450" spc="165" dirty="0">
                <a:latin typeface="Times New Roman"/>
                <a:cs typeface="Times New Roman"/>
              </a:rPr>
              <a:t> </a:t>
            </a:r>
            <a:r>
              <a:rPr sz="2450" spc="-30" dirty="0">
                <a:latin typeface="Times New Roman"/>
                <a:cs typeface="Times New Roman"/>
              </a:rPr>
              <a:t>likely</a:t>
            </a:r>
            <a:r>
              <a:rPr sz="2450" spc="1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1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be</a:t>
            </a:r>
            <a:r>
              <a:rPr sz="2450" spc="1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found</a:t>
            </a:r>
            <a:r>
              <a:rPr sz="2450" spc="1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with</a:t>
            </a:r>
            <a:r>
              <a:rPr sz="2450" spc="1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momentum</a:t>
            </a:r>
            <a:r>
              <a:rPr sz="2450" spc="1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0</a:t>
            </a:r>
            <a:r>
              <a:rPr sz="2450" spc="140" dirty="0">
                <a:latin typeface="Times New Roman"/>
                <a:cs typeface="Times New Roman"/>
              </a:rPr>
              <a:t> </a:t>
            </a:r>
            <a:r>
              <a:rPr sz="2450" b="0" i="1" spc="395" dirty="0">
                <a:latin typeface="Bookman Old Style"/>
                <a:cs typeface="Bookman Old Style"/>
              </a:rPr>
              <a:t>&lt;</a:t>
            </a:r>
            <a:r>
              <a:rPr sz="2450" b="0" i="1" spc="40" dirty="0">
                <a:latin typeface="Bookman Old Style"/>
                <a:cs typeface="Bookman Old Style"/>
              </a:rPr>
              <a:t> </a:t>
            </a:r>
            <a:r>
              <a:rPr sz="2450" b="0" i="1" spc="-270" dirty="0">
                <a:latin typeface="Bookman Old Style"/>
                <a:cs typeface="Bookman Old Style"/>
              </a:rPr>
              <a:t>p</a:t>
            </a:r>
            <a:r>
              <a:rPr sz="2450" b="0" i="1" spc="65" dirty="0">
                <a:latin typeface="Bookman Old Style"/>
                <a:cs typeface="Bookman Old Style"/>
              </a:rPr>
              <a:t> </a:t>
            </a:r>
            <a:r>
              <a:rPr sz="2450" b="0" i="1" spc="345" dirty="0">
                <a:latin typeface="Bookman Old Style"/>
                <a:cs typeface="Bookman Old Style"/>
              </a:rPr>
              <a:t>&lt;</a:t>
            </a:r>
            <a:endParaRPr sz="2450">
              <a:latin typeface="Bookman Old Style"/>
              <a:cs typeface="Bookman Old Style"/>
            </a:endParaRPr>
          </a:p>
          <a:p>
            <a:pPr marL="387985">
              <a:lnSpc>
                <a:spcPct val="100000"/>
              </a:lnSpc>
              <a:spcBef>
                <a:spcPts val="45"/>
              </a:spcBef>
            </a:pPr>
            <a:r>
              <a:rPr sz="2450" spc="-25" dirty="0">
                <a:latin typeface="Lucida Sans Unicode"/>
                <a:cs typeface="Lucida Sans Unicode"/>
              </a:rPr>
              <a:t>ℏ</a:t>
            </a:r>
            <a:r>
              <a:rPr sz="2450" b="0" i="1" spc="-25" dirty="0">
                <a:latin typeface="Bookman Old Style"/>
                <a:cs typeface="Bookman Old Style"/>
              </a:rPr>
              <a:t>c</a:t>
            </a:r>
            <a:r>
              <a:rPr sz="2450" spc="-25" dirty="0">
                <a:latin typeface="Times New Roman"/>
                <a:cs typeface="Times New Roman"/>
              </a:rPr>
              <a:t>.</a:t>
            </a:r>
            <a:endParaRPr sz="2450">
              <a:latin typeface="Times New Roman"/>
              <a:cs typeface="Times New Roman"/>
            </a:endParaRPr>
          </a:p>
          <a:p>
            <a:pPr marL="386080" marR="5715" indent="-374015">
              <a:lnSpc>
                <a:spcPct val="101699"/>
              </a:lnSpc>
              <a:spcBef>
                <a:spcPts val="1000"/>
              </a:spcBef>
              <a:buAutoNum type="alphaUcPeriod" startAt="4"/>
              <a:tabLst>
                <a:tab pos="387985" algn="l"/>
              </a:tabLst>
            </a:pPr>
            <a:r>
              <a:rPr sz="2450" spc="-90" dirty="0">
                <a:latin typeface="Times New Roman"/>
                <a:cs typeface="Times New Roman"/>
              </a:rPr>
              <a:t>You</a:t>
            </a:r>
            <a:r>
              <a:rPr sz="2450" spc="-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don’t</a:t>
            </a:r>
            <a:r>
              <a:rPr sz="2450" spc="-7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have</a:t>
            </a:r>
            <a:r>
              <a:rPr sz="2450" spc="-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enough</a:t>
            </a:r>
            <a:r>
              <a:rPr sz="2450" spc="-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information</a:t>
            </a:r>
            <a:r>
              <a:rPr sz="2450" spc="-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-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determine</a:t>
            </a:r>
            <a:r>
              <a:rPr sz="2450" spc="-70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which</a:t>
            </a:r>
            <a:r>
              <a:rPr sz="2450" spc="-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-6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more 	</a:t>
            </a:r>
            <a:r>
              <a:rPr sz="2450" spc="-10" dirty="0">
                <a:latin typeface="Times New Roman"/>
                <a:cs typeface="Times New Roman"/>
              </a:rPr>
              <a:t>likely.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44258" y="878291"/>
            <a:ext cx="8406130" cy="33026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86995" algn="just">
              <a:lnSpc>
                <a:spcPct val="100000"/>
              </a:lnSpc>
              <a:spcBef>
                <a:spcPts val="95"/>
              </a:spcBef>
              <a:tabLst>
                <a:tab pos="5912485" algn="l"/>
              </a:tabLst>
            </a:pPr>
            <a:r>
              <a:rPr sz="1200" spc="-10" dirty="0">
                <a:latin typeface="Georgia"/>
                <a:cs typeface="Georgia"/>
              </a:rPr>
              <a:t>ConcepTest</a:t>
            </a:r>
            <a:r>
              <a:rPr sz="1200" dirty="0">
                <a:latin typeface="Georgia"/>
                <a:cs typeface="Georgia"/>
              </a:rPr>
              <a:t>	6.3.</a:t>
            </a:r>
            <a:r>
              <a:rPr sz="1200" spc="434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MOMENTUM</a:t>
            </a:r>
            <a:r>
              <a:rPr sz="1200" spc="25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EIGENSTATES</a:t>
            </a:r>
            <a:endParaRPr sz="1200"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310"/>
              </a:spcBef>
            </a:pPr>
            <a:endParaRPr sz="1200">
              <a:latin typeface="Georgia"/>
              <a:cs typeface="Georgia"/>
            </a:endParaRPr>
          </a:p>
          <a:p>
            <a:pPr marL="3320415">
              <a:lnSpc>
                <a:spcPts val="509"/>
              </a:lnSpc>
              <a:tabLst>
                <a:tab pos="6983095" algn="l"/>
              </a:tabLst>
            </a:pPr>
            <a:r>
              <a:rPr sz="700" dirty="0">
                <a:latin typeface="Eras Medium ITC"/>
                <a:cs typeface="Eras Medium ITC"/>
              </a:rPr>
              <a:t>2</a:t>
            </a:r>
            <a:r>
              <a:rPr sz="700" spc="434" dirty="0">
                <a:latin typeface="Eras Medium ITC"/>
                <a:cs typeface="Eras Medium ITC"/>
              </a:rPr>
              <a:t> </a:t>
            </a:r>
            <a:r>
              <a:rPr sz="700" spc="-50" dirty="0">
                <a:latin typeface="Eras Medium ITC"/>
                <a:cs typeface="Eras Medium ITC"/>
              </a:rPr>
              <a:t>2</a:t>
            </a:r>
            <a:r>
              <a:rPr sz="700" dirty="0">
                <a:latin typeface="Eras Medium ITC"/>
                <a:cs typeface="Eras Medium ITC"/>
              </a:rPr>
              <a:t>	2</a:t>
            </a:r>
            <a:r>
              <a:rPr sz="700" spc="434" dirty="0">
                <a:latin typeface="Eras Medium ITC"/>
                <a:cs typeface="Eras Medium ITC"/>
              </a:rPr>
              <a:t> </a:t>
            </a:r>
            <a:r>
              <a:rPr sz="700" spc="-50" dirty="0">
                <a:latin typeface="Eras Medium ITC"/>
                <a:cs typeface="Eras Medium ITC"/>
              </a:rPr>
              <a:t>2</a:t>
            </a:r>
            <a:endParaRPr sz="700">
              <a:latin typeface="Eras Medium ITC"/>
              <a:cs typeface="Eras Medium ITC"/>
            </a:endParaRPr>
          </a:p>
          <a:p>
            <a:pPr marL="86995" algn="just">
              <a:lnSpc>
                <a:spcPts val="1350"/>
              </a:lnSpc>
            </a:pPr>
            <a:r>
              <a:rPr sz="1400" dirty="0">
                <a:latin typeface="Georgia"/>
                <a:cs typeface="Georgia"/>
              </a:rPr>
              <a:t>Particle</a:t>
            </a:r>
            <a:r>
              <a:rPr sz="1400" spc="85" dirty="0">
                <a:latin typeface="Georgia"/>
                <a:cs typeface="Georgia"/>
              </a:rPr>
              <a:t> </a:t>
            </a:r>
            <a:r>
              <a:rPr sz="1400" spc="95" dirty="0">
                <a:latin typeface="Georgia"/>
                <a:cs typeface="Georgia"/>
              </a:rPr>
              <a:t>1 </a:t>
            </a:r>
            <a:r>
              <a:rPr sz="1400" dirty="0">
                <a:latin typeface="Georgia"/>
                <a:cs typeface="Georgia"/>
              </a:rPr>
              <a:t>has</a:t>
            </a:r>
            <a:r>
              <a:rPr sz="1400" spc="90" dirty="0">
                <a:latin typeface="Georgia"/>
                <a:cs typeface="Georgia"/>
              </a:rPr>
              <a:t> </a:t>
            </a:r>
            <a:r>
              <a:rPr sz="1400" spc="-25" dirty="0">
                <a:latin typeface="Georgia"/>
                <a:cs typeface="Georgia"/>
              </a:rPr>
              <a:t>wavefunction</a:t>
            </a:r>
            <a:r>
              <a:rPr sz="1400" spc="95" dirty="0">
                <a:latin typeface="Georgia"/>
                <a:cs typeface="Georgia"/>
              </a:rPr>
              <a:t> </a:t>
            </a:r>
            <a:r>
              <a:rPr sz="1400" b="0" i="1" dirty="0">
                <a:latin typeface="Bookman Old Style"/>
                <a:cs typeface="Bookman Old Style"/>
              </a:rPr>
              <a:t>ψ</a:t>
            </a:r>
            <a:r>
              <a:rPr sz="1500" baseline="-11111" dirty="0">
                <a:latin typeface="Garamond"/>
                <a:cs typeface="Garamond"/>
              </a:rPr>
              <a:t>1</a:t>
            </a:r>
            <a:r>
              <a:rPr sz="1400" dirty="0">
                <a:latin typeface="Georgia"/>
                <a:cs typeface="Georgia"/>
              </a:rPr>
              <a:t>(</a:t>
            </a:r>
            <a:r>
              <a:rPr sz="1400" b="0" i="1" dirty="0">
                <a:latin typeface="Bookman Old Style"/>
                <a:cs typeface="Bookman Old Style"/>
              </a:rPr>
              <a:t>x</a:t>
            </a:r>
            <a:r>
              <a:rPr sz="1400" dirty="0">
                <a:latin typeface="Georgia"/>
                <a:cs typeface="Georgia"/>
              </a:rPr>
              <a:t>)</a:t>
            </a:r>
            <a:r>
              <a:rPr sz="1400" spc="35" dirty="0">
                <a:latin typeface="Georgia"/>
                <a:cs typeface="Georgia"/>
              </a:rPr>
              <a:t> </a:t>
            </a:r>
            <a:r>
              <a:rPr sz="1400" spc="185" dirty="0">
                <a:latin typeface="Georgia"/>
                <a:cs typeface="Georgia"/>
              </a:rPr>
              <a:t>=</a:t>
            </a:r>
            <a:r>
              <a:rPr sz="1400" spc="35" dirty="0">
                <a:latin typeface="Georgia"/>
                <a:cs typeface="Georgia"/>
              </a:rPr>
              <a:t> </a:t>
            </a:r>
            <a:r>
              <a:rPr sz="1400" b="0" i="1" dirty="0">
                <a:latin typeface="Bookman Old Style"/>
                <a:cs typeface="Bookman Old Style"/>
              </a:rPr>
              <a:t>Ae</a:t>
            </a:r>
            <a:r>
              <a:rPr sz="1500" i="1" baseline="27777" dirty="0">
                <a:latin typeface="Times New Roman"/>
                <a:cs typeface="Times New Roman"/>
              </a:rPr>
              <a:t>−</a:t>
            </a:r>
            <a:r>
              <a:rPr sz="1500" b="0" i="1" baseline="27777" dirty="0">
                <a:latin typeface="Bookman Old Style"/>
                <a:cs typeface="Bookman Old Style"/>
              </a:rPr>
              <a:t>c</a:t>
            </a:r>
            <a:r>
              <a:rPr sz="1500" b="0" i="1" spc="179" baseline="27777" dirty="0">
                <a:latin typeface="Bookman Old Style"/>
                <a:cs typeface="Bookman Old Style"/>
              </a:rPr>
              <a:t> </a:t>
            </a:r>
            <a:r>
              <a:rPr sz="1500" b="0" i="1" baseline="27777" dirty="0">
                <a:latin typeface="Bookman Old Style"/>
                <a:cs typeface="Bookman Old Style"/>
              </a:rPr>
              <a:t>x</a:t>
            </a:r>
            <a:r>
              <a:rPr sz="1500" b="0" i="1" spc="217" baseline="27777" dirty="0">
                <a:latin typeface="Bookman Old Style"/>
                <a:cs typeface="Bookman Old Style"/>
              </a:rPr>
              <a:t>  </a:t>
            </a:r>
            <a:r>
              <a:rPr sz="1400" dirty="0">
                <a:latin typeface="Georgia"/>
                <a:cs typeface="Georgia"/>
              </a:rPr>
              <a:t>and</a:t>
            </a:r>
            <a:r>
              <a:rPr sz="1400" spc="9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Particle</a:t>
            </a:r>
            <a:r>
              <a:rPr sz="1400" spc="9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2</a:t>
            </a:r>
            <a:r>
              <a:rPr sz="1400" spc="9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has</a:t>
            </a:r>
            <a:r>
              <a:rPr sz="1400" spc="95" dirty="0">
                <a:latin typeface="Georgia"/>
                <a:cs typeface="Georgia"/>
              </a:rPr>
              <a:t> </a:t>
            </a:r>
            <a:r>
              <a:rPr sz="1400" spc="-25" dirty="0">
                <a:latin typeface="Georgia"/>
                <a:cs typeface="Georgia"/>
              </a:rPr>
              <a:t>wavefunction</a:t>
            </a:r>
            <a:r>
              <a:rPr sz="1400" spc="90" dirty="0">
                <a:latin typeface="Georgia"/>
                <a:cs typeface="Georgia"/>
              </a:rPr>
              <a:t> </a:t>
            </a:r>
            <a:r>
              <a:rPr sz="1400" b="0" i="1" dirty="0">
                <a:latin typeface="Bookman Old Style"/>
                <a:cs typeface="Bookman Old Style"/>
              </a:rPr>
              <a:t>ψ</a:t>
            </a:r>
            <a:r>
              <a:rPr sz="1500" baseline="-11111" dirty="0">
                <a:latin typeface="Garamond"/>
                <a:cs typeface="Garamond"/>
              </a:rPr>
              <a:t>2</a:t>
            </a:r>
            <a:r>
              <a:rPr sz="1500" spc="254" baseline="-11111" dirty="0">
                <a:latin typeface="Garamond"/>
                <a:cs typeface="Garamond"/>
              </a:rPr>
              <a:t> </a:t>
            </a:r>
            <a:r>
              <a:rPr sz="1400" spc="185" dirty="0">
                <a:latin typeface="Georgia"/>
                <a:cs typeface="Georgia"/>
              </a:rPr>
              <a:t>=</a:t>
            </a:r>
            <a:r>
              <a:rPr sz="1400" spc="40" dirty="0">
                <a:latin typeface="Georgia"/>
                <a:cs typeface="Georgia"/>
              </a:rPr>
              <a:t> </a:t>
            </a:r>
            <a:r>
              <a:rPr sz="1400" b="0" i="1" dirty="0">
                <a:latin typeface="Bookman Old Style"/>
                <a:cs typeface="Bookman Old Style"/>
              </a:rPr>
              <a:t>Be</a:t>
            </a:r>
            <a:r>
              <a:rPr sz="1500" i="1" baseline="27777" dirty="0">
                <a:latin typeface="Times New Roman"/>
                <a:cs typeface="Times New Roman"/>
              </a:rPr>
              <a:t>−</a:t>
            </a:r>
            <a:r>
              <a:rPr sz="1500" baseline="27777" dirty="0">
                <a:latin typeface="Garamond"/>
                <a:cs typeface="Garamond"/>
              </a:rPr>
              <a:t>2</a:t>
            </a:r>
            <a:r>
              <a:rPr sz="1500" b="0" i="1" baseline="27777" dirty="0">
                <a:latin typeface="Bookman Old Style"/>
                <a:cs typeface="Bookman Old Style"/>
              </a:rPr>
              <a:t>c</a:t>
            </a:r>
            <a:r>
              <a:rPr sz="1500" b="0" i="1" spc="172" baseline="27777" dirty="0">
                <a:latin typeface="Bookman Old Style"/>
                <a:cs typeface="Bookman Old Style"/>
              </a:rPr>
              <a:t> </a:t>
            </a:r>
            <a:r>
              <a:rPr sz="1500" b="0" i="1" baseline="27777" dirty="0">
                <a:latin typeface="Bookman Old Style"/>
                <a:cs typeface="Bookman Old Style"/>
              </a:rPr>
              <a:t>x</a:t>
            </a:r>
            <a:r>
              <a:rPr sz="1500" b="0" i="1" spc="254" baseline="27777" dirty="0">
                <a:latin typeface="Bookman Old Style"/>
                <a:cs typeface="Bookman Old Style"/>
              </a:rPr>
              <a:t> </a:t>
            </a:r>
            <a:r>
              <a:rPr sz="1400" dirty="0">
                <a:latin typeface="Georgia"/>
                <a:cs typeface="Georgia"/>
              </a:rPr>
              <a:t>.</a:t>
            </a:r>
            <a:r>
              <a:rPr sz="1400" spc="24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Which</a:t>
            </a:r>
            <a:r>
              <a:rPr sz="1400" spc="9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of</a:t>
            </a:r>
            <a:r>
              <a:rPr sz="1400" spc="90" dirty="0">
                <a:latin typeface="Georgia"/>
                <a:cs typeface="Georgia"/>
              </a:rPr>
              <a:t> </a:t>
            </a:r>
            <a:r>
              <a:rPr sz="1400" spc="-25" dirty="0">
                <a:latin typeface="Georgia"/>
                <a:cs typeface="Georgia"/>
              </a:rPr>
              <a:t>the</a:t>
            </a:r>
            <a:endParaRPr sz="1400">
              <a:latin typeface="Georgia"/>
              <a:cs typeface="Georgia"/>
            </a:endParaRPr>
          </a:p>
          <a:p>
            <a:pPr marL="86995" algn="just">
              <a:lnSpc>
                <a:spcPct val="100000"/>
              </a:lnSpc>
              <a:spcBef>
                <a:spcPts val="115"/>
              </a:spcBef>
            </a:pPr>
            <a:r>
              <a:rPr sz="1400" spc="-25" dirty="0">
                <a:latin typeface="Georgia"/>
                <a:cs typeface="Georgia"/>
              </a:rPr>
              <a:t>following</a:t>
            </a:r>
            <a:r>
              <a:rPr sz="1400" spc="30" dirty="0">
                <a:latin typeface="Georgia"/>
                <a:cs typeface="Georgia"/>
              </a:rPr>
              <a:t> </a:t>
            </a:r>
            <a:r>
              <a:rPr sz="1400" spc="-20" dirty="0">
                <a:latin typeface="Georgia"/>
                <a:cs typeface="Georgia"/>
              </a:rPr>
              <a:t>describes</a:t>
            </a:r>
            <a:r>
              <a:rPr sz="1400" spc="3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their</a:t>
            </a:r>
            <a:r>
              <a:rPr sz="1400" spc="30" dirty="0">
                <a:latin typeface="Georgia"/>
                <a:cs typeface="Georgia"/>
              </a:rPr>
              <a:t> </a:t>
            </a:r>
            <a:r>
              <a:rPr sz="1400" spc="-35" dirty="0">
                <a:latin typeface="Georgia"/>
                <a:cs typeface="Georgia"/>
              </a:rPr>
              <a:t>momentum</a:t>
            </a:r>
            <a:r>
              <a:rPr sz="1400" spc="35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probabilities?</a:t>
            </a:r>
            <a:r>
              <a:rPr sz="1400" spc="15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(Choose</a:t>
            </a:r>
            <a:r>
              <a:rPr sz="1400" spc="30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one.)</a:t>
            </a:r>
            <a:endParaRPr sz="1400"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114"/>
              </a:spcBef>
            </a:pPr>
            <a:endParaRPr sz="1400">
              <a:latin typeface="Georgia"/>
              <a:cs typeface="Georgia"/>
            </a:endParaRPr>
          </a:p>
          <a:p>
            <a:pPr marL="458470" indent="-257175">
              <a:lnSpc>
                <a:spcPct val="100000"/>
              </a:lnSpc>
              <a:buAutoNum type="alphaUcPeriod"/>
              <a:tabLst>
                <a:tab pos="458470" algn="l"/>
              </a:tabLst>
            </a:pPr>
            <a:r>
              <a:rPr sz="1400" dirty="0">
                <a:latin typeface="Georgia"/>
                <a:cs typeface="Georgia"/>
              </a:rPr>
              <a:t>Particle</a:t>
            </a:r>
            <a:r>
              <a:rPr sz="1400" spc="10" dirty="0">
                <a:latin typeface="Georgia"/>
                <a:cs typeface="Georgia"/>
              </a:rPr>
              <a:t> </a:t>
            </a:r>
            <a:r>
              <a:rPr sz="1400" spc="95" dirty="0">
                <a:latin typeface="Georgia"/>
                <a:cs typeface="Georgia"/>
              </a:rPr>
              <a:t>1</a:t>
            </a:r>
            <a:r>
              <a:rPr sz="1400" spc="8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is</a:t>
            </a:r>
            <a:r>
              <a:rPr sz="1400" spc="85" dirty="0">
                <a:latin typeface="Georgia"/>
                <a:cs typeface="Georgia"/>
              </a:rPr>
              <a:t> </a:t>
            </a:r>
            <a:r>
              <a:rPr sz="1400" spc="-25" dirty="0">
                <a:latin typeface="Georgia"/>
                <a:cs typeface="Georgia"/>
              </a:rPr>
              <a:t>more</a:t>
            </a:r>
            <a:r>
              <a:rPr sz="1400" spc="9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likely</a:t>
            </a:r>
            <a:r>
              <a:rPr sz="1400" spc="8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than</a:t>
            </a:r>
            <a:r>
              <a:rPr sz="1400" spc="8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Particle</a:t>
            </a:r>
            <a:r>
              <a:rPr sz="1400" spc="9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2</a:t>
            </a:r>
            <a:r>
              <a:rPr sz="1400" spc="8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to</a:t>
            </a:r>
            <a:r>
              <a:rPr sz="1400" spc="8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be</a:t>
            </a:r>
            <a:r>
              <a:rPr sz="1400" spc="90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found</a:t>
            </a:r>
            <a:r>
              <a:rPr sz="1400" spc="8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with</a:t>
            </a:r>
            <a:r>
              <a:rPr sz="1400" spc="85" dirty="0">
                <a:latin typeface="Georgia"/>
                <a:cs typeface="Georgia"/>
              </a:rPr>
              <a:t> </a:t>
            </a:r>
            <a:r>
              <a:rPr sz="1400" spc="-35" dirty="0">
                <a:latin typeface="Georgia"/>
                <a:cs typeface="Georgia"/>
              </a:rPr>
              <a:t>momentum</a:t>
            </a:r>
            <a:r>
              <a:rPr sz="1400" spc="85" dirty="0">
                <a:latin typeface="Georgia"/>
                <a:cs typeface="Georgia"/>
              </a:rPr>
              <a:t> </a:t>
            </a:r>
            <a:r>
              <a:rPr sz="1400" spc="-170" dirty="0">
                <a:latin typeface="Georgia"/>
                <a:cs typeface="Georgia"/>
              </a:rPr>
              <a:t>0</a:t>
            </a:r>
            <a:r>
              <a:rPr sz="1400" spc="65" dirty="0">
                <a:latin typeface="Georgia"/>
                <a:cs typeface="Georgia"/>
              </a:rPr>
              <a:t> </a:t>
            </a:r>
            <a:r>
              <a:rPr sz="1400" b="0" i="1" spc="250" dirty="0">
                <a:latin typeface="Bookman Old Style"/>
                <a:cs typeface="Bookman Old Style"/>
              </a:rPr>
              <a:t>&lt;</a:t>
            </a:r>
            <a:r>
              <a:rPr sz="1400" b="0" i="1" spc="-55" dirty="0">
                <a:latin typeface="Bookman Old Style"/>
                <a:cs typeface="Bookman Old Style"/>
              </a:rPr>
              <a:t> </a:t>
            </a:r>
            <a:r>
              <a:rPr sz="1400" b="0" i="1" spc="-140" dirty="0">
                <a:latin typeface="Bookman Old Style"/>
                <a:cs typeface="Bookman Old Style"/>
              </a:rPr>
              <a:t>p</a:t>
            </a:r>
            <a:r>
              <a:rPr sz="1400" b="0" i="1" spc="-25" dirty="0">
                <a:latin typeface="Bookman Old Style"/>
                <a:cs typeface="Bookman Old Style"/>
              </a:rPr>
              <a:t> </a:t>
            </a:r>
            <a:r>
              <a:rPr sz="1400" b="0" i="1" spc="250" dirty="0">
                <a:latin typeface="Bookman Old Style"/>
                <a:cs typeface="Bookman Old Style"/>
              </a:rPr>
              <a:t>&lt;</a:t>
            </a:r>
            <a:r>
              <a:rPr sz="1400" b="0" i="1" spc="-65" dirty="0">
                <a:latin typeface="Bookman Old Style"/>
                <a:cs typeface="Bookman Old Style"/>
              </a:rPr>
              <a:t> </a:t>
            </a:r>
            <a:r>
              <a:rPr sz="1400" spc="-25" dirty="0">
                <a:latin typeface="Lucida Sans Unicode"/>
                <a:cs typeface="Lucida Sans Unicode"/>
              </a:rPr>
              <a:t>ℏ</a:t>
            </a:r>
            <a:r>
              <a:rPr sz="1400" b="0" i="1" spc="-25" dirty="0">
                <a:latin typeface="Bookman Old Style"/>
                <a:cs typeface="Bookman Old Style"/>
              </a:rPr>
              <a:t>c</a:t>
            </a:r>
            <a:r>
              <a:rPr sz="1400" spc="-25" dirty="0">
                <a:latin typeface="Georgia"/>
                <a:cs typeface="Georgia"/>
              </a:rPr>
              <a:t>.</a:t>
            </a:r>
            <a:endParaRPr sz="1400">
              <a:latin typeface="Georgia"/>
              <a:cs typeface="Georgia"/>
            </a:endParaRPr>
          </a:p>
          <a:p>
            <a:pPr marL="457834" indent="-249554">
              <a:lnSpc>
                <a:spcPct val="100000"/>
              </a:lnSpc>
              <a:spcBef>
                <a:spcPts val="1110"/>
              </a:spcBef>
              <a:buAutoNum type="alphaUcPeriod"/>
              <a:tabLst>
                <a:tab pos="457834" algn="l"/>
              </a:tabLst>
            </a:pPr>
            <a:r>
              <a:rPr sz="1400" dirty="0">
                <a:latin typeface="Georgia"/>
                <a:cs typeface="Georgia"/>
              </a:rPr>
              <a:t>Particle</a:t>
            </a:r>
            <a:r>
              <a:rPr sz="1400" spc="1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2</a:t>
            </a:r>
            <a:r>
              <a:rPr sz="1400" spc="8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is</a:t>
            </a:r>
            <a:r>
              <a:rPr sz="1400" spc="85" dirty="0">
                <a:latin typeface="Georgia"/>
                <a:cs typeface="Georgia"/>
              </a:rPr>
              <a:t> </a:t>
            </a:r>
            <a:r>
              <a:rPr sz="1400" spc="-25" dirty="0">
                <a:latin typeface="Georgia"/>
                <a:cs typeface="Georgia"/>
              </a:rPr>
              <a:t>more</a:t>
            </a:r>
            <a:r>
              <a:rPr sz="1400" spc="9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likely</a:t>
            </a:r>
            <a:r>
              <a:rPr sz="1400" spc="8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than</a:t>
            </a:r>
            <a:r>
              <a:rPr sz="1400" spc="8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Particle</a:t>
            </a:r>
            <a:r>
              <a:rPr sz="1400" spc="90" dirty="0">
                <a:latin typeface="Georgia"/>
                <a:cs typeface="Georgia"/>
              </a:rPr>
              <a:t> </a:t>
            </a:r>
            <a:r>
              <a:rPr sz="1400" spc="95" dirty="0">
                <a:latin typeface="Georgia"/>
                <a:cs typeface="Georgia"/>
              </a:rPr>
              <a:t>1</a:t>
            </a:r>
            <a:r>
              <a:rPr sz="1400" spc="8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to</a:t>
            </a:r>
            <a:r>
              <a:rPr sz="1400" spc="8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be</a:t>
            </a:r>
            <a:r>
              <a:rPr sz="1400" spc="90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found</a:t>
            </a:r>
            <a:r>
              <a:rPr sz="1400" spc="8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with</a:t>
            </a:r>
            <a:r>
              <a:rPr sz="1400" spc="85" dirty="0">
                <a:latin typeface="Georgia"/>
                <a:cs typeface="Georgia"/>
              </a:rPr>
              <a:t> </a:t>
            </a:r>
            <a:r>
              <a:rPr sz="1400" spc="-35" dirty="0">
                <a:latin typeface="Georgia"/>
                <a:cs typeface="Georgia"/>
              </a:rPr>
              <a:t>momentum</a:t>
            </a:r>
            <a:r>
              <a:rPr sz="1400" spc="85" dirty="0">
                <a:latin typeface="Georgia"/>
                <a:cs typeface="Georgia"/>
              </a:rPr>
              <a:t> </a:t>
            </a:r>
            <a:r>
              <a:rPr sz="1400" spc="-170" dirty="0">
                <a:latin typeface="Georgia"/>
                <a:cs typeface="Georgia"/>
              </a:rPr>
              <a:t>0</a:t>
            </a:r>
            <a:r>
              <a:rPr sz="1400" spc="65" dirty="0">
                <a:latin typeface="Georgia"/>
                <a:cs typeface="Georgia"/>
              </a:rPr>
              <a:t> </a:t>
            </a:r>
            <a:r>
              <a:rPr sz="1400" b="0" i="1" spc="250" dirty="0">
                <a:latin typeface="Bookman Old Style"/>
                <a:cs typeface="Bookman Old Style"/>
              </a:rPr>
              <a:t>&lt;</a:t>
            </a:r>
            <a:r>
              <a:rPr sz="1400" b="0" i="1" spc="-55" dirty="0">
                <a:latin typeface="Bookman Old Style"/>
                <a:cs typeface="Bookman Old Style"/>
              </a:rPr>
              <a:t> </a:t>
            </a:r>
            <a:r>
              <a:rPr sz="1400" b="0" i="1" spc="-140" dirty="0">
                <a:latin typeface="Bookman Old Style"/>
                <a:cs typeface="Bookman Old Style"/>
              </a:rPr>
              <a:t>p</a:t>
            </a:r>
            <a:r>
              <a:rPr sz="1400" b="0" i="1" spc="-25" dirty="0">
                <a:latin typeface="Bookman Old Style"/>
                <a:cs typeface="Bookman Old Style"/>
              </a:rPr>
              <a:t> </a:t>
            </a:r>
            <a:r>
              <a:rPr sz="1400" b="0" i="1" spc="250" dirty="0">
                <a:latin typeface="Bookman Old Style"/>
                <a:cs typeface="Bookman Old Style"/>
              </a:rPr>
              <a:t>&lt;</a:t>
            </a:r>
            <a:r>
              <a:rPr sz="1400" b="0" i="1" spc="-65" dirty="0">
                <a:latin typeface="Bookman Old Style"/>
                <a:cs typeface="Bookman Old Style"/>
              </a:rPr>
              <a:t> </a:t>
            </a:r>
            <a:r>
              <a:rPr sz="1400" spc="-25" dirty="0">
                <a:latin typeface="Lucida Sans Unicode"/>
                <a:cs typeface="Lucida Sans Unicode"/>
              </a:rPr>
              <a:t>ℏ</a:t>
            </a:r>
            <a:r>
              <a:rPr sz="1400" b="0" i="1" spc="-25" dirty="0">
                <a:latin typeface="Bookman Old Style"/>
                <a:cs typeface="Bookman Old Style"/>
              </a:rPr>
              <a:t>c</a:t>
            </a:r>
            <a:r>
              <a:rPr sz="1400" spc="-25" dirty="0">
                <a:latin typeface="Georgia"/>
                <a:cs typeface="Georgia"/>
              </a:rPr>
              <a:t>.</a:t>
            </a:r>
            <a:endParaRPr sz="1400">
              <a:latin typeface="Georgia"/>
              <a:cs typeface="Georgia"/>
            </a:endParaRPr>
          </a:p>
          <a:p>
            <a:pPr marL="457834" indent="-252095">
              <a:lnSpc>
                <a:spcPct val="100000"/>
              </a:lnSpc>
              <a:spcBef>
                <a:spcPts val="1110"/>
              </a:spcBef>
              <a:buAutoNum type="alphaUcPeriod"/>
              <a:tabLst>
                <a:tab pos="457834" algn="l"/>
              </a:tabLst>
            </a:pPr>
            <a:r>
              <a:rPr sz="1400" dirty="0">
                <a:latin typeface="Georgia"/>
                <a:cs typeface="Georgia"/>
              </a:rPr>
              <a:t>They</a:t>
            </a:r>
            <a:r>
              <a:rPr sz="1400" spc="2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are</a:t>
            </a:r>
            <a:r>
              <a:rPr sz="1400" spc="9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equally</a:t>
            </a:r>
            <a:r>
              <a:rPr sz="1400" spc="9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likely</a:t>
            </a:r>
            <a:r>
              <a:rPr sz="1400" spc="9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to</a:t>
            </a:r>
            <a:r>
              <a:rPr sz="1400" spc="9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be</a:t>
            </a:r>
            <a:r>
              <a:rPr sz="1400" spc="90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found</a:t>
            </a:r>
            <a:r>
              <a:rPr sz="1400" spc="9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with</a:t>
            </a:r>
            <a:r>
              <a:rPr sz="1400" spc="90" dirty="0">
                <a:latin typeface="Georgia"/>
                <a:cs typeface="Georgia"/>
              </a:rPr>
              <a:t> </a:t>
            </a:r>
            <a:r>
              <a:rPr sz="1400" spc="-35" dirty="0">
                <a:latin typeface="Georgia"/>
                <a:cs typeface="Georgia"/>
              </a:rPr>
              <a:t>momentum</a:t>
            </a:r>
            <a:r>
              <a:rPr sz="1400" spc="90" dirty="0">
                <a:latin typeface="Georgia"/>
                <a:cs typeface="Georgia"/>
              </a:rPr>
              <a:t> </a:t>
            </a:r>
            <a:r>
              <a:rPr sz="1400" spc="-170" dirty="0">
                <a:latin typeface="Georgia"/>
                <a:cs typeface="Georgia"/>
              </a:rPr>
              <a:t>0</a:t>
            </a:r>
            <a:r>
              <a:rPr sz="1400" spc="50" dirty="0">
                <a:latin typeface="Georgia"/>
                <a:cs typeface="Georgia"/>
              </a:rPr>
              <a:t> </a:t>
            </a:r>
            <a:r>
              <a:rPr sz="1400" b="0" i="1" spc="250" dirty="0">
                <a:latin typeface="Bookman Old Style"/>
                <a:cs typeface="Bookman Old Style"/>
              </a:rPr>
              <a:t>&lt;</a:t>
            </a:r>
            <a:r>
              <a:rPr sz="1400" b="0" i="1" spc="-55" dirty="0">
                <a:latin typeface="Bookman Old Style"/>
                <a:cs typeface="Bookman Old Style"/>
              </a:rPr>
              <a:t> </a:t>
            </a:r>
            <a:r>
              <a:rPr sz="1400" b="0" i="1" spc="-140" dirty="0">
                <a:latin typeface="Bookman Old Style"/>
                <a:cs typeface="Bookman Old Style"/>
              </a:rPr>
              <a:t>p</a:t>
            </a:r>
            <a:r>
              <a:rPr sz="1400" b="0" i="1" spc="-25" dirty="0">
                <a:latin typeface="Bookman Old Style"/>
                <a:cs typeface="Bookman Old Style"/>
              </a:rPr>
              <a:t> </a:t>
            </a:r>
            <a:r>
              <a:rPr sz="1400" b="0" i="1" spc="250" dirty="0">
                <a:latin typeface="Bookman Old Style"/>
                <a:cs typeface="Bookman Old Style"/>
              </a:rPr>
              <a:t>&lt;</a:t>
            </a:r>
            <a:r>
              <a:rPr sz="1400" b="0" i="1" spc="-60" dirty="0">
                <a:latin typeface="Bookman Old Style"/>
                <a:cs typeface="Bookman Old Style"/>
              </a:rPr>
              <a:t> </a:t>
            </a:r>
            <a:r>
              <a:rPr sz="1400" spc="-25" dirty="0">
                <a:latin typeface="Lucida Sans Unicode"/>
                <a:cs typeface="Lucida Sans Unicode"/>
              </a:rPr>
              <a:t>ℏ</a:t>
            </a:r>
            <a:r>
              <a:rPr sz="1400" b="0" i="1" spc="-25" dirty="0">
                <a:latin typeface="Bookman Old Style"/>
                <a:cs typeface="Bookman Old Style"/>
              </a:rPr>
              <a:t>c</a:t>
            </a:r>
            <a:r>
              <a:rPr sz="1400" spc="-25" dirty="0">
                <a:latin typeface="Georgia"/>
                <a:cs typeface="Georgia"/>
              </a:rPr>
              <a:t>.</a:t>
            </a:r>
            <a:endParaRPr sz="1400">
              <a:latin typeface="Georgia"/>
              <a:cs typeface="Georgia"/>
            </a:endParaRPr>
          </a:p>
          <a:p>
            <a:pPr marL="458470" indent="-259715">
              <a:lnSpc>
                <a:spcPct val="100000"/>
              </a:lnSpc>
              <a:spcBef>
                <a:spcPts val="1110"/>
              </a:spcBef>
              <a:buAutoNum type="alphaUcPeriod"/>
              <a:tabLst>
                <a:tab pos="458470" algn="l"/>
              </a:tabLst>
            </a:pPr>
            <a:r>
              <a:rPr sz="1400" dirty="0">
                <a:latin typeface="Georgia"/>
                <a:cs typeface="Georgia"/>
              </a:rPr>
              <a:t>You</a:t>
            </a:r>
            <a:r>
              <a:rPr sz="1400" spc="5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don’t</a:t>
            </a:r>
            <a:r>
              <a:rPr sz="1400" spc="5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have</a:t>
            </a:r>
            <a:r>
              <a:rPr sz="1400" spc="50" dirty="0">
                <a:latin typeface="Georgia"/>
                <a:cs typeface="Georgia"/>
              </a:rPr>
              <a:t> </a:t>
            </a:r>
            <a:r>
              <a:rPr sz="1400" spc="-20" dirty="0">
                <a:latin typeface="Georgia"/>
                <a:cs typeface="Georgia"/>
              </a:rPr>
              <a:t>enough</a:t>
            </a:r>
            <a:r>
              <a:rPr sz="1400" spc="50" dirty="0">
                <a:latin typeface="Georgia"/>
                <a:cs typeface="Georgia"/>
              </a:rPr>
              <a:t> </a:t>
            </a:r>
            <a:r>
              <a:rPr sz="1400" spc="-20" dirty="0">
                <a:latin typeface="Georgia"/>
                <a:cs typeface="Georgia"/>
              </a:rPr>
              <a:t>information</a:t>
            </a:r>
            <a:r>
              <a:rPr sz="1400" spc="5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to</a:t>
            </a:r>
            <a:r>
              <a:rPr sz="1400" spc="50" dirty="0">
                <a:latin typeface="Georgia"/>
                <a:cs typeface="Georgia"/>
              </a:rPr>
              <a:t> </a:t>
            </a:r>
            <a:r>
              <a:rPr sz="1400" spc="-25" dirty="0">
                <a:latin typeface="Georgia"/>
                <a:cs typeface="Georgia"/>
              </a:rPr>
              <a:t>determine</a:t>
            </a:r>
            <a:r>
              <a:rPr sz="1400" spc="50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which</a:t>
            </a:r>
            <a:r>
              <a:rPr sz="1400" spc="5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is</a:t>
            </a:r>
            <a:r>
              <a:rPr sz="1400" spc="55" dirty="0">
                <a:latin typeface="Georgia"/>
                <a:cs typeface="Georgia"/>
              </a:rPr>
              <a:t> </a:t>
            </a:r>
            <a:r>
              <a:rPr sz="1400" spc="-25" dirty="0">
                <a:latin typeface="Georgia"/>
                <a:cs typeface="Georgia"/>
              </a:rPr>
              <a:t>more</a:t>
            </a:r>
            <a:r>
              <a:rPr sz="1400" spc="50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likely.</a:t>
            </a:r>
            <a:endParaRPr sz="1400"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300"/>
              </a:spcBef>
            </a:pPr>
            <a:endParaRPr sz="1400">
              <a:latin typeface="Georgia"/>
              <a:cs typeface="Georgia"/>
            </a:endParaRPr>
          </a:p>
          <a:p>
            <a:pPr marL="86995" marR="81280" indent="-11430" algn="just">
              <a:lnSpc>
                <a:spcPct val="106700"/>
              </a:lnSpc>
            </a:pPr>
            <a:r>
              <a:rPr sz="1400" b="1" dirty="0">
                <a:latin typeface="Georgia"/>
                <a:cs typeface="Georgia"/>
              </a:rPr>
              <a:t>Solution:</a:t>
            </a:r>
            <a:r>
              <a:rPr sz="1400" b="1" spc="160" dirty="0">
                <a:latin typeface="Georgia"/>
                <a:cs typeface="Georgia"/>
              </a:rPr>
              <a:t>  </a:t>
            </a:r>
            <a:r>
              <a:rPr sz="1400" spc="55" dirty="0">
                <a:latin typeface="Georgia"/>
                <a:cs typeface="Georgia"/>
              </a:rPr>
              <a:t>A.</a:t>
            </a:r>
            <a:r>
              <a:rPr sz="1400" spc="3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If</a:t>
            </a:r>
            <a:r>
              <a:rPr sz="1400" spc="2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you</a:t>
            </a:r>
            <a:r>
              <a:rPr sz="1400" spc="25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graphed</a:t>
            </a:r>
            <a:r>
              <a:rPr sz="1400" spc="2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those</a:t>
            </a:r>
            <a:r>
              <a:rPr sz="1400" spc="2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two</a:t>
            </a:r>
            <a:r>
              <a:rPr sz="1400" spc="25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functions,</a:t>
            </a:r>
            <a:r>
              <a:rPr sz="1400" spc="2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you</a:t>
            </a:r>
            <a:r>
              <a:rPr sz="1400" spc="2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would</a:t>
            </a:r>
            <a:r>
              <a:rPr sz="1400" spc="2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find</a:t>
            </a:r>
            <a:r>
              <a:rPr sz="1400" spc="2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that</a:t>
            </a:r>
            <a:r>
              <a:rPr sz="1400" spc="20" dirty="0">
                <a:latin typeface="Georgia"/>
                <a:cs typeface="Georgia"/>
              </a:rPr>
              <a:t> </a:t>
            </a:r>
            <a:r>
              <a:rPr sz="1400" b="0" i="1" dirty="0">
                <a:latin typeface="Bookman Old Style"/>
                <a:cs typeface="Bookman Old Style"/>
              </a:rPr>
              <a:t>ψ</a:t>
            </a:r>
            <a:r>
              <a:rPr sz="1500" baseline="-11111" dirty="0">
                <a:latin typeface="Garamond"/>
                <a:cs typeface="Garamond"/>
              </a:rPr>
              <a:t>2</a:t>
            </a:r>
            <a:r>
              <a:rPr sz="1400" dirty="0">
                <a:latin typeface="Georgia"/>
                <a:cs typeface="Georgia"/>
              </a:rPr>
              <a:t>(</a:t>
            </a:r>
            <a:r>
              <a:rPr sz="1400" b="0" i="1" dirty="0">
                <a:latin typeface="Bookman Old Style"/>
                <a:cs typeface="Bookman Old Style"/>
              </a:rPr>
              <a:t>x</a:t>
            </a:r>
            <a:r>
              <a:rPr sz="1400" dirty="0">
                <a:latin typeface="Georgia"/>
                <a:cs typeface="Georgia"/>
              </a:rPr>
              <a:t>)</a:t>
            </a:r>
            <a:r>
              <a:rPr sz="1400" spc="2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is</a:t>
            </a:r>
            <a:r>
              <a:rPr sz="1400" spc="2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thinner</a:t>
            </a:r>
            <a:r>
              <a:rPr sz="1400" spc="2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than</a:t>
            </a:r>
            <a:r>
              <a:rPr sz="1400" spc="30" dirty="0">
                <a:latin typeface="Georgia"/>
                <a:cs typeface="Georgia"/>
              </a:rPr>
              <a:t> </a:t>
            </a:r>
            <a:r>
              <a:rPr sz="1400" b="0" i="1" dirty="0">
                <a:latin typeface="Bookman Old Style"/>
                <a:cs typeface="Bookman Old Style"/>
              </a:rPr>
              <a:t>ψ</a:t>
            </a:r>
            <a:r>
              <a:rPr sz="1500" baseline="-11111" dirty="0">
                <a:latin typeface="Garamond"/>
                <a:cs typeface="Garamond"/>
              </a:rPr>
              <a:t>1</a:t>
            </a:r>
            <a:r>
              <a:rPr sz="1400" dirty="0">
                <a:latin typeface="Georgia"/>
                <a:cs typeface="Georgia"/>
              </a:rPr>
              <a:t>(</a:t>
            </a:r>
            <a:r>
              <a:rPr sz="1400" b="0" i="1" dirty="0">
                <a:latin typeface="Bookman Old Style"/>
                <a:cs typeface="Bookman Old Style"/>
              </a:rPr>
              <a:t>x</a:t>
            </a:r>
            <a:r>
              <a:rPr sz="1400" dirty="0">
                <a:latin typeface="Georgia"/>
                <a:cs typeface="Georgia"/>
              </a:rPr>
              <a:t>).</a:t>
            </a:r>
            <a:r>
              <a:rPr sz="1400" spc="155" dirty="0">
                <a:latin typeface="Georgia"/>
                <a:cs typeface="Georgia"/>
              </a:rPr>
              <a:t> </a:t>
            </a:r>
            <a:r>
              <a:rPr sz="1400" spc="-20" dirty="0">
                <a:latin typeface="Georgia"/>
                <a:cs typeface="Georgia"/>
              </a:rPr>
              <a:t>That </a:t>
            </a:r>
            <a:r>
              <a:rPr sz="1400" dirty="0">
                <a:latin typeface="Georgia"/>
                <a:cs typeface="Georgia"/>
              </a:rPr>
              <a:t>means</a:t>
            </a:r>
            <a:r>
              <a:rPr sz="1400" spc="12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its</a:t>
            </a:r>
            <a:r>
              <a:rPr sz="1400" spc="125" dirty="0">
                <a:latin typeface="Georgia"/>
                <a:cs typeface="Georgia"/>
              </a:rPr>
              <a:t> </a:t>
            </a:r>
            <a:r>
              <a:rPr sz="1400" b="0" i="1" spc="-710" dirty="0">
                <a:latin typeface="Bookman Old Style"/>
                <a:cs typeface="Bookman Old Style"/>
              </a:rPr>
              <a:t>ψ</a:t>
            </a:r>
            <a:r>
              <a:rPr sz="2100" spc="-15" baseline="15873" dirty="0">
                <a:latin typeface="Georgia"/>
                <a:cs typeface="Georgia"/>
              </a:rPr>
              <a:t>ˆ</a:t>
            </a:r>
            <a:r>
              <a:rPr sz="1400" spc="15" dirty="0">
                <a:latin typeface="Georgia"/>
                <a:cs typeface="Georgia"/>
              </a:rPr>
              <a:t>(</a:t>
            </a:r>
            <a:r>
              <a:rPr sz="1400" b="0" i="1" spc="60" dirty="0">
                <a:latin typeface="Bookman Old Style"/>
                <a:cs typeface="Bookman Old Style"/>
              </a:rPr>
              <a:t>k</a:t>
            </a:r>
            <a:r>
              <a:rPr sz="1400" spc="15" dirty="0">
                <a:latin typeface="Georgia"/>
                <a:cs typeface="Georgia"/>
              </a:rPr>
              <a:t>)</a:t>
            </a:r>
            <a:r>
              <a:rPr sz="1400" spc="12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function</a:t>
            </a:r>
            <a:r>
              <a:rPr sz="1400" spc="12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is</a:t>
            </a:r>
            <a:r>
              <a:rPr sz="1400" spc="12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wider,</a:t>
            </a:r>
            <a:r>
              <a:rPr sz="1400" spc="15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so</a:t>
            </a:r>
            <a:r>
              <a:rPr sz="1400" spc="12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it</a:t>
            </a:r>
            <a:r>
              <a:rPr sz="1400" spc="12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has</a:t>
            </a:r>
            <a:r>
              <a:rPr sz="1400" spc="12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less</a:t>
            </a:r>
            <a:r>
              <a:rPr sz="1400" spc="12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likelihood</a:t>
            </a:r>
            <a:r>
              <a:rPr sz="1400" spc="12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of</a:t>
            </a:r>
            <a:r>
              <a:rPr sz="1400" spc="12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being</a:t>
            </a:r>
            <a:r>
              <a:rPr sz="1400" spc="12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found</a:t>
            </a:r>
            <a:r>
              <a:rPr sz="1400" spc="12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near</a:t>
            </a:r>
            <a:r>
              <a:rPr sz="1400" spc="12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the</a:t>
            </a:r>
            <a:r>
              <a:rPr sz="1400" spc="12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center</a:t>
            </a:r>
            <a:r>
              <a:rPr sz="1400" spc="12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(0)</a:t>
            </a:r>
            <a:r>
              <a:rPr sz="1400" spc="12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and</a:t>
            </a:r>
            <a:r>
              <a:rPr sz="1400" spc="120" dirty="0">
                <a:latin typeface="Georgia"/>
                <a:cs typeface="Georgia"/>
              </a:rPr>
              <a:t> </a:t>
            </a:r>
            <a:r>
              <a:rPr sz="1400" spc="-20" dirty="0">
                <a:latin typeface="Georgia"/>
                <a:cs typeface="Georgia"/>
              </a:rPr>
              <a:t>more </a:t>
            </a:r>
            <a:r>
              <a:rPr sz="1400" dirty="0">
                <a:latin typeface="Georgia"/>
                <a:cs typeface="Georgia"/>
              </a:rPr>
              <a:t>further</a:t>
            </a:r>
            <a:r>
              <a:rPr sz="1400" spc="-5" dirty="0">
                <a:latin typeface="Georgia"/>
                <a:cs typeface="Georgia"/>
              </a:rPr>
              <a:t> </a:t>
            </a:r>
            <a:r>
              <a:rPr sz="1400" spc="-20" dirty="0">
                <a:latin typeface="Georgia"/>
                <a:cs typeface="Georgia"/>
              </a:rPr>
              <a:t>out.</a:t>
            </a:r>
            <a:endParaRPr sz="1400"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78232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spc="-25" dirty="0">
                <a:latin typeface="Georgia"/>
                <a:cs typeface="Georgia"/>
              </a:rPr>
              <a:t>ConcepTest</a:t>
            </a:r>
            <a:endParaRPr sz="1200">
              <a:latin typeface="Georgia"/>
              <a:cs typeface="Georgi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544500" y="878291"/>
            <a:ext cx="2430145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latin typeface="Georgia"/>
                <a:cs typeface="Georgia"/>
              </a:rPr>
              <a:t>6.3.</a:t>
            </a:r>
            <a:r>
              <a:rPr sz="1200" spc="434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MOMENTUM</a:t>
            </a:r>
            <a:r>
              <a:rPr sz="1200" spc="25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EIGENSTATES</a:t>
            </a:r>
            <a:endParaRPr sz="1200">
              <a:latin typeface="Georgia"/>
              <a:cs typeface="Georgia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4490326" y="1453699"/>
            <a:ext cx="146050" cy="34036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050" spc="-50" dirty="0">
                <a:latin typeface="Times New Roman"/>
                <a:cs typeface="Times New Roman"/>
              </a:rPr>
              <a:t>1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18819" y="1340585"/>
            <a:ext cx="5112385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450" dirty="0">
                <a:latin typeface="Times New Roman"/>
                <a:cs typeface="Times New Roman"/>
              </a:rPr>
              <a:t>Particle</a:t>
            </a:r>
            <a:r>
              <a:rPr sz="2450" spc="1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1</a:t>
            </a:r>
            <a:r>
              <a:rPr sz="2450" spc="1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has</a:t>
            </a:r>
            <a:r>
              <a:rPr sz="2450" spc="140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wavefunction</a:t>
            </a:r>
            <a:r>
              <a:rPr sz="2450" spc="145" dirty="0">
                <a:latin typeface="Times New Roman"/>
                <a:cs typeface="Times New Roman"/>
              </a:rPr>
              <a:t> </a:t>
            </a:r>
            <a:r>
              <a:rPr sz="2450" b="0" i="1" spc="-260" dirty="0">
                <a:latin typeface="Bookman Old Style"/>
                <a:cs typeface="Bookman Old Style"/>
              </a:rPr>
              <a:t>ψ</a:t>
            </a:r>
            <a:r>
              <a:rPr sz="2450" b="0" i="1" spc="229" dirty="0">
                <a:latin typeface="Bookman Old Style"/>
                <a:cs typeface="Bookman Old Style"/>
              </a:rPr>
              <a:t> </a:t>
            </a:r>
            <a:r>
              <a:rPr sz="2450" spc="55" dirty="0">
                <a:latin typeface="Times New Roman"/>
                <a:cs typeface="Times New Roman"/>
              </a:rPr>
              <a:t>(</a:t>
            </a:r>
            <a:r>
              <a:rPr sz="2450" b="0" i="1" spc="55" dirty="0">
                <a:latin typeface="Bookman Old Style"/>
                <a:cs typeface="Bookman Old Style"/>
              </a:rPr>
              <a:t>x</a:t>
            </a:r>
            <a:r>
              <a:rPr sz="2450" spc="55" dirty="0">
                <a:latin typeface="Times New Roman"/>
                <a:cs typeface="Times New Roman"/>
              </a:rPr>
              <a:t>)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=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b="0" i="1" spc="-25" dirty="0">
                <a:latin typeface="Bookman Old Style"/>
                <a:cs typeface="Bookman Old Style"/>
              </a:rPr>
              <a:t>Ae</a:t>
            </a:r>
            <a:endParaRPr sz="2450">
              <a:latin typeface="Bookman Old Style"/>
              <a:cs typeface="Bookman Old Style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805093" y="1278731"/>
            <a:ext cx="864869" cy="34036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050" i="1" spc="-10" dirty="0">
                <a:latin typeface="Times New Roman"/>
                <a:cs typeface="Times New Roman"/>
              </a:rPr>
              <a:t>−</a:t>
            </a:r>
            <a:r>
              <a:rPr sz="2050" spc="-10" dirty="0">
                <a:latin typeface="Times New Roman"/>
                <a:cs typeface="Times New Roman"/>
              </a:rPr>
              <a:t>(</a:t>
            </a:r>
            <a:r>
              <a:rPr sz="2050" b="0" i="1" spc="-10" dirty="0">
                <a:latin typeface="Bookman Old Style"/>
                <a:cs typeface="Bookman Old Style"/>
              </a:rPr>
              <a:t>x/L</a:t>
            </a:r>
            <a:r>
              <a:rPr sz="2050" spc="-10" dirty="0">
                <a:latin typeface="Times New Roman"/>
                <a:cs typeface="Times New Roman"/>
              </a:rPr>
              <a:t>)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644347" y="1227284"/>
            <a:ext cx="125730" cy="2882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700" spc="-50" dirty="0">
                <a:latin typeface="Times New Roman"/>
                <a:cs typeface="Times New Roman"/>
              </a:rPr>
              <a:t>2</a:t>
            </a:r>
            <a:endParaRPr sz="17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757275" y="1340585"/>
            <a:ext cx="2214880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231140" algn="l"/>
              </a:tabLst>
            </a:pPr>
            <a:r>
              <a:rPr sz="2450" spc="-50" dirty="0">
                <a:latin typeface="Times New Roman"/>
                <a:cs typeface="Times New Roman"/>
              </a:rPr>
              <a:t>.</a:t>
            </a:r>
            <a:r>
              <a:rPr sz="2450" dirty="0">
                <a:latin typeface="Times New Roman"/>
                <a:cs typeface="Times New Roman"/>
              </a:rPr>
              <a:t>	The</a:t>
            </a:r>
            <a:r>
              <a:rPr sz="2450" spc="24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probability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93419" y="1720163"/>
            <a:ext cx="8306434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sz="2450" spc="-30" dirty="0">
                <a:latin typeface="Times New Roman"/>
                <a:cs typeface="Times New Roman"/>
              </a:rPr>
              <a:t>of</a:t>
            </a:r>
            <a:r>
              <a:rPr sz="2450" spc="-1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measuring</a:t>
            </a:r>
            <a:r>
              <a:rPr sz="2450" spc="-35" dirty="0">
                <a:latin typeface="Times New Roman"/>
                <a:cs typeface="Times New Roman"/>
              </a:rPr>
              <a:t> </a:t>
            </a:r>
            <a:r>
              <a:rPr sz="2450" i="1" spc="-20" dirty="0">
                <a:latin typeface="Times New Roman"/>
                <a:cs typeface="Times New Roman"/>
              </a:rPr>
              <a:t>−</a:t>
            </a:r>
            <a:r>
              <a:rPr sz="2450" spc="-20" dirty="0">
                <a:latin typeface="Lucida Sans Unicode"/>
                <a:cs typeface="Lucida Sans Unicode"/>
              </a:rPr>
              <a:t>ℏ</a:t>
            </a:r>
            <a:r>
              <a:rPr sz="2450" b="0" i="1" spc="-20" dirty="0">
                <a:latin typeface="Bookman Old Style"/>
                <a:cs typeface="Bookman Old Style"/>
              </a:rPr>
              <a:t>/L</a:t>
            </a:r>
            <a:r>
              <a:rPr sz="2450" b="0" i="1" spc="-125" dirty="0">
                <a:latin typeface="Bookman Old Style"/>
                <a:cs typeface="Bookman Old Style"/>
              </a:rPr>
              <a:t> </a:t>
            </a:r>
            <a:r>
              <a:rPr sz="2450" b="0" i="1" spc="395" dirty="0">
                <a:latin typeface="Bookman Old Style"/>
                <a:cs typeface="Bookman Old Style"/>
              </a:rPr>
              <a:t>&lt;</a:t>
            </a:r>
            <a:r>
              <a:rPr sz="2450" b="0" i="1" spc="-130" dirty="0">
                <a:latin typeface="Bookman Old Style"/>
                <a:cs typeface="Bookman Old Style"/>
              </a:rPr>
              <a:t> </a:t>
            </a:r>
            <a:r>
              <a:rPr sz="2450" b="0" i="1" spc="-50" dirty="0">
                <a:latin typeface="Bookman Old Style"/>
                <a:cs typeface="Bookman Old Style"/>
              </a:rPr>
              <a:t>p</a:t>
            </a:r>
            <a:r>
              <a:rPr sz="3075" spc="-75" baseline="-13550" dirty="0">
                <a:latin typeface="Times New Roman"/>
                <a:cs typeface="Times New Roman"/>
              </a:rPr>
              <a:t>1</a:t>
            </a:r>
            <a:r>
              <a:rPr sz="3075" spc="202" baseline="-13550" dirty="0">
                <a:latin typeface="Times New Roman"/>
                <a:cs typeface="Times New Roman"/>
              </a:rPr>
              <a:t> </a:t>
            </a:r>
            <a:r>
              <a:rPr sz="2450" b="0" i="1" spc="395" dirty="0">
                <a:latin typeface="Bookman Old Style"/>
                <a:cs typeface="Bookman Old Style"/>
              </a:rPr>
              <a:t>&lt;</a:t>
            </a:r>
            <a:r>
              <a:rPr sz="2450" b="0" i="1" spc="-125" dirty="0">
                <a:latin typeface="Bookman Old Style"/>
                <a:cs typeface="Bookman Old Style"/>
              </a:rPr>
              <a:t> </a:t>
            </a:r>
            <a:r>
              <a:rPr sz="2450" spc="-160" dirty="0">
                <a:latin typeface="Lucida Sans Unicode"/>
                <a:cs typeface="Lucida Sans Unicode"/>
              </a:rPr>
              <a:t>ℏ</a:t>
            </a:r>
            <a:r>
              <a:rPr sz="2450" b="0" i="1" spc="-160" dirty="0">
                <a:latin typeface="Bookman Old Style"/>
                <a:cs typeface="Bookman Old Style"/>
              </a:rPr>
              <a:t>/L</a:t>
            </a:r>
            <a:r>
              <a:rPr sz="2450" b="0" i="1" spc="-70" dirty="0">
                <a:latin typeface="Bookman Old Style"/>
                <a:cs typeface="Bookman Old Style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-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68%.</a:t>
            </a:r>
            <a:r>
              <a:rPr sz="2450" spc="2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Particle</a:t>
            </a:r>
            <a:r>
              <a:rPr sz="2450" spc="-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2</a:t>
            </a:r>
            <a:r>
              <a:rPr sz="2450" spc="-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has</a:t>
            </a:r>
            <a:r>
              <a:rPr sz="2450" spc="-3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wavefunc-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18819" y="2161919"/>
            <a:ext cx="2125345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450" dirty="0">
                <a:latin typeface="Times New Roman"/>
                <a:cs typeface="Times New Roman"/>
              </a:rPr>
              <a:t>tion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b="0" i="1" spc="-260" dirty="0">
                <a:latin typeface="Bookman Old Style"/>
                <a:cs typeface="Bookman Old Style"/>
              </a:rPr>
              <a:t>ψ</a:t>
            </a:r>
            <a:r>
              <a:rPr sz="2450" b="0" i="1" spc="285" dirty="0">
                <a:latin typeface="Bookman Old Style"/>
                <a:cs typeface="Bookman Old Style"/>
              </a:rPr>
              <a:t> </a:t>
            </a:r>
            <a:r>
              <a:rPr sz="2450" spc="55" dirty="0">
                <a:latin typeface="Times New Roman"/>
                <a:cs typeface="Times New Roman"/>
              </a:rPr>
              <a:t>(</a:t>
            </a:r>
            <a:r>
              <a:rPr sz="2450" b="0" i="1" spc="55" dirty="0">
                <a:latin typeface="Bookman Old Style"/>
                <a:cs typeface="Bookman Old Style"/>
              </a:rPr>
              <a:t>x</a:t>
            </a:r>
            <a:r>
              <a:rPr sz="2450" spc="55" dirty="0">
                <a:latin typeface="Times New Roman"/>
                <a:cs typeface="Times New Roman"/>
              </a:rPr>
              <a:t>)</a:t>
            </a:r>
            <a:r>
              <a:rPr sz="2450" spc="95" dirty="0">
                <a:latin typeface="Times New Roman"/>
                <a:cs typeface="Times New Roman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=</a:t>
            </a:r>
            <a:r>
              <a:rPr sz="2450" spc="95" dirty="0">
                <a:latin typeface="Times New Roman"/>
                <a:cs typeface="Times New Roman"/>
              </a:rPr>
              <a:t> </a:t>
            </a:r>
            <a:r>
              <a:rPr sz="2450" b="0" i="1" spc="-25" dirty="0">
                <a:latin typeface="Bookman Old Style"/>
                <a:cs typeface="Bookman Old Style"/>
              </a:rPr>
              <a:t>Be</a:t>
            </a:r>
            <a:endParaRPr sz="2450">
              <a:latin typeface="Bookman Old Style"/>
              <a:cs typeface="Bookman Old Style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818803" y="2100065"/>
            <a:ext cx="985519" cy="34036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050" i="1" spc="-10" dirty="0">
                <a:latin typeface="Times New Roman"/>
                <a:cs typeface="Times New Roman"/>
              </a:rPr>
              <a:t>−</a:t>
            </a:r>
            <a:r>
              <a:rPr sz="2050" spc="-10" dirty="0">
                <a:latin typeface="Times New Roman"/>
                <a:cs typeface="Times New Roman"/>
              </a:rPr>
              <a:t>(4</a:t>
            </a:r>
            <a:r>
              <a:rPr sz="2050" b="0" i="1" spc="-10" dirty="0">
                <a:latin typeface="Bookman Old Style"/>
                <a:cs typeface="Bookman Old Style"/>
              </a:rPr>
              <a:t>x/L</a:t>
            </a:r>
            <a:r>
              <a:rPr sz="2050" spc="-10" dirty="0">
                <a:latin typeface="Times New Roman"/>
                <a:cs typeface="Times New Roman"/>
              </a:rPr>
              <a:t>)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778415" y="2048606"/>
            <a:ext cx="125730" cy="2882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700" spc="-50" dirty="0">
                <a:latin typeface="Times New Roman"/>
                <a:cs typeface="Times New Roman"/>
              </a:rPr>
              <a:t>2</a:t>
            </a:r>
            <a:endParaRPr sz="170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499628" y="2275020"/>
            <a:ext cx="7143750" cy="34036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  <a:tabLst>
                <a:tab pos="5108575" algn="l"/>
                <a:tab pos="7009765" algn="l"/>
              </a:tabLst>
            </a:pPr>
            <a:r>
              <a:rPr sz="2050" spc="-50" dirty="0">
                <a:latin typeface="Times New Roman"/>
                <a:cs typeface="Times New Roman"/>
              </a:rPr>
              <a:t>2</a:t>
            </a:r>
            <a:r>
              <a:rPr sz="2050" dirty="0">
                <a:latin typeface="Times New Roman"/>
                <a:cs typeface="Times New Roman"/>
              </a:rPr>
              <a:t>	</a:t>
            </a:r>
            <a:r>
              <a:rPr sz="2050" spc="-50" dirty="0">
                <a:latin typeface="Times New Roman"/>
                <a:cs typeface="Times New Roman"/>
              </a:rPr>
              <a:t>1</a:t>
            </a:r>
            <a:r>
              <a:rPr sz="2050" dirty="0">
                <a:latin typeface="Times New Roman"/>
                <a:cs typeface="Times New Roman"/>
              </a:rPr>
              <a:t>	</a:t>
            </a:r>
            <a:r>
              <a:rPr sz="2050" spc="-50" dirty="0">
                <a:latin typeface="Times New Roman"/>
                <a:cs typeface="Times New Roman"/>
              </a:rPr>
              <a:t>2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891343" y="2161919"/>
            <a:ext cx="5083175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2928620" algn="l"/>
                <a:tab pos="4829810" algn="l"/>
              </a:tabLst>
            </a:pPr>
            <a:r>
              <a:rPr sz="2450" dirty="0">
                <a:latin typeface="Times New Roman"/>
                <a:cs typeface="Times New Roman"/>
              </a:rPr>
              <a:t>.</a:t>
            </a:r>
            <a:r>
              <a:rPr sz="2450" spc="30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(The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spc="-30" dirty="0">
                <a:latin typeface="Times New Roman"/>
                <a:cs typeface="Times New Roman"/>
              </a:rPr>
              <a:t>figure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spc="-45" dirty="0">
                <a:latin typeface="Times New Roman"/>
                <a:cs typeface="Times New Roman"/>
              </a:rPr>
              <a:t>shows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b="0" i="1" spc="-310" dirty="0">
                <a:latin typeface="Bookman Old Style"/>
                <a:cs typeface="Bookman Old Style"/>
              </a:rPr>
              <a:t>ψ</a:t>
            </a:r>
            <a:r>
              <a:rPr sz="2450" b="0" i="1" dirty="0">
                <a:latin typeface="Bookman Old Style"/>
                <a:cs typeface="Bookman Old Style"/>
              </a:rPr>
              <a:t>	</a:t>
            </a:r>
            <a:r>
              <a:rPr sz="2450" dirty="0">
                <a:latin typeface="Times New Roman"/>
                <a:cs typeface="Times New Roman"/>
              </a:rPr>
              <a:t>in</a:t>
            </a:r>
            <a:r>
              <a:rPr sz="2450" spc="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blue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b="0" i="1" spc="-310" dirty="0">
                <a:latin typeface="Bookman Old Style"/>
                <a:cs typeface="Bookman Old Style"/>
              </a:rPr>
              <a:t>ψ</a:t>
            </a:r>
            <a:r>
              <a:rPr sz="2450" b="0" i="1" dirty="0">
                <a:latin typeface="Bookman Old Style"/>
                <a:cs typeface="Bookman Old Style"/>
              </a:rPr>
              <a:t>	</a:t>
            </a:r>
            <a:r>
              <a:rPr sz="2450" spc="-25" dirty="0">
                <a:latin typeface="Times New Roman"/>
                <a:cs typeface="Times New Roman"/>
              </a:rPr>
              <a:t>in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718819" y="2541497"/>
            <a:ext cx="8253730" cy="78295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1922780" algn="l"/>
              </a:tabLst>
            </a:pPr>
            <a:r>
              <a:rPr sz="2450" dirty="0">
                <a:latin typeface="Times New Roman"/>
                <a:cs typeface="Times New Roman"/>
              </a:rPr>
              <a:t>red.)</a:t>
            </a:r>
            <a:r>
              <a:rPr sz="2450" spc="40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Which</a:t>
            </a:r>
            <a:r>
              <a:rPr sz="2450" spc="-10" dirty="0">
                <a:latin typeface="Times New Roman"/>
                <a:cs typeface="Times New Roman"/>
              </a:rPr>
              <a:t> </a:t>
            </a:r>
            <a:r>
              <a:rPr sz="2450" spc="-114" dirty="0">
                <a:latin typeface="Times New Roman"/>
                <a:cs typeface="Times New Roman"/>
              </a:rPr>
              <a:t>of</a:t>
            </a:r>
            <a:r>
              <a:rPr sz="2450" spc="-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-5" dirty="0">
                <a:latin typeface="Times New Roman"/>
                <a:cs typeface="Times New Roman"/>
              </a:rPr>
              <a:t> </a:t>
            </a:r>
            <a:r>
              <a:rPr sz="2450" spc="-90" dirty="0">
                <a:latin typeface="Times New Roman"/>
                <a:cs typeface="Times New Roman"/>
              </a:rPr>
              <a:t>following</a:t>
            </a:r>
            <a:r>
              <a:rPr sz="2450" spc="-10" dirty="0">
                <a:latin typeface="Times New Roman"/>
                <a:cs typeface="Times New Roman"/>
              </a:rPr>
              <a:t> </a:t>
            </a:r>
            <a:r>
              <a:rPr sz="2450" spc="-35" dirty="0">
                <a:latin typeface="Times New Roman"/>
                <a:cs typeface="Times New Roman"/>
              </a:rPr>
              <a:t>is</a:t>
            </a:r>
            <a:r>
              <a:rPr sz="2450" spc="-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true</a:t>
            </a:r>
            <a:r>
              <a:rPr sz="2450" spc="-10" dirty="0">
                <a:latin typeface="Times New Roman"/>
                <a:cs typeface="Times New Roman"/>
              </a:rPr>
              <a:t> </a:t>
            </a:r>
            <a:r>
              <a:rPr sz="2450" spc="-114" dirty="0">
                <a:latin typeface="Times New Roman"/>
                <a:cs typeface="Times New Roman"/>
              </a:rPr>
              <a:t>of</a:t>
            </a:r>
            <a:r>
              <a:rPr sz="2450" spc="-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-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momentum</a:t>
            </a:r>
            <a:r>
              <a:rPr sz="2450" spc="-10" dirty="0">
                <a:latin typeface="Times New Roman"/>
                <a:cs typeface="Times New Roman"/>
              </a:rPr>
              <a:t> probabilities </a:t>
            </a:r>
            <a:r>
              <a:rPr sz="2450" dirty="0">
                <a:latin typeface="Times New Roman"/>
                <a:cs typeface="Times New Roman"/>
              </a:rPr>
              <a:t>for</a:t>
            </a:r>
            <a:r>
              <a:rPr sz="2450" spc="10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Particle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2?</a:t>
            </a:r>
            <a:r>
              <a:rPr sz="2450" dirty="0">
                <a:latin typeface="Times New Roman"/>
                <a:cs typeface="Times New Roman"/>
              </a:rPr>
              <a:t>	(Choose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one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explain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your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choice.)</a:t>
            </a:r>
            <a:endParaRPr sz="2450">
              <a:latin typeface="Times New Roman"/>
              <a:cs typeface="Times New Roman"/>
            </a:endParaRPr>
          </a:p>
        </p:txBody>
      </p:sp>
      <p:pic>
        <p:nvPicPr>
          <p:cNvPr id="17" name="object 1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616805" y="3509065"/>
            <a:ext cx="2459067" cy="1589999"/>
          </a:xfrm>
          <a:prstGeom prst="rect">
            <a:avLst/>
          </a:prstGeom>
        </p:spPr>
      </p:pic>
      <p:sp>
        <p:nvSpPr>
          <p:cNvPr id="18" name="object 18"/>
          <p:cNvSpPr txBox="1"/>
          <p:nvPr/>
        </p:nvSpPr>
        <p:spPr>
          <a:xfrm>
            <a:off x="689737" y="5493351"/>
            <a:ext cx="7353934" cy="2050414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41211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412115" algn="l"/>
              </a:tabLst>
            </a:pPr>
            <a:r>
              <a:rPr sz="2450" dirty="0">
                <a:latin typeface="Times New Roman"/>
                <a:cs typeface="Times New Roman"/>
              </a:rPr>
              <a:t>There’s</a:t>
            </a:r>
            <a:r>
              <a:rPr sz="2450" spc="-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</a:t>
            </a:r>
            <a:r>
              <a:rPr sz="2450" spc="-10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17%</a:t>
            </a:r>
            <a:r>
              <a:rPr sz="2450" spc="-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chance</a:t>
            </a:r>
            <a:r>
              <a:rPr sz="2450" spc="-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-10" dirty="0">
                <a:latin typeface="Times New Roman"/>
                <a:cs typeface="Times New Roman"/>
              </a:rPr>
              <a:t> finding</a:t>
            </a:r>
            <a:r>
              <a:rPr sz="2450" dirty="0">
                <a:latin typeface="Times New Roman"/>
                <a:cs typeface="Times New Roman"/>
              </a:rPr>
              <a:t> </a:t>
            </a:r>
            <a:r>
              <a:rPr sz="2450" i="1" spc="-20" dirty="0">
                <a:latin typeface="Times New Roman"/>
                <a:cs typeface="Times New Roman"/>
              </a:rPr>
              <a:t>−</a:t>
            </a:r>
            <a:r>
              <a:rPr sz="2450" spc="-20" dirty="0">
                <a:latin typeface="Lucida Sans Unicode"/>
                <a:cs typeface="Lucida Sans Unicode"/>
              </a:rPr>
              <a:t>ℏ</a:t>
            </a:r>
            <a:r>
              <a:rPr sz="2450" b="0" i="1" spc="-20" dirty="0">
                <a:latin typeface="Bookman Old Style"/>
                <a:cs typeface="Bookman Old Style"/>
              </a:rPr>
              <a:t>/L</a:t>
            </a:r>
            <a:r>
              <a:rPr sz="2450" b="0" i="1" spc="-170" dirty="0">
                <a:latin typeface="Bookman Old Style"/>
                <a:cs typeface="Bookman Old Style"/>
              </a:rPr>
              <a:t> </a:t>
            </a:r>
            <a:r>
              <a:rPr sz="2450" b="0" i="1" spc="395" dirty="0">
                <a:latin typeface="Bookman Old Style"/>
                <a:cs typeface="Bookman Old Style"/>
              </a:rPr>
              <a:t>&lt;</a:t>
            </a:r>
            <a:r>
              <a:rPr sz="2450" b="0" i="1" spc="-180" dirty="0">
                <a:latin typeface="Bookman Old Style"/>
                <a:cs typeface="Bookman Old Style"/>
              </a:rPr>
              <a:t> </a:t>
            </a:r>
            <a:r>
              <a:rPr sz="2450" b="0" i="1" spc="-50" dirty="0">
                <a:latin typeface="Bookman Old Style"/>
                <a:cs typeface="Bookman Old Style"/>
              </a:rPr>
              <a:t>p</a:t>
            </a:r>
            <a:r>
              <a:rPr sz="3075" spc="-75" baseline="-13550" dirty="0">
                <a:latin typeface="Times New Roman"/>
                <a:cs typeface="Times New Roman"/>
              </a:rPr>
              <a:t>2</a:t>
            </a:r>
            <a:r>
              <a:rPr sz="3075" spc="120" baseline="-13550" dirty="0">
                <a:latin typeface="Times New Roman"/>
                <a:cs typeface="Times New Roman"/>
              </a:rPr>
              <a:t> </a:t>
            </a:r>
            <a:r>
              <a:rPr sz="2450" b="0" i="1" spc="395" dirty="0">
                <a:latin typeface="Bookman Old Style"/>
                <a:cs typeface="Bookman Old Style"/>
              </a:rPr>
              <a:t>&lt;</a:t>
            </a:r>
            <a:r>
              <a:rPr sz="2450" b="0" i="1" spc="-180" dirty="0">
                <a:latin typeface="Bookman Old Style"/>
                <a:cs typeface="Bookman Old Style"/>
              </a:rPr>
              <a:t> </a:t>
            </a:r>
            <a:r>
              <a:rPr sz="2450" spc="-20" dirty="0">
                <a:latin typeface="Lucida Sans Unicode"/>
                <a:cs typeface="Lucida Sans Unicode"/>
              </a:rPr>
              <a:t>ℏ</a:t>
            </a:r>
            <a:r>
              <a:rPr sz="2450" b="0" i="1" spc="-20" dirty="0">
                <a:latin typeface="Bookman Old Style"/>
                <a:cs typeface="Bookman Old Style"/>
              </a:rPr>
              <a:t>/L</a:t>
            </a:r>
            <a:r>
              <a:rPr sz="2450" spc="-20" dirty="0">
                <a:latin typeface="Times New Roman"/>
                <a:cs typeface="Times New Roman"/>
              </a:rPr>
              <a:t>.</a:t>
            </a:r>
            <a:endParaRPr sz="2450">
              <a:latin typeface="Times New Roman"/>
              <a:cs typeface="Times New Roman"/>
            </a:endParaRPr>
          </a:p>
          <a:p>
            <a:pPr marL="41211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412115" algn="l"/>
              </a:tabLst>
            </a:pPr>
            <a:r>
              <a:rPr sz="2450" dirty="0">
                <a:latin typeface="Times New Roman"/>
                <a:cs typeface="Times New Roman"/>
              </a:rPr>
              <a:t>There’s</a:t>
            </a:r>
            <a:r>
              <a:rPr sz="2450" spc="-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-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68%</a:t>
            </a:r>
            <a:r>
              <a:rPr sz="2450" spc="-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chance</a:t>
            </a:r>
            <a:r>
              <a:rPr sz="2450" spc="-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-10" dirty="0">
                <a:latin typeface="Times New Roman"/>
                <a:cs typeface="Times New Roman"/>
              </a:rPr>
              <a:t> finding</a:t>
            </a:r>
            <a:r>
              <a:rPr sz="2450" spc="5" dirty="0">
                <a:latin typeface="Times New Roman"/>
                <a:cs typeface="Times New Roman"/>
              </a:rPr>
              <a:t> </a:t>
            </a:r>
            <a:r>
              <a:rPr sz="2450" i="1" spc="-45" dirty="0">
                <a:latin typeface="Times New Roman"/>
                <a:cs typeface="Times New Roman"/>
              </a:rPr>
              <a:t>−</a:t>
            </a:r>
            <a:r>
              <a:rPr sz="2450" spc="-45" dirty="0">
                <a:latin typeface="Times New Roman"/>
                <a:cs typeface="Times New Roman"/>
              </a:rPr>
              <a:t>4</a:t>
            </a:r>
            <a:r>
              <a:rPr sz="2450" spc="-45" dirty="0">
                <a:latin typeface="Lucida Sans Unicode"/>
                <a:cs typeface="Lucida Sans Unicode"/>
              </a:rPr>
              <a:t>ℏ</a:t>
            </a:r>
            <a:r>
              <a:rPr sz="2450" b="0" i="1" spc="-45" dirty="0">
                <a:latin typeface="Bookman Old Style"/>
                <a:cs typeface="Bookman Old Style"/>
              </a:rPr>
              <a:t>/L</a:t>
            </a:r>
            <a:r>
              <a:rPr sz="2450" b="0" i="1" spc="-145" dirty="0">
                <a:latin typeface="Bookman Old Style"/>
                <a:cs typeface="Bookman Old Style"/>
              </a:rPr>
              <a:t> </a:t>
            </a:r>
            <a:r>
              <a:rPr sz="2450" b="0" i="1" spc="395" dirty="0">
                <a:latin typeface="Bookman Old Style"/>
                <a:cs typeface="Bookman Old Style"/>
              </a:rPr>
              <a:t>&lt;</a:t>
            </a:r>
            <a:r>
              <a:rPr sz="2450" b="0" i="1" spc="-180" dirty="0">
                <a:latin typeface="Bookman Old Style"/>
                <a:cs typeface="Bookman Old Style"/>
              </a:rPr>
              <a:t> </a:t>
            </a:r>
            <a:r>
              <a:rPr sz="2450" b="0" i="1" spc="-50" dirty="0">
                <a:latin typeface="Bookman Old Style"/>
                <a:cs typeface="Bookman Old Style"/>
              </a:rPr>
              <a:t>p</a:t>
            </a:r>
            <a:r>
              <a:rPr sz="3075" spc="-75" baseline="-13550" dirty="0">
                <a:latin typeface="Times New Roman"/>
                <a:cs typeface="Times New Roman"/>
              </a:rPr>
              <a:t>2</a:t>
            </a:r>
            <a:r>
              <a:rPr sz="3075" spc="127" baseline="-13550" dirty="0">
                <a:latin typeface="Times New Roman"/>
                <a:cs typeface="Times New Roman"/>
              </a:rPr>
              <a:t> </a:t>
            </a:r>
            <a:r>
              <a:rPr sz="2450" b="0" i="1" spc="395" dirty="0">
                <a:latin typeface="Bookman Old Style"/>
                <a:cs typeface="Bookman Old Style"/>
              </a:rPr>
              <a:t>&lt;</a:t>
            </a:r>
            <a:r>
              <a:rPr sz="2450" b="0" i="1" spc="-180" dirty="0">
                <a:latin typeface="Bookman Old Style"/>
                <a:cs typeface="Bookman Old Style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4</a:t>
            </a:r>
            <a:r>
              <a:rPr sz="2450" spc="-10" dirty="0">
                <a:latin typeface="Lucida Sans Unicode"/>
                <a:cs typeface="Lucida Sans Unicode"/>
              </a:rPr>
              <a:t>ℏ</a:t>
            </a:r>
            <a:r>
              <a:rPr sz="2450" b="0" i="1" spc="-10" dirty="0">
                <a:latin typeface="Bookman Old Style"/>
                <a:cs typeface="Bookman Old Style"/>
              </a:rPr>
              <a:t>/L</a:t>
            </a:r>
            <a:r>
              <a:rPr sz="2450" spc="-10" dirty="0">
                <a:latin typeface="Times New Roman"/>
                <a:cs typeface="Times New Roman"/>
              </a:rPr>
              <a:t>.</a:t>
            </a:r>
            <a:endParaRPr sz="2450">
              <a:latin typeface="Times New Roman"/>
              <a:cs typeface="Times New Roman"/>
            </a:endParaRPr>
          </a:p>
          <a:p>
            <a:pPr marL="412115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412115" algn="l"/>
              </a:tabLst>
            </a:pPr>
            <a:r>
              <a:rPr sz="2450" dirty="0">
                <a:latin typeface="Times New Roman"/>
                <a:cs typeface="Times New Roman"/>
              </a:rPr>
              <a:t>Both</a:t>
            </a:r>
            <a:r>
              <a:rPr sz="2450" spc="1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1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180" dirty="0">
                <a:latin typeface="Times New Roman"/>
                <a:cs typeface="Times New Roman"/>
              </a:rPr>
              <a:t> </a:t>
            </a:r>
            <a:r>
              <a:rPr sz="2450" spc="-50" dirty="0">
                <a:latin typeface="Times New Roman"/>
                <a:cs typeface="Times New Roman"/>
              </a:rPr>
              <a:t>B</a:t>
            </a:r>
            <a:endParaRPr sz="2450">
              <a:latin typeface="Times New Roman"/>
              <a:cs typeface="Times New Roman"/>
            </a:endParaRPr>
          </a:p>
          <a:p>
            <a:pPr marL="412115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412115" algn="l"/>
              </a:tabLst>
            </a:pPr>
            <a:r>
              <a:rPr sz="2450" dirty="0">
                <a:latin typeface="Times New Roman"/>
                <a:cs typeface="Times New Roman"/>
              </a:rPr>
              <a:t>Neither</a:t>
            </a:r>
            <a:r>
              <a:rPr sz="2450" spc="10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nor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spc="-50" dirty="0">
                <a:latin typeface="Times New Roman"/>
                <a:cs typeface="Times New Roman"/>
              </a:rPr>
              <a:t>B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905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1243965" algn="l"/>
              </a:tabLst>
            </a:pPr>
            <a:r>
              <a:rPr sz="1200" dirty="0">
                <a:latin typeface="Georgia"/>
                <a:cs typeface="Georgia"/>
              </a:rPr>
              <a:t>Quick</a:t>
            </a:r>
            <a:r>
              <a:rPr sz="1200" spc="-35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Check</a:t>
            </a:r>
            <a:r>
              <a:rPr sz="1200" dirty="0">
                <a:latin typeface="Georgia"/>
                <a:cs typeface="Georgia"/>
              </a:rPr>
              <a:t>	6.1.</a:t>
            </a:r>
            <a:r>
              <a:rPr sz="1200" spc="130" dirty="0">
                <a:latin typeface="Georgia"/>
                <a:cs typeface="Georgia"/>
              </a:rPr>
              <a:t>  </a:t>
            </a:r>
            <a:r>
              <a:rPr sz="1200" dirty="0">
                <a:latin typeface="Georgia"/>
                <a:cs typeface="Georgia"/>
              </a:rPr>
              <a:t>MATH</a:t>
            </a:r>
            <a:r>
              <a:rPr sz="1200" spc="7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INTERLUDE:</a:t>
            </a:r>
            <a:r>
              <a:rPr sz="1200" spc="7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STANDING</a:t>
            </a:r>
            <a:r>
              <a:rPr sz="1200" spc="70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WAVES,</a:t>
            </a:r>
            <a:r>
              <a:rPr sz="1200" spc="7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TRAVELING</a:t>
            </a:r>
            <a:r>
              <a:rPr sz="1200" spc="75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WAVES,</a:t>
            </a:r>
            <a:r>
              <a:rPr sz="1200" spc="7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AND</a:t>
            </a:r>
            <a:r>
              <a:rPr sz="1200" spc="7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PARTIAL</a:t>
            </a:r>
            <a:r>
              <a:rPr sz="1200" spc="70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DERIVATIVES</a:t>
            </a:r>
            <a:endParaRPr sz="1200">
              <a:latin typeface="Georgia"/>
              <a:cs typeface="Georgi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08797"/>
            <a:ext cx="8255634" cy="78295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1452245" algn="l"/>
              </a:tabLst>
            </a:pPr>
            <a:r>
              <a:rPr dirty="0"/>
              <a:t>Which</a:t>
            </a:r>
            <a:r>
              <a:rPr spc="35" dirty="0"/>
              <a:t> </a:t>
            </a:r>
            <a:r>
              <a:rPr dirty="0"/>
              <a:t>of</a:t>
            </a:r>
            <a:r>
              <a:rPr spc="35" dirty="0"/>
              <a:t> </a:t>
            </a:r>
            <a:r>
              <a:rPr dirty="0"/>
              <a:t>the</a:t>
            </a:r>
            <a:r>
              <a:rPr spc="30" dirty="0"/>
              <a:t> </a:t>
            </a:r>
            <a:r>
              <a:rPr spc="-65" dirty="0"/>
              <a:t>following</a:t>
            </a:r>
            <a:r>
              <a:rPr spc="35" dirty="0"/>
              <a:t> </a:t>
            </a:r>
            <a:r>
              <a:rPr dirty="0"/>
              <a:t>describes</a:t>
            </a:r>
            <a:r>
              <a:rPr spc="35" dirty="0"/>
              <a:t> </a:t>
            </a:r>
            <a:r>
              <a:rPr dirty="0"/>
              <a:t>the</a:t>
            </a:r>
            <a:r>
              <a:rPr spc="35" dirty="0"/>
              <a:t> </a:t>
            </a:r>
            <a:r>
              <a:rPr dirty="0"/>
              <a:t>evolution</a:t>
            </a:r>
            <a:r>
              <a:rPr spc="35" dirty="0"/>
              <a:t> </a:t>
            </a:r>
            <a:r>
              <a:rPr dirty="0"/>
              <a:t>of</a:t>
            </a:r>
            <a:r>
              <a:rPr spc="35" dirty="0"/>
              <a:t> </a:t>
            </a:r>
            <a:r>
              <a:rPr dirty="0"/>
              <a:t>a</a:t>
            </a:r>
            <a:r>
              <a:rPr spc="35" dirty="0"/>
              <a:t> </a:t>
            </a:r>
            <a:r>
              <a:rPr dirty="0"/>
              <a:t>standing</a:t>
            </a:r>
            <a:r>
              <a:rPr spc="35" dirty="0"/>
              <a:t> </a:t>
            </a:r>
            <a:r>
              <a:rPr spc="-30" dirty="0"/>
              <a:t>wave </a:t>
            </a:r>
            <a:r>
              <a:rPr spc="-10" dirty="0"/>
              <a:t>over</a:t>
            </a:r>
            <a:r>
              <a:rPr spc="-110" dirty="0"/>
              <a:t> </a:t>
            </a:r>
            <a:r>
              <a:rPr spc="-20" dirty="0"/>
              <a:t>time?</a:t>
            </a:r>
            <a:r>
              <a:rPr dirty="0"/>
              <a:t>	(Choose</a:t>
            </a:r>
            <a:r>
              <a:rPr spc="-65" dirty="0"/>
              <a:t> </a:t>
            </a:r>
            <a:r>
              <a:rPr spc="-20" dirty="0"/>
              <a:t>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15137" y="2042037"/>
            <a:ext cx="6918959" cy="2050414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8671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amplitude</a:t>
            </a:r>
            <a:r>
              <a:rPr sz="2450" spc="1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1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7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wavelength</a:t>
            </a:r>
            <a:r>
              <a:rPr sz="2450" spc="175" dirty="0">
                <a:latin typeface="Times New Roman"/>
                <a:cs typeface="Times New Roman"/>
              </a:rPr>
              <a:t> </a:t>
            </a:r>
            <a:r>
              <a:rPr sz="2450" spc="55" dirty="0">
                <a:latin typeface="Times New Roman"/>
                <a:cs typeface="Times New Roman"/>
              </a:rPr>
              <a:t>both</a:t>
            </a:r>
            <a:r>
              <a:rPr sz="2450" spc="17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change.</a:t>
            </a:r>
            <a:endParaRPr sz="2450">
              <a:latin typeface="Times New Roman"/>
              <a:cs typeface="Times New Roman"/>
            </a:endParaRPr>
          </a:p>
          <a:p>
            <a:pPr marL="38671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amplitude</a:t>
            </a:r>
            <a:r>
              <a:rPr sz="2450" spc="12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changes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spc="85" dirty="0">
                <a:latin typeface="Times New Roman"/>
                <a:cs typeface="Times New Roman"/>
              </a:rPr>
              <a:t>but</a:t>
            </a:r>
            <a:r>
              <a:rPr sz="2450" spc="1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wavelength</a:t>
            </a:r>
            <a:r>
              <a:rPr sz="2450" spc="12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doesn’t.</a:t>
            </a:r>
            <a:endParaRPr sz="2450">
              <a:latin typeface="Times New Roman"/>
              <a:cs typeface="Times New Roman"/>
            </a:endParaRPr>
          </a:p>
          <a:p>
            <a:pPr marL="386715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wavelength</a:t>
            </a:r>
            <a:r>
              <a:rPr sz="2450" spc="12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changes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spc="80" dirty="0">
                <a:latin typeface="Times New Roman"/>
                <a:cs typeface="Times New Roman"/>
              </a:rPr>
              <a:t>but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amplitude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doesn’t.</a:t>
            </a:r>
            <a:endParaRPr sz="2450">
              <a:latin typeface="Times New Roman"/>
              <a:cs typeface="Times New Roman"/>
            </a:endParaRPr>
          </a:p>
          <a:p>
            <a:pPr marL="386715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Times New Roman"/>
                <a:cs typeface="Times New Roman"/>
              </a:rPr>
              <a:t>Neither</a:t>
            </a:r>
            <a:r>
              <a:rPr sz="2450" spc="1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amplitude</a:t>
            </a:r>
            <a:r>
              <a:rPr sz="2450" spc="1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nor</a:t>
            </a:r>
            <a:r>
              <a:rPr sz="2450" spc="1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70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wavelength</a:t>
            </a:r>
            <a:r>
              <a:rPr sz="2450" spc="16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changes.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78232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spc="-25" dirty="0">
                <a:latin typeface="Georgia"/>
                <a:cs typeface="Georgia"/>
              </a:rPr>
              <a:t>ConcepTest</a:t>
            </a:r>
            <a:endParaRPr sz="1200">
              <a:latin typeface="Georgia"/>
              <a:cs typeface="Georgi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544500" y="878291"/>
            <a:ext cx="2430145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latin typeface="Georgia"/>
                <a:cs typeface="Georgia"/>
              </a:rPr>
              <a:t>6.3.</a:t>
            </a:r>
            <a:r>
              <a:rPr sz="1200" spc="434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MOMENTUM</a:t>
            </a:r>
            <a:r>
              <a:rPr sz="1200" spc="25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EIGENSTATES</a:t>
            </a:r>
            <a:endParaRPr sz="1200">
              <a:latin typeface="Georgia"/>
              <a:cs typeface="Georgia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718819" y="1291892"/>
            <a:ext cx="3170555" cy="24447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400" dirty="0">
                <a:latin typeface="Georgia"/>
                <a:cs typeface="Georgia"/>
              </a:rPr>
              <a:t>Particle</a:t>
            </a:r>
            <a:r>
              <a:rPr sz="1400" spc="150" dirty="0">
                <a:latin typeface="Georgia"/>
                <a:cs typeface="Georgia"/>
              </a:rPr>
              <a:t> </a:t>
            </a:r>
            <a:r>
              <a:rPr sz="1400" spc="95" dirty="0">
                <a:latin typeface="Georgia"/>
                <a:cs typeface="Georgia"/>
              </a:rPr>
              <a:t>1</a:t>
            </a:r>
            <a:r>
              <a:rPr sz="1400" spc="14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has</a:t>
            </a:r>
            <a:r>
              <a:rPr sz="1400" spc="155" dirty="0">
                <a:latin typeface="Georgia"/>
                <a:cs typeface="Georgia"/>
              </a:rPr>
              <a:t> </a:t>
            </a:r>
            <a:r>
              <a:rPr sz="1400" spc="-20" dirty="0">
                <a:latin typeface="Georgia"/>
                <a:cs typeface="Georgia"/>
              </a:rPr>
              <a:t>wavefunction</a:t>
            </a:r>
            <a:r>
              <a:rPr sz="1400" spc="150" dirty="0">
                <a:latin typeface="Georgia"/>
                <a:cs typeface="Georgia"/>
              </a:rPr>
              <a:t> </a:t>
            </a:r>
            <a:r>
              <a:rPr sz="1400" b="0" i="1" dirty="0">
                <a:latin typeface="Bookman Old Style"/>
                <a:cs typeface="Bookman Old Style"/>
              </a:rPr>
              <a:t>ψ</a:t>
            </a:r>
            <a:r>
              <a:rPr sz="1400" b="0" i="1" spc="85" dirty="0">
                <a:latin typeface="Bookman Old Style"/>
                <a:cs typeface="Bookman Old Style"/>
              </a:rPr>
              <a:t> </a:t>
            </a:r>
            <a:r>
              <a:rPr sz="1400" dirty="0">
                <a:latin typeface="Georgia"/>
                <a:cs typeface="Georgia"/>
              </a:rPr>
              <a:t>(</a:t>
            </a:r>
            <a:r>
              <a:rPr sz="1400" b="0" i="1" dirty="0">
                <a:latin typeface="Bookman Old Style"/>
                <a:cs typeface="Bookman Old Style"/>
              </a:rPr>
              <a:t>x</a:t>
            </a:r>
            <a:r>
              <a:rPr sz="1400" dirty="0">
                <a:latin typeface="Georgia"/>
                <a:cs typeface="Georgia"/>
              </a:rPr>
              <a:t>)</a:t>
            </a:r>
            <a:r>
              <a:rPr sz="1400" spc="130" dirty="0">
                <a:latin typeface="Georgia"/>
                <a:cs typeface="Georgia"/>
              </a:rPr>
              <a:t> </a:t>
            </a:r>
            <a:r>
              <a:rPr sz="1400" spc="185" dirty="0">
                <a:latin typeface="Georgia"/>
                <a:cs typeface="Georgia"/>
              </a:rPr>
              <a:t>=</a:t>
            </a:r>
            <a:r>
              <a:rPr sz="1400" spc="130" dirty="0">
                <a:latin typeface="Georgia"/>
                <a:cs typeface="Georgia"/>
              </a:rPr>
              <a:t> </a:t>
            </a:r>
            <a:r>
              <a:rPr sz="1400" b="0" i="1" spc="-25" dirty="0">
                <a:latin typeface="Bookman Old Style"/>
                <a:cs typeface="Bookman Old Style"/>
              </a:rPr>
              <a:t>Ae</a:t>
            </a:r>
            <a:endParaRPr sz="1400">
              <a:latin typeface="Bookman Old Style"/>
              <a:cs typeface="Bookman Old Style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863314" y="1281447"/>
            <a:ext cx="44386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i="1" spc="40" dirty="0">
                <a:latin typeface="Times New Roman"/>
                <a:cs typeface="Times New Roman"/>
              </a:rPr>
              <a:t>−</a:t>
            </a:r>
            <a:r>
              <a:rPr sz="1000" spc="40" dirty="0">
                <a:latin typeface="Garamond"/>
                <a:cs typeface="Garamond"/>
              </a:rPr>
              <a:t>(</a:t>
            </a:r>
            <a:r>
              <a:rPr sz="1000" b="0" i="1" spc="40" dirty="0">
                <a:latin typeface="Bookman Old Style"/>
                <a:cs typeface="Bookman Old Style"/>
              </a:rPr>
              <a:t>x/L</a:t>
            </a:r>
            <a:r>
              <a:rPr sz="1000" spc="40" dirty="0">
                <a:latin typeface="Garamond"/>
                <a:cs typeface="Garamond"/>
              </a:rPr>
              <a:t>)</a:t>
            </a:r>
            <a:endParaRPr sz="1000">
              <a:latin typeface="Garamond"/>
              <a:cs typeface="Garamond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281817" y="1273494"/>
            <a:ext cx="76200" cy="132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700" spc="-50" dirty="0">
                <a:latin typeface="Eras Medium ITC"/>
                <a:cs typeface="Eras Medium ITC"/>
              </a:rPr>
              <a:t>2</a:t>
            </a:r>
            <a:endParaRPr sz="700">
              <a:latin typeface="Eras Medium ITC"/>
              <a:cs typeface="Eras Medium ITC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070212" y="1374894"/>
            <a:ext cx="469011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613910" algn="l"/>
              </a:tabLst>
            </a:pPr>
            <a:r>
              <a:rPr sz="1000" spc="-50" dirty="0">
                <a:latin typeface="Garamond"/>
                <a:cs typeface="Garamond"/>
              </a:rPr>
              <a:t>1</a:t>
            </a:r>
            <a:r>
              <a:rPr sz="1000" dirty="0">
                <a:latin typeface="Garamond"/>
                <a:cs typeface="Garamond"/>
              </a:rPr>
              <a:t>	</a:t>
            </a:r>
            <a:r>
              <a:rPr sz="1000" spc="-50" dirty="0">
                <a:latin typeface="Garamond"/>
                <a:cs typeface="Garamond"/>
              </a:rPr>
              <a:t>1</a:t>
            </a:r>
            <a:endParaRPr sz="1000">
              <a:latin typeface="Garamond"/>
              <a:cs typeface="Garamond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344898" y="1291892"/>
            <a:ext cx="4629150" cy="24447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  <a:tabLst>
                <a:tab pos="3472815" algn="l"/>
              </a:tabLst>
            </a:pPr>
            <a:r>
              <a:rPr sz="1400" dirty="0">
                <a:latin typeface="Georgia"/>
                <a:cs typeface="Georgia"/>
              </a:rPr>
              <a:t>.</a:t>
            </a:r>
            <a:r>
              <a:rPr sz="1400" spc="40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The</a:t>
            </a:r>
            <a:r>
              <a:rPr sz="1400" spc="14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probability</a:t>
            </a:r>
            <a:r>
              <a:rPr sz="1400" spc="15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of</a:t>
            </a:r>
            <a:r>
              <a:rPr sz="1400" spc="150" dirty="0">
                <a:latin typeface="Georgia"/>
                <a:cs typeface="Georgia"/>
              </a:rPr>
              <a:t> </a:t>
            </a:r>
            <a:r>
              <a:rPr sz="1400" spc="-25" dirty="0">
                <a:latin typeface="Georgia"/>
                <a:cs typeface="Georgia"/>
              </a:rPr>
              <a:t>measuring</a:t>
            </a:r>
            <a:r>
              <a:rPr sz="1400" spc="145" dirty="0">
                <a:latin typeface="Georgia"/>
                <a:cs typeface="Georgia"/>
              </a:rPr>
              <a:t> </a:t>
            </a:r>
            <a:r>
              <a:rPr sz="1400" i="1" dirty="0">
                <a:latin typeface="Times New Roman"/>
                <a:cs typeface="Times New Roman"/>
              </a:rPr>
              <a:t>−</a:t>
            </a:r>
            <a:r>
              <a:rPr sz="1400" dirty="0">
                <a:latin typeface="Lucida Sans Unicode"/>
                <a:cs typeface="Lucida Sans Unicode"/>
              </a:rPr>
              <a:t>ℏ</a:t>
            </a:r>
            <a:r>
              <a:rPr sz="1400" b="0" i="1" dirty="0">
                <a:latin typeface="Bookman Old Style"/>
                <a:cs typeface="Bookman Old Style"/>
              </a:rPr>
              <a:t>/L</a:t>
            </a:r>
            <a:r>
              <a:rPr sz="1400" b="0" i="1" spc="45" dirty="0">
                <a:latin typeface="Bookman Old Style"/>
                <a:cs typeface="Bookman Old Style"/>
              </a:rPr>
              <a:t> </a:t>
            </a:r>
            <a:r>
              <a:rPr sz="1400" b="0" i="1" spc="250" dirty="0">
                <a:latin typeface="Bookman Old Style"/>
                <a:cs typeface="Bookman Old Style"/>
              </a:rPr>
              <a:t>&lt;</a:t>
            </a:r>
            <a:r>
              <a:rPr sz="1400" b="0" i="1" spc="45" dirty="0">
                <a:latin typeface="Bookman Old Style"/>
                <a:cs typeface="Bookman Old Style"/>
              </a:rPr>
              <a:t> </a:t>
            </a:r>
            <a:r>
              <a:rPr sz="1400" b="0" i="1" spc="-50" dirty="0">
                <a:latin typeface="Bookman Old Style"/>
                <a:cs typeface="Bookman Old Style"/>
              </a:rPr>
              <a:t>p</a:t>
            </a:r>
            <a:r>
              <a:rPr sz="1400" b="0" i="1" dirty="0">
                <a:latin typeface="Bookman Old Style"/>
                <a:cs typeface="Bookman Old Style"/>
              </a:rPr>
              <a:t>	</a:t>
            </a:r>
            <a:r>
              <a:rPr sz="1400" b="0" i="1" spc="250" dirty="0">
                <a:latin typeface="Bookman Old Style"/>
                <a:cs typeface="Bookman Old Style"/>
              </a:rPr>
              <a:t>&lt;</a:t>
            </a:r>
            <a:r>
              <a:rPr sz="1400" b="0" i="1" dirty="0">
                <a:latin typeface="Bookman Old Style"/>
                <a:cs typeface="Bookman Old Style"/>
              </a:rPr>
              <a:t> </a:t>
            </a:r>
            <a:r>
              <a:rPr sz="1400" spc="-10" dirty="0">
                <a:latin typeface="Lucida Sans Unicode"/>
                <a:cs typeface="Lucida Sans Unicode"/>
              </a:rPr>
              <a:t>ℏ</a:t>
            </a:r>
            <a:r>
              <a:rPr sz="1400" b="0" i="1" spc="-10" dirty="0">
                <a:latin typeface="Bookman Old Style"/>
                <a:cs typeface="Bookman Old Style"/>
              </a:rPr>
              <a:t>/L</a:t>
            </a:r>
            <a:r>
              <a:rPr sz="1400" b="0" i="1" spc="20" dirty="0">
                <a:latin typeface="Bookman Old Style"/>
                <a:cs typeface="Bookman Old Style"/>
              </a:rPr>
              <a:t> </a:t>
            </a:r>
            <a:r>
              <a:rPr sz="1400" dirty="0">
                <a:latin typeface="Georgia"/>
                <a:cs typeface="Georgia"/>
              </a:rPr>
              <a:t>is</a:t>
            </a:r>
            <a:r>
              <a:rPr sz="1400" spc="105" dirty="0">
                <a:latin typeface="Georgia"/>
                <a:cs typeface="Georgia"/>
              </a:rPr>
              <a:t> </a:t>
            </a:r>
            <a:r>
              <a:rPr sz="1400" spc="-35" dirty="0">
                <a:latin typeface="Georgia"/>
                <a:cs typeface="Georgia"/>
              </a:rPr>
              <a:t>68%.</a:t>
            </a:r>
            <a:endParaRPr sz="1400">
              <a:latin typeface="Georgia"/>
              <a:cs typeface="Georgi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275277" y="1501244"/>
            <a:ext cx="76200" cy="132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700" spc="-50" dirty="0">
                <a:latin typeface="Eras Medium ITC"/>
                <a:cs typeface="Eras Medium ITC"/>
              </a:rPr>
              <a:t>2</a:t>
            </a:r>
            <a:endParaRPr sz="700">
              <a:latin typeface="Eras Medium ITC"/>
              <a:cs typeface="Eras Medium ITC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93419" y="1519641"/>
            <a:ext cx="8305800" cy="471805"/>
          </a:xfrm>
          <a:prstGeom prst="rect">
            <a:avLst/>
          </a:prstGeom>
        </p:spPr>
        <p:txBody>
          <a:bodyPr vert="horz" wrap="square" lIns="0" tIns="2540" rIns="0" bIns="0" rtlCol="0">
            <a:spAutoFit/>
          </a:bodyPr>
          <a:lstStyle/>
          <a:p>
            <a:pPr marL="38100" marR="30480">
              <a:lnSpc>
                <a:spcPct val="106700"/>
              </a:lnSpc>
              <a:spcBef>
                <a:spcPts val="20"/>
              </a:spcBef>
            </a:pPr>
            <a:r>
              <a:rPr sz="1400" dirty="0">
                <a:latin typeface="Georgia"/>
                <a:cs typeface="Georgia"/>
              </a:rPr>
              <a:t>Particle</a:t>
            </a:r>
            <a:r>
              <a:rPr sz="1400" spc="4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2</a:t>
            </a:r>
            <a:r>
              <a:rPr sz="1400" spc="5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has</a:t>
            </a:r>
            <a:r>
              <a:rPr sz="1400" spc="45" dirty="0">
                <a:latin typeface="Georgia"/>
                <a:cs typeface="Georgia"/>
              </a:rPr>
              <a:t> </a:t>
            </a:r>
            <a:r>
              <a:rPr sz="1400" spc="-25" dirty="0">
                <a:latin typeface="Georgia"/>
                <a:cs typeface="Georgia"/>
              </a:rPr>
              <a:t>wavefunction</a:t>
            </a:r>
            <a:r>
              <a:rPr sz="1400" spc="55" dirty="0">
                <a:latin typeface="Georgia"/>
                <a:cs typeface="Georgia"/>
              </a:rPr>
              <a:t> </a:t>
            </a:r>
            <a:r>
              <a:rPr sz="1400" b="0" i="1" dirty="0">
                <a:latin typeface="Bookman Old Style"/>
                <a:cs typeface="Bookman Old Style"/>
              </a:rPr>
              <a:t>ψ</a:t>
            </a:r>
            <a:r>
              <a:rPr sz="1500" baseline="-11111" dirty="0">
                <a:latin typeface="Garamond"/>
                <a:cs typeface="Garamond"/>
              </a:rPr>
              <a:t>2</a:t>
            </a:r>
            <a:r>
              <a:rPr sz="1400" dirty="0">
                <a:latin typeface="Georgia"/>
                <a:cs typeface="Georgia"/>
              </a:rPr>
              <a:t>(</a:t>
            </a:r>
            <a:r>
              <a:rPr sz="1400" b="0" i="1" dirty="0">
                <a:latin typeface="Bookman Old Style"/>
                <a:cs typeface="Bookman Old Style"/>
              </a:rPr>
              <a:t>x</a:t>
            </a:r>
            <a:r>
              <a:rPr sz="1400" dirty="0">
                <a:latin typeface="Georgia"/>
                <a:cs typeface="Georgia"/>
              </a:rPr>
              <a:t>)</a:t>
            </a:r>
            <a:r>
              <a:rPr sz="1400" spc="25" dirty="0">
                <a:latin typeface="Georgia"/>
                <a:cs typeface="Georgia"/>
              </a:rPr>
              <a:t> </a:t>
            </a:r>
            <a:r>
              <a:rPr sz="1400" spc="185" dirty="0">
                <a:latin typeface="Georgia"/>
                <a:cs typeface="Georgia"/>
              </a:rPr>
              <a:t>=</a:t>
            </a:r>
            <a:r>
              <a:rPr sz="1400" spc="25" dirty="0">
                <a:latin typeface="Georgia"/>
                <a:cs typeface="Georgia"/>
              </a:rPr>
              <a:t> </a:t>
            </a:r>
            <a:r>
              <a:rPr sz="1400" b="0" i="1" dirty="0">
                <a:latin typeface="Bookman Old Style"/>
                <a:cs typeface="Bookman Old Style"/>
              </a:rPr>
              <a:t>Be</a:t>
            </a:r>
            <a:r>
              <a:rPr sz="1500" i="1" baseline="27777" dirty="0">
                <a:latin typeface="Times New Roman"/>
                <a:cs typeface="Times New Roman"/>
              </a:rPr>
              <a:t>−</a:t>
            </a:r>
            <a:r>
              <a:rPr sz="1500" baseline="27777" dirty="0">
                <a:latin typeface="Garamond"/>
                <a:cs typeface="Garamond"/>
              </a:rPr>
              <a:t>(4</a:t>
            </a:r>
            <a:r>
              <a:rPr sz="1500" b="0" i="1" baseline="27777" dirty="0">
                <a:latin typeface="Bookman Old Style"/>
                <a:cs typeface="Bookman Old Style"/>
              </a:rPr>
              <a:t>x/L</a:t>
            </a:r>
            <a:r>
              <a:rPr sz="1500" baseline="27777" dirty="0">
                <a:latin typeface="Garamond"/>
                <a:cs typeface="Garamond"/>
              </a:rPr>
              <a:t>)</a:t>
            </a:r>
            <a:r>
              <a:rPr sz="1500" spc="300" baseline="27777" dirty="0">
                <a:latin typeface="Garamond"/>
                <a:cs typeface="Garamond"/>
              </a:rPr>
              <a:t> </a:t>
            </a:r>
            <a:r>
              <a:rPr sz="1400" dirty="0">
                <a:latin typeface="Georgia"/>
                <a:cs typeface="Georgia"/>
              </a:rPr>
              <a:t>.</a:t>
            </a:r>
            <a:r>
              <a:rPr sz="1400" spc="22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(The</a:t>
            </a:r>
            <a:r>
              <a:rPr sz="1400" spc="50" dirty="0">
                <a:latin typeface="Georgia"/>
                <a:cs typeface="Georgia"/>
              </a:rPr>
              <a:t> </a:t>
            </a:r>
            <a:r>
              <a:rPr sz="1400" spc="-20" dirty="0">
                <a:latin typeface="Georgia"/>
                <a:cs typeface="Georgia"/>
              </a:rPr>
              <a:t>figure</a:t>
            </a:r>
            <a:r>
              <a:rPr sz="1400" spc="45" dirty="0">
                <a:latin typeface="Georgia"/>
                <a:cs typeface="Georgia"/>
              </a:rPr>
              <a:t> </a:t>
            </a:r>
            <a:r>
              <a:rPr sz="1400" spc="-30" dirty="0">
                <a:latin typeface="Georgia"/>
                <a:cs typeface="Georgia"/>
              </a:rPr>
              <a:t>shows</a:t>
            </a:r>
            <a:r>
              <a:rPr sz="1400" spc="55" dirty="0">
                <a:latin typeface="Georgia"/>
                <a:cs typeface="Georgia"/>
              </a:rPr>
              <a:t> </a:t>
            </a:r>
            <a:r>
              <a:rPr sz="1400" b="0" i="1" dirty="0">
                <a:latin typeface="Bookman Old Style"/>
                <a:cs typeface="Bookman Old Style"/>
              </a:rPr>
              <a:t>ψ</a:t>
            </a:r>
            <a:r>
              <a:rPr sz="1500" baseline="-11111" dirty="0">
                <a:latin typeface="Garamond"/>
                <a:cs typeface="Garamond"/>
              </a:rPr>
              <a:t>1</a:t>
            </a:r>
            <a:r>
              <a:rPr sz="1500" spc="270" baseline="-11111" dirty="0">
                <a:latin typeface="Garamond"/>
                <a:cs typeface="Garamond"/>
              </a:rPr>
              <a:t> </a:t>
            </a:r>
            <a:r>
              <a:rPr sz="1400" dirty="0">
                <a:latin typeface="Georgia"/>
                <a:cs typeface="Georgia"/>
              </a:rPr>
              <a:t>in</a:t>
            </a:r>
            <a:r>
              <a:rPr sz="1400" spc="4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blue</a:t>
            </a:r>
            <a:r>
              <a:rPr sz="1400" spc="5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and</a:t>
            </a:r>
            <a:r>
              <a:rPr sz="1400" spc="50" dirty="0">
                <a:latin typeface="Georgia"/>
                <a:cs typeface="Georgia"/>
              </a:rPr>
              <a:t> </a:t>
            </a:r>
            <a:r>
              <a:rPr sz="1400" b="0" i="1" dirty="0">
                <a:latin typeface="Bookman Old Style"/>
                <a:cs typeface="Bookman Old Style"/>
              </a:rPr>
              <a:t>ψ</a:t>
            </a:r>
            <a:r>
              <a:rPr sz="1500" baseline="-11111" dirty="0">
                <a:latin typeface="Garamond"/>
                <a:cs typeface="Garamond"/>
              </a:rPr>
              <a:t>2</a:t>
            </a:r>
            <a:r>
              <a:rPr sz="1500" spc="270" baseline="-11111" dirty="0">
                <a:latin typeface="Garamond"/>
                <a:cs typeface="Garamond"/>
              </a:rPr>
              <a:t> </a:t>
            </a:r>
            <a:r>
              <a:rPr sz="1400" dirty="0">
                <a:latin typeface="Georgia"/>
                <a:cs typeface="Georgia"/>
              </a:rPr>
              <a:t>in</a:t>
            </a:r>
            <a:r>
              <a:rPr sz="1400" spc="5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red.)</a:t>
            </a:r>
            <a:r>
              <a:rPr sz="1400" spc="21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Which</a:t>
            </a:r>
            <a:r>
              <a:rPr sz="1400" spc="5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of</a:t>
            </a:r>
            <a:r>
              <a:rPr sz="1400" spc="45" dirty="0">
                <a:latin typeface="Georgia"/>
                <a:cs typeface="Georgia"/>
              </a:rPr>
              <a:t> </a:t>
            </a:r>
            <a:r>
              <a:rPr sz="1400" spc="-25" dirty="0">
                <a:latin typeface="Georgia"/>
                <a:cs typeface="Georgia"/>
              </a:rPr>
              <a:t>the following</a:t>
            </a:r>
            <a:r>
              <a:rPr sz="1400" spc="4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is</a:t>
            </a:r>
            <a:r>
              <a:rPr sz="1400" spc="5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true</a:t>
            </a:r>
            <a:r>
              <a:rPr sz="1400" spc="4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of</a:t>
            </a:r>
            <a:r>
              <a:rPr sz="1400" spc="5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the</a:t>
            </a:r>
            <a:r>
              <a:rPr sz="1400" spc="50" dirty="0">
                <a:latin typeface="Georgia"/>
                <a:cs typeface="Georgia"/>
              </a:rPr>
              <a:t> </a:t>
            </a:r>
            <a:r>
              <a:rPr sz="1400" spc="-35" dirty="0">
                <a:latin typeface="Georgia"/>
                <a:cs typeface="Georgia"/>
              </a:rPr>
              <a:t>momentum</a:t>
            </a:r>
            <a:r>
              <a:rPr sz="1400" spc="45" dirty="0">
                <a:latin typeface="Georgia"/>
                <a:cs typeface="Georgia"/>
              </a:rPr>
              <a:t> </a:t>
            </a:r>
            <a:r>
              <a:rPr sz="1400" spc="-20" dirty="0">
                <a:latin typeface="Georgia"/>
                <a:cs typeface="Georgia"/>
              </a:rPr>
              <a:t>probabilities</a:t>
            </a:r>
            <a:r>
              <a:rPr sz="1400" spc="5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for</a:t>
            </a:r>
            <a:r>
              <a:rPr sz="1400" spc="5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Particle</a:t>
            </a:r>
            <a:r>
              <a:rPr sz="1400" spc="4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2?</a:t>
            </a:r>
            <a:r>
              <a:rPr sz="1400" spc="17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(Choose</a:t>
            </a:r>
            <a:r>
              <a:rPr sz="1400" spc="4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one</a:t>
            </a:r>
            <a:r>
              <a:rPr sz="1400" spc="5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and</a:t>
            </a:r>
            <a:r>
              <a:rPr sz="1400" spc="5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explain</a:t>
            </a:r>
            <a:r>
              <a:rPr sz="1400" spc="4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your</a:t>
            </a:r>
            <a:r>
              <a:rPr sz="1400" spc="50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choice.)</a:t>
            </a:r>
            <a:endParaRPr sz="1400">
              <a:latin typeface="Georgia"/>
              <a:cs typeface="Georgia"/>
            </a:endParaRPr>
          </a:p>
        </p:txBody>
      </p:sp>
      <p:pic>
        <p:nvPicPr>
          <p:cNvPr id="12" name="object 1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616805" y="2169901"/>
            <a:ext cx="2459067" cy="1589999"/>
          </a:xfrm>
          <a:prstGeom prst="rect">
            <a:avLst/>
          </a:prstGeom>
        </p:spPr>
      </p:pic>
      <p:sp>
        <p:nvSpPr>
          <p:cNvPr id="13" name="object 13"/>
          <p:cNvSpPr txBox="1"/>
          <p:nvPr/>
        </p:nvSpPr>
        <p:spPr>
          <a:xfrm>
            <a:off x="655319" y="4296204"/>
            <a:ext cx="8382000" cy="230695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447040" indent="-257175">
              <a:lnSpc>
                <a:spcPct val="100000"/>
              </a:lnSpc>
              <a:spcBef>
                <a:spcPts val="135"/>
              </a:spcBef>
              <a:buAutoNum type="alphaUcPeriod"/>
              <a:tabLst>
                <a:tab pos="447040" algn="l"/>
              </a:tabLst>
            </a:pPr>
            <a:r>
              <a:rPr sz="1400" dirty="0">
                <a:latin typeface="Georgia"/>
                <a:cs typeface="Georgia"/>
              </a:rPr>
              <a:t>There’s</a:t>
            </a:r>
            <a:r>
              <a:rPr sz="1400" spc="8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an</a:t>
            </a:r>
            <a:r>
              <a:rPr sz="1400" spc="8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17%</a:t>
            </a:r>
            <a:r>
              <a:rPr sz="1400" spc="85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chance</a:t>
            </a:r>
            <a:r>
              <a:rPr sz="1400" spc="8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of</a:t>
            </a:r>
            <a:r>
              <a:rPr sz="1400" spc="80" dirty="0">
                <a:latin typeface="Georgia"/>
                <a:cs typeface="Georgia"/>
              </a:rPr>
              <a:t> </a:t>
            </a:r>
            <a:r>
              <a:rPr sz="1400" spc="-20" dirty="0">
                <a:latin typeface="Georgia"/>
                <a:cs typeface="Georgia"/>
              </a:rPr>
              <a:t>finding</a:t>
            </a:r>
            <a:r>
              <a:rPr sz="1400" spc="90" dirty="0">
                <a:latin typeface="Georgia"/>
                <a:cs typeface="Georgia"/>
              </a:rPr>
              <a:t> </a:t>
            </a:r>
            <a:r>
              <a:rPr sz="1400" i="1" dirty="0">
                <a:latin typeface="Times New Roman"/>
                <a:cs typeface="Times New Roman"/>
              </a:rPr>
              <a:t>−</a:t>
            </a:r>
            <a:r>
              <a:rPr sz="1400" dirty="0">
                <a:latin typeface="Lucida Sans Unicode"/>
                <a:cs typeface="Lucida Sans Unicode"/>
              </a:rPr>
              <a:t>ℏ</a:t>
            </a:r>
            <a:r>
              <a:rPr sz="1400" b="0" i="1" dirty="0">
                <a:latin typeface="Bookman Old Style"/>
                <a:cs typeface="Bookman Old Style"/>
              </a:rPr>
              <a:t>/L</a:t>
            </a:r>
            <a:r>
              <a:rPr sz="1400" b="0" i="1" spc="-70" dirty="0">
                <a:latin typeface="Bookman Old Style"/>
                <a:cs typeface="Bookman Old Style"/>
              </a:rPr>
              <a:t> </a:t>
            </a:r>
            <a:r>
              <a:rPr sz="1400" b="0" i="1" spc="250" dirty="0">
                <a:latin typeface="Bookman Old Style"/>
                <a:cs typeface="Bookman Old Style"/>
              </a:rPr>
              <a:t>&lt;</a:t>
            </a:r>
            <a:r>
              <a:rPr sz="1400" b="0" i="1" spc="-60" dirty="0">
                <a:latin typeface="Bookman Old Style"/>
                <a:cs typeface="Bookman Old Style"/>
              </a:rPr>
              <a:t> </a:t>
            </a:r>
            <a:r>
              <a:rPr sz="1400" b="0" i="1" dirty="0">
                <a:latin typeface="Bookman Old Style"/>
                <a:cs typeface="Bookman Old Style"/>
              </a:rPr>
              <a:t>p</a:t>
            </a:r>
            <a:r>
              <a:rPr sz="1500" baseline="-11111" dirty="0">
                <a:latin typeface="Garamond"/>
                <a:cs typeface="Garamond"/>
              </a:rPr>
              <a:t>2</a:t>
            </a:r>
            <a:r>
              <a:rPr sz="1500" spc="225" baseline="-11111" dirty="0">
                <a:latin typeface="Garamond"/>
                <a:cs typeface="Garamond"/>
              </a:rPr>
              <a:t> </a:t>
            </a:r>
            <a:r>
              <a:rPr sz="1400" b="0" i="1" spc="250" dirty="0">
                <a:latin typeface="Bookman Old Style"/>
                <a:cs typeface="Bookman Old Style"/>
              </a:rPr>
              <a:t>&lt;</a:t>
            </a:r>
            <a:r>
              <a:rPr sz="1400" b="0" i="1" spc="-65" dirty="0">
                <a:latin typeface="Bookman Old Style"/>
                <a:cs typeface="Bookman Old Style"/>
              </a:rPr>
              <a:t> </a:t>
            </a:r>
            <a:r>
              <a:rPr sz="1400" spc="-20" dirty="0">
                <a:latin typeface="Lucida Sans Unicode"/>
                <a:cs typeface="Lucida Sans Unicode"/>
              </a:rPr>
              <a:t>ℏ</a:t>
            </a:r>
            <a:r>
              <a:rPr sz="1400" b="0" i="1" spc="-20" dirty="0">
                <a:latin typeface="Bookman Old Style"/>
                <a:cs typeface="Bookman Old Style"/>
              </a:rPr>
              <a:t>/L</a:t>
            </a:r>
            <a:r>
              <a:rPr sz="1400" spc="-20" dirty="0">
                <a:latin typeface="Georgia"/>
                <a:cs typeface="Georgia"/>
              </a:rPr>
              <a:t>.</a:t>
            </a:r>
            <a:endParaRPr sz="1400">
              <a:latin typeface="Georgia"/>
              <a:cs typeface="Georgia"/>
            </a:endParaRPr>
          </a:p>
          <a:p>
            <a:pPr marL="447040" indent="-249554">
              <a:lnSpc>
                <a:spcPct val="100000"/>
              </a:lnSpc>
              <a:spcBef>
                <a:spcPts val="1110"/>
              </a:spcBef>
              <a:buAutoNum type="alphaUcPeriod"/>
              <a:tabLst>
                <a:tab pos="447040" algn="l"/>
              </a:tabLst>
            </a:pPr>
            <a:r>
              <a:rPr sz="1400" dirty="0">
                <a:latin typeface="Georgia"/>
                <a:cs typeface="Georgia"/>
              </a:rPr>
              <a:t>There’s</a:t>
            </a:r>
            <a:r>
              <a:rPr sz="1400" spc="6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</a:t>
            </a:r>
            <a:r>
              <a:rPr sz="1400" spc="60" dirty="0">
                <a:latin typeface="Georgia"/>
                <a:cs typeface="Georgia"/>
              </a:rPr>
              <a:t> </a:t>
            </a:r>
            <a:r>
              <a:rPr sz="1400" spc="-25" dirty="0">
                <a:latin typeface="Georgia"/>
                <a:cs typeface="Georgia"/>
              </a:rPr>
              <a:t>68%</a:t>
            </a:r>
            <a:r>
              <a:rPr sz="1400" spc="65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chance</a:t>
            </a:r>
            <a:r>
              <a:rPr sz="1400" spc="6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of</a:t>
            </a:r>
            <a:r>
              <a:rPr sz="1400" spc="65" dirty="0">
                <a:latin typeface="Georgia"/>
                <a:cs typeface="Georgia"/>
              </a:rPr>
              <a:t> </a:t>
            </a:r>
            <a:r>
              <a:rPr sz="1400" spc="-20" dirty="0">
                <a:latin typeface="Georgia"/>
                <a:cs typeface="Georgia"/>
              </a:rPr>
              <a:t>finding</a:t>
            </a:r>
            <a:r>
              <a:rPr sz="1400" spc="65" dirty="0">
                <a:latin typeface="Georgia"/>
                <a:cs typeface="Georgia"/>
              </a:rPr>
              <a:t> </a:t>
            </a:r>
            <a:r>
              <a:rPr sz="1400" i="1" spc="-20" dirty="0">
                <a:latin typeface="Times New Roman"/>
                <a:cs typeface="Times New Roman"/>
              </a:rPr>
              <a:t>−</a:t>
            </a:r>
            <a:r>
              <a:rPr sz="1400" spc="-20" dirty="0">
                <a:latin typeface="Georgia"/>
                <a:cs typeface="Georgia"/>
              </a:rPr>
              <a:t>4</a:t>
            </a:r>
            <a:r>
              <a:rPr sz="1400" spc="-20" dirty="0">
                <a:latin typeface="Lucida Sans Unicode"/>
                <a:cs typeface="Lucida Sans Unicode"/>
              </a:rPr>
              <a:t>ℏ</a:t>
            </a:r>
            <a:r>
              <a:rPr sz="1400" b="0" i="1" spc="-20" dirty="0">
                <a:latin typeface="Bookman Old Style"/>
                <a:cs typeface="Bookman Old Style"/>
              </a:rPr>
              <a:t>/L</a:t>
            </a:r>
            <a:r>
              <a:rPr sz="1400" b="0" i="1" spc="-80" dirty="0">
                <a:latin typeface="Bookman Old Style"/>
                <a:cs typeface="Bookman Old Style"/>
              </a:rPr>
              <a:t> </a:t>
            </a:r>
            <a:r>
              <a:rPr sz="1400" b="0" i="1" spc="250" dirty="0">
                <a:latin typeface="Bookman Old Style"/>
                <a:cs typeface="Bookman Old Style"/>
              </a:rPr>
              <a:t>&lt;</a:t>
            </a:r>
            <a:r>
              <a:rPr sz="1400" b="0" i="1" spc="-85" dirty="0">
                <a:latin typeface="Bookman Old Style"/>
                <a:cs typeface="Bookman Old Style"/>
              </a:rPr>
              <a:t> </a:t>
            </a:r>
            <a:r>
              <a:rPr sz="1400" b="0" i="1" dirty="0">
                <a:latin typeface="Bookman Old Style"/>
                <a:cs typeface="Bookman Old Style"/>
              </a:rPr>
              <a:t>p</a:t>
            </a:r>
            <a:r>
              <a:rPr sz="1500" baseline="-11111" dirty="0">
                <a:latin typeface="Garamond"/>
                <a:cs typeface="Garamond"/>
              </a:rPr>
              <a:t>2</a:t>
            </a:r>
            <a:r>
              <a:rPr sz="1500" spc="195" baseline="-11111" dirty="0">
                <a:latin typeface="Garamond"/>
                <a:cs typeface="Garamond"/>
              </a:rPr>
              <a:t> </a:t>
            </a:r>
            <a:r>
              <a:rPr sz="1400" b="0" i="1" spc="250" dirty="0">
                <a:latin typeface="Bookman Old Style"/>
                <a:cs typeface="Bookman Old Style"/>
              </a:rPr>
              <a:t>&lt;</a:t>
            </a:r>
            <a:r>
              <a:rPr sz="1400" b="0" i="1" spc="-85" dirty="0">
                <a:latin typeface="Bookman Old Style"/>
                <a:cs typeface="Bookman Old Style"/>
              </a:rPr>
              <a:t> </a:t>
            </a:r>
            <a:r>
              <a:rPr sz="1400" spc="-10" dirty="0">
                <a:latin typeface="Georgia"/>
                <a:cs typeface="Georgia"/>
              </a:rPr>
              <a:t>4</a:t>
            </a:r>
            <a:r>
              <a:rPr sz="1400" spc="-10" dirty="0">
                <a:latin typeface="Lucida Sans Unicode"/>
                <a:cs typeface="Lucida Sans Unicode"/>
              </a:rPr>
              <a:t>ℏ</a:t>
            </a:r>
            <a:r>
              <a:rPr sz="1400" b="0" i="1" spc="-10" dirty="0">
                <a:latin typeface="Bookman Old Style"/>
                <a:cs typeface="Bookman Old Style"/>
              </a:rPr>
              <a:t>/L</a:t>
            </a:r>
            <a:r>
              <a:rPr sz="1400" spc="-10" dirty="0">
                <a:latin typeface="Georgia"/>
                <a:cs typeface="Georgia"/>
              </a:rPr>
              <a:t>.</a:t>
            </a:r>
            <a:endParaRPr sz="1400">
              <a:latin typeface="Georgia"/>
              <a:cs typeface="Georgia"/>
            </a:endParaRPr>
          </a:p>
          <a:p>
            <a:pPr marL="447040" indent="-252095">
              <a:lnSpc>
                <a:spcPct val="100000"/>
              </a:lnSpc>
              <a:spcBef>
                <a:spcPts val="1105"/>
              </a:spcBef>
              <a:buAutoNum type="alphaUcPeriod"/>
              <a:tabLst>
                <a:tab pos="447040" algn="l"/>
              </a:tabLst>
            </a:pPr>
            <a:r>
              <a:rPr sz="1400" dirty="0">
                <a:latin typeface="Georgia"/>
                <a:cs typeface="Georgia"/>
              </a:rPr>
              <a:t>Both</a:t>
            </a:r>
            <a:r>
              <a:rPr sz="1400" spc="114" dirty="0">
                <a:latin typeface="Georgia"/>
                <a:cs typeface="Georgia"/>
              </a:rPr>
              <a:t> </a:t>
            </a:r>
            <a:r>
              <a:rPr sz="1400" spc="110" dirty="0">
                <a:latin typeface="Georgia"/>
                <a:cs typeface="Georgia"/>
              </a:rPr>
              <a:t>A</a:t>
            </a:r>
            <a:r>
              <a:rPr sz="1400" spc="114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and</a:t>
            </a:r>
            <a:r>
              <a:rPr sz="1400" spc="120" dirty="0">
                <a:latin typeface="Georgia"/>
                <a:cs typeface="Georgia"/>
              </a:rPr>
              <a:t> </a:t>
            </a:r>
            <a:r>
              <a:rPr sz="1400" spc="20" dirty="0">
                <a:latin typeface="Georgia"/>
                <a:cs typeface="Georgia"/>
              </a:rPr>
              <a:t>B</a:t>
            </a:r>
            <a:endParaRPr sz="1400">
              <a:latin typeface="Georgia"/>
              <a:cs typeface="Georgia"/>
            </a:endParaRPr>
          </a:p>
          <a:p>
            <a:pPr marL="447040" indent="-259715">
              <a:lnSpc>
                <a:spcPct val="100000"/>
              </a:lnSpc>
              <a:spcBef>
                <a:spcPts val="1110"/>
              </a:spcBef>
              <a:buAutoNum type="alphaUcPeriod"/>
              <a:tabLst>
                <a:tab pos="447040" algn="l"/>
              </a:tabLst>
            </a:pPr>
            <a:r>
              <a:rPr sz="1400" spc="-10" dirty="0">
                <a:latin typeface="Georgia"/>
                <a:cs typeface="Georgia"/>
              </a:rPr>
              <a:t>Neither</a:t>
            </a:r>
            <a:r>
              <a:rPr sz="1400" spc="45" dirty="0">
                <a:latin typeface="Georgia"/>
                <a:cs typeface="Georgia"/>
              </a:rPr>
              <a:t> </a:t>
            </a:r>
            <a:r>
              <a:rPr sz="1400" spc="110" dirty="0">
                <a:latin typeface="Georgia"/>
                <a:cs typeface="Georgia"/>
              </a:rPr>
              <a:t>A</a:t>
            </a:r>
            <a:r>
              <a:rPr sz="1400" spc="5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nor</a:t>
            </a:r>
            <a:r>
              <a:rPr sz="1400" spc="50" dirty="0">
                <a:latin typeface="Georgia"/>
                <a:cs typeface="Georgia"/>
              </a:rPr>
              <a:t> </a:t>
            </a:r>
            <a:r>
              <a:rPr sz="1400" spc="20" dirty="0">
                <a:latin typeface="Georgia"/>
                <a:cs typeface="Georgia"/>
              </a:rPr>
              <a:t>B</a:t>
            </a:r>
            <a:endParaRPr sz="1400"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415"/>
              </a:spcBef>
            </a:pPr>
            <a:endParaRPr sz="1400">
              <a:latin typeface="Georgia"/>
              <a:cs typeface="Georgia"/>
            </a:endParaRPr>
          </a:p>
          <a:p>
            <a:pPr marL="64769">
              <a:lnSpc>
                <a:spcPct val="100000"/>
              </a:lnSpc>
              <a:tabLst>
                <a:tab pos="1027430" algn="l"/>
              </a:tabLst>
            </a:pPr>
            <a:r>
              <a:rPr sz="1400" b="1" spc="-10" dirty="0">
                <a:latin typeface="Georgia"/>
                <a:cs typeface="Georgia"/>
              </a:rPr>
              <a:t>Solution:</a:t>
            </a:r>
            <a:r>
              <a:rPr sz="1400" b="1" dirty="0">
                <a:latin typeface="Georgia"/>
                <a:cs typeface="Georgia"/>
              </a:rPr>
              <a:t>	</a:t>
            </a:r>
            <a:r>
              <a:rPr sz="1400" spc="20" dirty="0">
                <a:latin typeface="Georgia"/>
                <a:cs typeface="Georgia"/>
              </a:rPr>
              <a:t>B</a:t>
            </a:r>
            <a:endParaRPr sz="1400">
              <a:latin typeface="Georgia"/>
              <a:cs typeface="Georgia"/>
            </a:endParaRPr>
          </a:p>
          <a:p>
            <a:pPr marL="140335" algn="ctr">
              <a:lnSpc>
                <a:spcPts val="509"/>
              </a:lnSpc>
              <a:spcBef>
                <a:spcPts val="530"/>
              </a:spcBef>
            </a:pPr>
            <a:r>
              <a:rPr sz="700" spc="-50" dirty="0">
                <a:latin typeface="Eras Medium ITC"/>
                <a:cs typeface="Eras Medium ITC"/>
              </a:rPr>
              <a:t>2</a:t>
            </a:r>
            <a:endParaRPr sz="700">
              <a:latin typeface="Eras Medium ITC"/>
              <a:cs typeface="Eras Medium ITC"/>
            </a:endParaRPr>
          </a:p>
          <a:p>
            <a:pPr marL="76200">
              <a:lnSpc>
                <a:spcPts val="1350"/>
              </a:lnSpc>
            </a:pPr>
            <a:r>
              <a:rPr sz="1400" dirty="0">
                <a:latin typeface="Georgia"/>
                <a:cs typeface="Georgia"/>
              </a:rPr>
              <a:t>When</a:t>
            </a:r>
            <a:r>
              <a:rPr sz="1400" spc="2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you</a:t>
            </a:r>
            <a:r>
              <a:rPr sz="1400" spc="25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see</a:t>
            </a:r>
            <a:r>
              <a:rPr sz="1400" spc="2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that</a:t>
            </a:r>
            <a:r>
              <a:rPr sz="1400" spc="2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the</a:t>
            </a:r>
            <a:r>
              <a:rPr sz="1400" spc="25" dirty="0">
                <a:latin typeface="Georgia"/>
                <a:cs typeface="Georgia"/>
              </a:rPr>
              <a:t> </a:t>
            </a:r>
            <a:r>
              <a:rPr sz="1400" spc="-25" dirty="0">
                <a:latin typeface="Georgia"/>
                <a:cs typeface="Georgia"/>
              </a:rPr>
              <a:t>wavefunction</a:t>
            </a:r>
            <a:r>
              <a:rPr sz="1400" spc="20" dirty="0">
                <a:latin typeface="Georgia"/>
                <a:cs typeface="Georgia"/>
              </a:rPr>
              <a:t> </a:t>
            </a:r>
            <a:r>
              <a:rPr sz="1400" b="0" i="1" dirty="0">
                <a:latin typeface="Bookman Old Style"/>
                <a:cs typeface="Bookman Old Style"/>
              </a:rPr>
              <a:t>ψ</a:t>
            </a:r>
            <a:r>
              <a:rPr sz="1500" baseline="-11111" dirty="0">
                <a:latin typeface="Garamond"/>
                <a:cs typeface="Garamond"/>
              </a:rPr>
              <a:t>1</a:t>
            </a:r>
            <a:r>
              <a:rPr sz="1400" dirty="0">
                <a:latin typeface="Georgia"/>
                <a:cs typeface="Georgia"/>
              </a:rPr>
              <a:t>(</a:t>
            </a:r>
            <a:r>
              <a:rPr sz="1400" b="0" i="1" dirty="0">
                <a:latin typeface="Bookman Old Style"/>
                <a:cs typeface="Bookman Old Style"/>
              </a:rPr>
              <a:t>x</a:t>
            </a:r>
            <a:r>
              <a:rPr sz="1400" dirty="0">
                <a:latin typeface="Georgia"/>
                <a:cs typeface="Georgia"/>
              </a:rPr>
              <a:t>)</a:t>
            </a:r>
            <a:r>
              <a:rPr sz="1400" spc="25" dirty="0">
                <a:latin typeface="Georgia"/>
                <a:cs typeface="Georgia"/>
              </a:rPr>
              <a:t> </a:t>
            </a:r>
            <a:r>
              <a:rPr sz="1400" spc="185" dirty="0">
                <a:latin typeface="Georgia"/>
                <a:cs typeface="Georgia"/>
              </a:rPr>
              <a:t>=</a:t>
            </a:r>
            <a:r>
              <a:rPr sz="1400" spc="30" dirty="0">
                <a:latin typeface="Georgia"/>
                <a:cs typeface="Georgia"/>
              </a:rPr>
              <a:t> </a:t>
            </a:r>
            <a:r>
              <a:rPr sz="1400" b="0" i="1" dirty="0">
                <a:latin typeface="Bookman Old Style"/>
                <a:cs typeface="Bookman Old Style"/>
              </a:rPr>
              <a:t>Ae</a:t>
            </a:r>
            <a:r>
              <a:rPr sz="1500" i="1" baseline="27777" dirty="0">
                <a:latin typeface="Times New Roman"/>
                <a:cs typeface="Times New Roman"/>
              </a:rPr>
              <a:t>−</a:t>
            </a:r>
            <a:r>
              <a:rPr sz="1500" baseline="27777" dirty="0">
                <a:latin typeface="Garamond"/>
                <a:cs typeface="Garamond"/>
              </a:rPr>
              <a:t>(</a:t>
            </a:r>
            <a:r>
              <a:rPr sz="1500" b="0" i="1" baseline="27777" dirty="0">
                <a:latin typeface="Bookman Old Style"/>
                <a:cs typeface="Bookman Old Style"/>
              </a:rPr>
              <a:t>x/L</a:t>
            </a:r>
            <a:r>
              <a:rPr sz="1500" baseline="27777" dirty="0">
                <a:latin typeface="Garamond"/>
                <a:cs typeface="Garamond"/>
              </a:rPr>
              <a:t>)</a:t>
            </a:r>
            <a:r>
              <a:rPr sz="1500" spc="240" baseline="27777" dirty="0">
                <a:latin typeface="Garamond"/>
                <a:cs typeface="Garamond"/>
              </a:rPr>
              <a:t>  </a:t>
            </a:r>
            <a:r>
              <a:rPr sz="1400" spc="-10" dirty="0">
                <a:latin typeface="Georgia"/>
                <a:cs typeface="Georgia"/>
              </a:rPr>
              <a:t>gives</a:t>
            </a:r>
            <a:r>
              <a:rPr sz="1400" spc="2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</a:t>
            </a:r>
            <a:r>
              <a:rPr sz="1400" spc="25" dirty="0">
                <a:latin typeface="Georgia"/>
                <a:cs typeface="Georgia"/>
              </a:rPr>
              <a:t> </a:t>
            </a:r>
            <a:r>
              <a:rPr sz="1400" spc="-35" dirty="0">
                <a:latin typeface="Georgia"/>
                <a:cs typeface="Georgia"/>
              </a:rPr>
              <a:t>momentum</a:t>
            </a:r>
            <a:r>
              <a:rPr sz="1400" spc="2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probability</a:t>
            </a:r>
            <a:r>
              <a:rPr sz="1400" spc="2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of</a:t>
            </a:r>
            <a:r>
              <a:rPr sz="1400" spc="25" dirty="0">
                <a:latin typeface="Georgia"/>
                <a:cs typeface="Georgia"/>
              </a:rPr>
              <a:t> </a:t>
            </a:r>
            <a:r>
              <a:rPr sz="1400" spc="-45" dirty="0">
                <a:latin typeface="Georgia"/>
                <a:cs typeface="Georgia"/>
              </a:rPr>
              <a:t>68%</a:t>
            </a:r>
            <a:r>
              <a:rPr sz="1400" spc="2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of</a:t>
            </a:r>
            <a:r>
              <a:rPr sz="1400" spc="25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measuring</a:t>
            </a:r>
            <a:endParaRPr sz="1400">
              <a:latin typeface="Georgia"/>
              <a:cs typeface="Georgia"/>
            </a:endParaRPr>
          </a:p>
          <a:p>
            <a:pPr marL="76200">
              <a:lnSpc>
                <a:spcPct val="100000"/>
              </a:lnSpc>
              <a:spcBef>
                <a:spcPts val="114"/>
              </a:spcBef>
            </a:pPr>
            <a:r>
              <a:rPr sz="1400" i="1" dirty="0">
                <a:latin typeface="Times New Roman"/>
                <a:cs typeface="Times New Roman"/>
              </a:rPr>
              <a:t>−</a:t>
            </a:r>
            <a:r>
              <a:rPr sz="1400" dirty="0">
                <a:latin typeface="Lucida Sans Unicode"/>
                <a:cs typeface="Lucida Sans Unicode"/>
              </a:rPr>
              <a:t>ℏ</a:t>
            </a:r>
            <a:r>
              <a:rPr sz="1400" b="0" i="1" dirty="0">
                <a:latin typeface="Bookman Old Style"/>
                <a:cs typeface="Bookman Old Style"/>
              </a:rPr>
              <a:t>/L</a:t>
            </a:r>
            <a:r>
              <a:rPr sz="1400" b="0" i="1" spc="-70" dirty="0">
                <a:latin typeface="Bookman Old Style"/>
                <a:cs typeface="Bookman Old Style"/>
              </a:rPr>
              <a:t> </a:t>
            </a:r>
            <a:r>
              <a:rPr sz="1400" b="0" i="1" spc="250" dirty="0">
                <a:latin typeface="Bookman Old Style"/>
                <a:cs typeface="Bookman Old Style"/>
              </a:rPr>
              <a:t>&lt;</a:t>
            </a:r>
            <a:r>
              <a:rPr sz="1400" b="0" i="1" spc="-65" dirty="0">
                <a:latin typeface="Bookman Old Style"/>
                <a:cs typeface="Bookman Old Style"/>
              </a:rPr>
              <a:t> </a:t>
            </a:r>
            <a:r>
              <a:rPr sz="1400" b="0" i="1" dirty="0">
                <a:latin typeface="Bookman Old Style"/>
                <a:cs typeface="Bookman Old Style"/>
              </a:rPr>
              <a:t>p</a:t>
            </a:r>
            <a:r>
              <a:rPr sz="1500" baseline="-11111" dirty="0">
                <a:latin typeface="Garamond"/>
                <a:cs typeface="Garamond"/>
              </a:rPr>
              <a:t>1</a:t>
            </a:r>
            <a:r>
              <a:rPr sz="1500" spc="217" baseline="-11111" dirty="0">
                <a:latin typeface="Garamond"/>
                <a:cs typeface="Garamond"/>
              </a:rPr>
              <a:t> </a:t>
            </a:r>
            <a:r>
              <a:rPr sz="1400" b="0" i="1" spc="250" dirty="0">
                <a:latin typeface="Bookman Old Style"/>
                <a:cs typeface="Bookman Old Style"/>
              </a:rPr>
              <a:t>&lt;</a:t>
            </a:r>
            <a:r>
              <a:rPr sz="1400" b="0" i="1" spc="-70" dirty="0">
                <a:latin typeface="Bookman Old Style"/>
                <a:cs typeface="Bookman Old Style"/>
              </a:rPr>
              <a:t> </a:t>
            </a:r>
            <a:r>
              <a:rPr sz="1400" spc="-20" dirty="0">
                <a:latin typeface="Lucida Sans Unicode"/>
                <a:cs typeface="Lucida Sans Unicode"/>
              </a:rPr>
              <a:t>ℏ</a:t>
            </a:r>
            <a:r>
              <a:rPr sz="1400" b="0" i="1" spc="-20" dirty="0">
                <a:latin typeface="Bookman Old Style"/>
                <a:cs typeface="Bookman Old Style"/>
              </a:rPr>
              <a:t>/L</a:t>
            </a:r>
            <a:r>
              <a:rPr sz="1400" spc="-20" dirty="0">
                <a:latin typeface="Georgia"/>
                <a:cs typeface="Georgia"/>
              </a:rPr>
              <a:t>,</a:t>
            </a:r>
            <a:r>
              <a:rPr sz="1400" spc="7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that</a:t>
            </a:r>
            <a:r>
              <a:rPr sz="1400" spc="8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result</a:t>
            </a:r>
            <a:r>
              <a:rPr sz="1400" spc="7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is</a:t>
            </a:r>
            <a:r>
              <a:rPr sz="1400" spc="80" dirty="0">
                <a:latin typeface="Georgia"/>
                <a:cs typeface="Georgia"/>
              </a:rPr>
              <a:t> </a:t>
            </a:r>
            <a:r>
              <a:rPr sz="1400" spc="-25" dirty="0">
                <a:latin typeface="Georgia"/>
                <a:cs typeface="Georgia"/>
              </a:rPr>
              <a:t>independent</a:t>
            </a:r>
            <a:r>
              <a:rPr sz="1400" spc="8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of</a:t>
            </a:r>
            <a:r>
              <a:rPr sz="1400" spc="7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what</a:t>
            </a:r>
            <a:r>
              <a:rPr sz="1400" spc="75" dirty="0">
                <a:latin typeface="Georgia"/>
                <a:cs typeface="Georgia"/>
              </a:rPr>
              <a:t> </a:t>
            </a:r>
            <a:r>
              <a:rPr sz="1400" b="0" i="1" spc="135" dirty="0">
                <a:latin typeface="Bookman Old Style"/>
                <a:cs typeface="Bookman Old Style"/>
              </a:rPr>
              <a:t>L</a:t>
            </a:r>
            <a:r>
              <a:rPr sz="1400" b="0" i="1" spc="-10" dirty="0">
                <a:latin typeface="Bookman Old Style"/>
                <a:cs typeface="Bookman Old Style"/>
              </a:rPr>
              <a:t> </a:t>
            </a:r>
            <a:r>
              <a:rPr sz="1400" dirty="0">
                <a:latin typeface="Georgia"/>
                <a:cs typeface="Georgia"/>
              </a:rPr>
              <a:t>is.</a:t>
            </a:r>
            <a:r>
              <a:rPr sz="1400" spc="22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It</a:t>
            </a:r>
            <a:r>
              <a:rPr sz="1400" spc="75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would</a:t>
            </a:r>
            <a:r>
              <a:rPr sz="1400" spc="80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work</a:t>
            </a:r>
            <a:r>
              <a:rPr sz="1400" spc="7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with</a:t>
            </a:r>
            <a:r>
              <a:rPr sz="1400" spc="8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any</a:t>
            </a:r>
            <a:r>
              <a:rPr sz="1400" spc="75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length.</a:t>
            </a:r>
            <a:endParaRPr sz="1400">
              <a:latin typeface="Georgia"/>
              <a:cs typeface="Georgia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708806" y="6643385"/>
            <a:ext cx="76200" cy="132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700" spc="-50" dirty="0">
                <a:latin typeface="Eras Medium ITC"/>
                <a:cs typeface="Eras Medium ITC"/>
              </a:rPr>
              <a:t>2</a:t>
            </a:r>
            <a:endParaRPr sz="700">
              <a:latin typeface="Eras Medium ITC"/>
              <a:cs typeface="Eras Medium ITC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93419" y="6679486"/>
            <a:ext cx="8306434" cy="471805"/>
          </a:xfrm>
          <a:prstGeom prst="rect">
            <a:avLst/>
          </a:prstGeom>
        </p:spPr>
        <p:txBody>
          <a:bodyPr vert="horz" wrap="square" lIns="0" tIns="2540" rIns="0" bIns="0" rtlCol="0">
            <a:spAutoFit/>
          </a:bodyPr>
          <a:lstStyle/>
          <a:p>
            <a:pPr marL="38100" marR="30480">
              <a:lnSpc>
                <a:spcPct val="106700"/>
              </a:lnSpc>
              <a:spcBef>
                <a:spcPts val="20"/>
              </a:spcBef>
            </a:pPr>
            <a:r>
              <a:rPr sz="1400" dirty="0">
                <a:latin typeface="Georgia"/>
                <a:cs typeface="Georgia"/>
              </a:rPr>
              <a:t>So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we</a:t>
            </a:r>
            <a:r>
              <a:rPr sz="1400" spc="8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can</a:t>
            </a:r>
            <a:r>
              <a:rPr sz="1400" spc="85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rewrite</a:t>
            </a:r>
            <a:r>
              <a:rPr sz="1400" spc="85" dirty="0">
                <a:latin typeface="Georgia"/>
                <a:cs typeface="Georgia"/>
              </a:rPr>
              <a:t> </a:t>
            </a:r>
            <a:r>
              <a:rPr sz="1400" b="0" i="1" dirty="0">
                <a:latin typeface="Bookman Old Style"/>
                <a:cs typeface="Bookman Old Style"/>
              </a:rPr>
              <a:t>ψ</a:t>
            </a:r>
            <a:r>
              <a:rPr sz="1500" baseline="-11111" dirty="0">
                <a:latin typeface="Garamond"/>
                <a:cs typeface="Garamond"/>
              </a:rPr>
              <a:t>2</a:t>
            </a:r>
            <a:r>
              <a:rPr sz="1400" dirty="0">
                <a:latin typeface="Georgia"/>
                <a:cs typeface="Georgia"/>
              </a:rPr>
              <a:t>(</a:t>
            </a:r>
            <a:r>
              <a:rPr sz="1400" b="0" i="1" dirty="0">
                <a:latin typeface="Bookman Old Style"/>
                <a:cs typeface="Bookman Old Style"/>
              </a:rPr>
              <a:t>x</a:t>
            </a:r>
            <a:r>
              <a:rPr sz="1400" dirty="0">
                <a:latin typeface="Georgia"/>
                <a:cs typeface="Georgia"/>
              </a:rPr>
              <a:t>)</a:t>
            </a:r>
            <a:r>
              <a:rPr sz="1400" spc="8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as</a:t>
            </a:r>
            <a:r>
              <a:rPr sz="1400" spc="80" dirty="0">
                <a:latin typeface="Georgia"/>
                <a:cs typeface="Georgia"/>
              </a:rPr>
              <a:t> </a:t>
            </a:r>
            <a:r>
              <a:rPr sz="1400" b="0" i="1" dirty="0">
                <a:latin typeface="Bookman Old Style"/>
                <a:cs typeface="Bookman Old Style"/>
              </a:rPr>
              <a:t>Be</a:t>
            </a:r>
            <a:r>
              <a:rPr sz="1500" i="1" baseline="27777" dirty="0">
                <a:latin typeface="Times New Roman"/>
                <a:cs typeface="Times New Roman"/>
              </a:rPr>
              <a:t>−</a:t>
            </a:r>
            <a:r>
              <a:rPr sz="1500" baseline="27777" dirty="0">
                <a:latin typeface="Garamond"/>
                <a:cs typeface="Garamond"/>
              </a:rPr>
              <a:t>[</a:t>
            </a:r>
            <a:r>
              <a:rPr sz="1500" b="0" i="1" baseline="27777" dirty="0">
                <a:latin typeface="Bookman Old Style"/>
                <a:cs typeface="Bookman Old Style"/>
              </a:rPr>
              <a:t>x/</a:t>
            </a:r>
            <a:r>
              <a:rPr sz="1500" baseline="27777" dirty="0">
                <a:latin typeface="Garamond"/>
                <a:cs typeface="Garamond"/>
              </a:rPr>
              <a:t>(</a:t>
            </a:r>
            <a:r>
              <a:rPr sz="1500" b="0" i="1" baseline="27777" dirty="0">
                <a:latin typeface="Bookman Old Style"/>
                <a:cs typeface="Bookman Old Style"/>
              </a:rPr>
              <a:t>L/</a:t>
            </a:r>
            <a:r>
              <a:rPr sz="1500" baseline="27777" dirty="0">
                <a:latin typeface="Garamond"/>
                <a:cs typeface="Garamond"/>
              </a:rPr>
              <a:t>4)]</a:t>
            </a:r>
            <a:r>
              <a:rPr sz="1500" spc="277" baseline="27777" dirty="0">
                <a:latin typeface="Garamond"/>
                <a:cs typeface="Garamond"/>
              </a:rPr>
              <a:t>  </a:t>
            </a:r>
            <a:r>
              <a:rPr sz="1400" dirty="0">
                <a:latin typeface="Georgia"/>
                <a:cs typeface="Georgia"/>
              </a:rPr>
              <a:t>and</a:t>
            </a:r>
            <a:r>
              <a:rPr sz="1400" spc="8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the</a:t>
            </a:r>
            <a:r>
              <a:rPr sz="1400" spc="80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same</a:t>
            </a:r>
            <a:r>
              <a:rPr sz="1400" spc="8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math</a:t>
            </a:r>
            <a:r>
              <a:rPr sz="1400" spc="8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must</a:t>
            </a:r>
            <a:r>
              <a:rPr sz="1400" spc="80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work</a:t>
            </a:r>
            <a:r>
              <a:rPr sz="1400" spc="8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with</a:t>
            </a:r>
            <a:r>
              <a:rPr sz="1400" spc="8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the</a:t>
            </a:r>
            <a:r>
              <a:rPr sz="1400" spc="8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new</a:t>
            </a:r>
            <a:r>
              <a:rPr sz="1400" spc="8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length</a:t>
            </a:r>
            <a:r>
              <a:rPr sz="1400" spc="80" dirty="0">
                <a:latin typeface="Georgia"/>
                <a:cs typeface="Georgia"/>
              </a:rPr>
              <a:t> </a:t>
            </a:r>
            <a:r>
              <a:rPr sz="1400" b="0" i="1" dirty="0">
                <a:latin typeface="Bookman Old Style"/>
                <a:cs typeface="Bookman Old Style"/>
              </a:rPr>
              <a:t>L/</a:t>
            </a:r>
            <a:r>
              <a:rPr sz="1400" dirty="0">
                <a:latin typeface="Georgia"/>
                <a:cs typeface="Georgia"/>
              </a:rPr>
              <a:t>4.</a:t>
            </a:r>
            <a:r>
              <a:rPr sz="1400" spc="22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That</a:t>
            </a:r>
            <a:r>
              <a:rPr sz="1400" spc="85" dirty="0">
                <a:latin typeface="Georgia"/>
                <a:cs typeface="Georgia"/>
              </a:rPr>
              <a:t> </a:t>
            </a:r>
            <a:r>
              <a:rPr sz="1400" spc="-25" dirty="0">
                <a:latin typeface="Georgia"/>
                <a:cs typeface="Georgia"/>
              </a:rPr>
              <a:t>is, </a:t>
            </a:r>
            <a:r>
              <a:rPr sz="1400" dirty="0">
                <a:latin typeface="Georgia"/>
                <a:cs typeface="Georgia"/>
              </a:rPr>
              <a:t>there</a:t>
            </a:r>
            <a:r>
              <a:rPr sz="1400" spc="4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must</a:t>
            </a:r>
            <a:r>
              <a:rPr sz="1400" spc="4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be</a:t>
            </a:r>
            <a:r>
              <a:rPr sz="1400" spc="4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</a:t>
            </a:r>
            <a:r>
              <a:rPr sz="1400" spc="50" dirty="0">
                <a:latin typeface="Georgia"/>
                <a:cs typeface="Georgia"/>
              </a:rPr>
              <a:t> </a:t>
            </a:r>
            <a:r>
              <a:rPr sz="1400" spc="-25" dirty="0">
                <a:latin typeface="Georgia"/>
                <a:cs typeface="Georgia"/>
              </a:rPr>
              <a:t>68%</a:t>
            </a:r>
            <a:r>
              <a:rPr sz="1400" spc="4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probability</a:t>
            </a:r>
            <a:r>
              <a:rPr sz="1400" spc="4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of</a:t>
            </a:r>
            <a:r>
              <a:rPr sz="1400" spc="50" dirty="0">
                <a:latin typeface="Georgia"/>
                <a:cs typeface="Georgia"/>
              </a:rPr>
              <a:t> </a:t>
            </a:r>
            <a:r>
              <a:rPr sz="1400" spc="-20" dirty="0">
                <a:latin typeface="Georgia"/>
                <a:cs typeface="Georgia"/>
              </a:rPr>
              <a:t>finding</a:t>
            </a:r>
            <a:r>
              <a:rPr sz="1400" spc="50" dirty="0">
                <a:latin typeface="Georgia"/>
                <a:cs typeface="Georgia"/>
              </a:rPr>
              <a:t> </a:t>
            </a:r>
            <a:r>
              <a:rPr sz="1400" spc="-50" dirty="0">
                <a:latin typeface="Lucida Sans Unicode"/>
                <a:cs typeface="Lucida Sans Unicode"/>
              </a:rPr>
              <a:t>ℏ</a:t>
            </a:r>
            <a:r>
              <a:rPr sz="1400" b="0" i="1" spc="-50" dirty="0">
                <a:latin typeface="Bookman Old Style"/>
                <a:cs typeface="Bookman Old Style"/>
              </a:rPr>
              <a:t>/</a:t>
            </a:r>
            <a:r>
              <a:rPr sz="1400" spc="-50" dirty="0">
                <a:latin typeface="Georgia"/>
                <a:cs typeface="Georgia"/>
              </a:rPr>
              <a:t>(</a:t>
            </a:r>
            <a:r>
              <a:rPr sz="1400" b="0" i="1" spc="-50" dirty="0">
                <a:latin typeface="Bookman Old Style"/>
                <a:cs typeface="Bookman Old Style"/>
              </a:rPr>
              <a:t>L/</a:t>
            </a:r>
            <a:r>
              <a:rPr sz="1400" spc="-50" dirty="0">
                <a:latin typeface="Georgia"/>
                <a:cs typeface="Georgia"/>
              </a:rPr>
              <a:t>4)</a:t>
            </a:r>
            <a:r>
              <a:rPr sz="1400" spc="-10" dirty="0">
                <a:latin typeface="Georgia"/>
                <a:cs typeface="Georgia"/>
              </a:rPr>
              <a:t> </a:t>
            </a:r>
            <a:r>
              <a:rPr sz="1400" b="0" i="1" spc="250" dirty="0">
                <a:latin typeface="Bookman Old Style"/>
                <a:cs typeface="Bookman Old Style"/>
              </a:rPr>
              <a:t>&lt;</a:t>
            </a:r>
            <a:r>
              <a:rPr sz="1400" b="0" i="1" spc="-95" dirty="0">
                <a:latin typeface="Bookman Old Style"/>
                <a:cs typeface="Bookman Old Style"/>
              </a:rPr>
              <a:t> </a:t>
            </a:r>
            <a:r>
              <a:rPr sz="1400" b="0" i="1" dirty="0">
                <a:latin typeface="Bookman Old Style"/>
                <a:cs typeface="Bookman Old Style"/>
              </a:rPr>
              <a:t>p</a:t>
            </a:r>
            <a:r>
              <a:rPr sz="1500" baseline="-11111" dirty="0">
                <a:latin typeface="Garamond"/>
                <a:cs typeface="Garamond"/>
              </a:rPr>
              <a:t>2</a:t>
            </a:r>
            <a:r>
              <a:rPr sz="1500" spc="172" baseline="-11111" dirty="0">
                <a:latin typeface="Garamond"/>
                <a:cs typeface="Garamond"/>
              </a:rPr>
              <a:t> </a:t>
            </a:r>
            <a:r>
              <a:rPr sz="1400" b="0" i="1" spc="250" dirty="0">
                <a:latin typeface="Bookman Old Style"/>
                <a:cs typeface="Bookman Old Style"/>
              </a:rPr>
              <a:t>&lt;</a:t>
            </a:r>
            <a:r>
              <a:rPr sz="1400" b="0" i="1" spc="-95" dirty="0">
                <a:latin typeface="Bookman Old Style"/>
                <a:cs typeface="Bookman Old Style"/>
              </a:rPr>
              <a:t> </a:t>
            </a:r>
            <a:r>
              <a:rPr sz="1400" spc="-10" dirty="0">
                <a:latin typeface="Lucida Sans Unicode"/>
                <a:cs typeface="Lucida Sans Unicode"/>
              </a:rPr>
              <a:t>ℏ</a:t>
            </a:r>
            <a:r>
              <a:rPr sz="1400" b="0" i="1" spc="-10" dirty="0">
                <a:latin typeface="Bookman Old Style"/>
                <a:cs typeface="Bookman Old Style"/>
              </a:rPr>
              <a:t>/</a:t>
            </a:r>
            <a:r>
              <a:rPr sz="1400" spc="-10" dirty="0">
                <a:latin typeface="Georgia"/>
                <a:cs typeface="Georgia"/>
              </a:rPr>
              <a:t>(</a:t>
            </a:r>
            <a:r>
              <a:rPr sz="1400" b="0" i="1" spc="-10" dirty="0">
                <a:latin typeface="Bookman Old Style"/>
                <a:cs typeface="Bookman Old Style"/>
              </a:rPr>
              <a:t>L/</a:t>
            </a:r>
            <a:r>
              <a:rPr sz="1400" spc="-10" dirty="0">
                <a:latin typeface="Georgia"/>
                <a:cs typeface="Georgia"/>
              </a:rPr>
              <a:t>4).</a:t>
            </a:r>
            <a:endParaRPr sz="1400"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838190" algn="l"/>
              </a:tabLst>
            </a:pPr>
            <a:r>
              <a:rPr sz="1200" spc="-10" dirty="0">
                <a:latin typeface="Georgia"/>
                <a:cs typeface="Georgia"/>
              </a:rPr>
              <a:t>ConcepTest</a:t>
            </a:r>
            <a:r>
              <a:rPr sz="1200" dirty="0">
                <a:latin typeface="Georgia"/>
                <a:cs typeface="Georgia"/>
              </a:rPr>
              <a:t>	6.3.</a:t>
            </a:r>
            <a:r>
              <a:rPr sz="1200" spc="434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MOMENTUM</a:t>
            </a:r>
            <a:r>
              <a:rPr sz="1200" spc="25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EIGENSTATES</a:t>
            </a:r>
            <a:endParaRPr sz="1200">
              <a:latin typeface="Georgia"/>
              <a:cs typeface="Georgi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06119" y="1208797"/>
            <a:ext cx="8281670" cy="116268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5400" marR="17780" algn="just">
              <a:lnSpc>
                <a:spcPct val="101699"/>
              </a:lnSpc>
              <a:spcBef>
                <a:spcPts val="75"/>
              </a:spcBef>
            </a:pPr>
            <a:r>
              <a:rPr dirty="0"/>
              <a:t>The</a:t>
            </a:r>
            <a:r>
              <a:rPr spc="90" dirty="0"/>
              <a:t> </a:t>
            </a:r>
            <a:r>
              <a:rPr dirty="0"/>
              <a:t>Example</a:t>
            </a:r>
            <a:r>
              <a:rPr spc="100" dirty="0"/>
              <a:t> </a:t>
            </a:r>
            <a:r>
              <a:rPr dirty="0"/>
              <a:t>on</a:t>
            </a:r>
            <a:r>
              <a:rPr spc="100" dirty="0"/>
              <a:t> </a:t>
            </a:r>
            <a:r>
              <a:rPr dirty="0"/>
              <a:t>p.</a:t>
            </a:r>
            <a:r>
              <a:rPr spc="105" dirty="0"/>
              <a:t> </a:t>
            </a:r>
            <a:r>
              <a:rPr dirty="0"/>
              <a:t>274</a:t>
            </a:r>
            <a:r>
              <a:rPr spc="100" dirty="0"/>
              <a:t> </a:t>
            </a:r>
            <a:r>
              <a:rPr dirty="0"/>
              <a:t>gave</a:t>
            </a:r>
            <a:r>
              <a:rPr spc="100" dirty="0"/>
              <a:t> </a:t>
            </a:r>
            <a:r>
              <a:rPr dirty="0"/>
              <a:t>you</a:t>
            </a:r>
            <a:r>
              <a:rPr spc="100" dirty="0"/>
              <a:t> </a:t>
            </a:r>
            <a:r>
              <a:rPr dirty="0"/>
              <a:t>the</a:t>
            </a:r>
            <a:r>
              <a:rPr spc="100" dirty="0"/>
              <a:t> </a:t>
            </a:r>
            <a:r>
              <a:rPr spc="-20" dirty="0"/>
              <a:t>wavefunction</a:t>
            </a:r>
            <a:r>
              <a:rPr spc="100" dirty="0"/>
              <a:t> </a:t>
            </a:r>
            <a:r>
              <a:rPr dirty="0"/>
              <a:t>of</a:t>
            </a:r>
            <a:r>
              <a:rPr spc="100" dirty="0"/>
              <a:t> </a:t>
            </a:r>
            <a:r>
              <a:rPr dirty="0"/>
              <a:t>a</a:t>
            </a:r>
            <a:r>
              <a:rPr spc="105" dirty="0"/>
              <a:t> </a:t>
            </a:r>
            <a:r>
              <a:rPr dirty="0"/>
              <a:t>free</a:t>
            </a:r>
            <a:r>
              <a:rPr spc="100" dirty="0"/>
              <a:t> </a:t>
            </a:r>
            <a:r>
              <a:rPr spc="-20" dirty="0"/>
              <a:t>par- </a:t>
            </a:r>
            <a:r>
              <a:rPr dirty="0"/>
              <a:t>ticle</a:t>
            </a:r>
            <a:r>
              <a:rPr spc="50" dirty="0"/>
              <a:t> </a:t>
            </a:r>
            <a:r>
              <a:rPr dirty="0"/>
              <a:t>and</a:t>
            </a:r>
            <a:r>
              <a:rPr spc="65" dirty="0"/>
              <a:t> </a:t>
            </a:r>
            <a:r>
              <a:rPr dirty="0"/>
              <a:t>found</a:t>
            </a:r>
            <a:r>
              <a:rPr spc="65" dirty="0"/>
              <a:t> </a:t>
            </a:r>
            <a:r>
              <a:rPr spc="114" dirty="0"/>
              <a:t>that</a:t>
            </a:r>
            <a:r>
              <a:rPr spc="60" dirty="0"/>
              <a:t> </a:t>
            </a:r>
            <a:r>
              <a:rPr dirty="0"/>
              <a:t>the</a:t>
            </a:r>
            <a:r>
              <a:rPr spc="65" dirty="0"/>
              <a:t> </a:t>
            </a:r>
            <a:r>
              <a:rPr dirty="0"/>
              <a:t>probability</a:t>
            </a:r>
            <a:r>
              <a:rPr spc="65" dirty="0"/>
              <a:t> </a:t>
            </a:r>
            <a:r>
              <a:rPr dirty="0"/>
              <a:t>you</a:t>
            </a:r>
            <a:r>
              <a:rPr spc="65" dirty="0"/>
              <a:t> </a:t>
            </a:r>
            <a:r>
              <a:rPr spc="-10" dirty="0"/>
              <a:t>would</a:t>
            </a:r>
            <a:r>
              <a:rPr spc="65" dirty="0"/>
              <a:t> </a:t>
            </a:r>
            <a:r>
              <a:rPr dirty="0"/>
              <a:t>measure</a:t>
            </a:r>
            <a:r>
              <a:rPr spc="65" dirty="0"/>
              <a:t> </a:t>
            </a:r>
            <a:r>
              <a:rPr dirty="0"/>
              <a:t>the</a:t>
            </a:r>
            <a:r>
              <a:rPr spc="60" dirty="0"/>
              <a:t> </a:t>
            </a:r>
            <a:r>
              <a:rPr spc="-10" dirty="0"/>
              <a:t>parti- </a:t>
            </a:r>
            <a:r>
              <a:rPr spc="-50" dirty="0"/>
              <a:t>cle’s</a:t>
            </a:r>
            <a:r>
              <a:rPr spc="105" dirty="0"/>
              <a:t> </a:t>
            </a:r>
            <a:r>
              <a:rPr dirty="0"/>
              <a:t>energy</a:t>
            </a:r>
            <a:r>
              <a:rPr spc="120" dirty="0"/>
              <a:t> </a:t>
            </a:r>
            <a:r>
              <a:rPr dirty="0"/>
              <a:t>to</a:t>
            </a:r>
            <a:r>
              <a:rPr spc="114" dirty="0"/>
              <a:t> </a:t>
            </a:r>
            <a:r>
              <a:rPr dirty="0"/>
              <a:t>be</a:t>
            </a:r>
            <a:r>
              <a:rPr spc="120" dirty="0"/>
              <a:t> </a:t>
            </a:r>
            <a:r>
              <a:rPr dirty="0"/>
              <a:t>greater</a:t>
            </a:r>
            <a:r>
              <a:rPr spc="114" dirty="0"/>
              <a:t> </a:t>
            </a:r>
            <a:r>
              <a:rPr spc="70" dirty="0"/>
              <a:t>than</a:t>
            </a:r>
            <a:r>
              <a:rPr spc="120" dirty="0"/>
              <a:t> </a:t>
            </a:r>
            <a:r>
              <a:rPr spc="-25" dirty="0">
                <a:latin typeface="Lucida Sans Unicode"/>
                <a:cs typeface="Lucida Sans Unicode"/>
              </a:rPr>
              <a:t>ℏ</a:t>
            </a:r>
            <a:r>
              <a:rPr sz="3075" spc="-37" baseline="24390" dirty="0"/>
              <a:t>2</a:t>
            </a:r>
            <a:r>
              <a:rPr sz="2450" b="0" i="1" spc="-25" dirty="0">
                <a:latin typeface="Bookman Old Style"/>
                <a:cs typeface="Bookman Old Style"/>
              </a:rPr>
              <a:t>/</a:t>
            </a:r>
            <a:r>
              <a:rPr sz="2450" spc="-25" dirty="0"/>
              <a:t>(</a:t>
            </a:r>
            <a:r>
              <a:rPr sz="2450" b="0" i="1" spc="-25" dirty="0">
                <a:latin typeface="Bookman Old Style"/>
                <a:cs typeface="Bookman Old Style"/>
              </a:rPr>
              <a:t>mL</a:t>
            </a:r>
            <a:r>
              <a:rPr sz="3075" spc="-37" baseline="24390" dirty="0"/>
              <a:t>2</a:t>
            </a:r>
            <a:r>
              <a:rPr sz="2450" spc="-25" dirty="0"/>
              <a:t>)</a:t>
            </a:r>
            <a:r>
              <a:rPr sz="2450" spc="114" dirty="0"/>
              <a:t> </a:t>
            </a:r>
            <a:r>
              <a:rPr sz="2450" dirty="0"/>
              <a:t>was</a:t>
            </a:r>
            <a:r>
              <a:rPr sz="2450" spc="114" dirty="0"/>
              <a:t> </a:t>
            </a:r>
            <a:r>
              <a:rPr sz="2450" dirty="0"/>
              <a:t>16%.</a:t>
            </a:r>
            <a:r>
              <a:rPr sz="2450" spc="484" dirty="0"/>
              <a:t> </a:t>
            </a:r>
            <a:r>
              <a:rPr sz="2450" spc="75" dirty="0"/>
              <a:t>What</a:t>
            </a:r>
            <a:r>
              <a:rPr sz="2450" spc="114" dirty="0"/>
              <a:t> </a:t>
            </a:r>
            <a:r>
              <a:rPr sz="2450" dirty="0"/>
              <a:t>is</a:t>
            </a:r>
            <a:r>
              <a:rPr sz="2450" spc="120" dirty="0"/>
              <a:t> </a:t>
            </a:r>
            <a:r>
              <a:rPr sz="2450" spc="-25" dirty="0"/>
              <a:t>the</a:t>
            </a:r>
            <a:endParaRPr sz="2450">
              <a:latin typeface="Bookman Old Style"/>
              <a:cs typeface="Bookman Old Style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18819" y="2347530"/>
            <a:ext cx="665480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450" spc="110" dirty="0">
                <a:latin typeface="Times New Roman"/>
                <a:cs typeface="Times New Roman"/>
              </a:rPr>
              <a:t>pro</a:t>
            </a:r>
            <a:r>
              <a:rPr sz="2450" spc="-425" dirty="0">
                <a:latin typeface="Times New Roman"/>
                <a:cs typeface="Times New Roman"/>
              </a:rPr>
              <a:t>b</a:t>
            </a:r>
            <a:r>
              <a:rPr sz="2450" u="sng" spc="6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295652" y="2347530"/>
            <a:ext cx="7677784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45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a</a:t>
            </a:r>
            <a:r>
              <a:rPr sz="2450" u="none" dirty="0">
                <a:latin typeface="Times New Roman"/>
                <a:cs typeface="Times New Roman"/>
              </a:rPr>
              <a:t>bility</a:t>
            </a:r>
            <a:r>
              <a:rPr sz="2450" u="none" spc="55" dirty="0">
                <a:latin typeface="Times New Roman"/>
                <a:cs typeface="Times New Roman"/>
              </a:rPr>
              <a:t> </a:t>
            </a:r>
            <a:r>
              <a:rPr sz="2450" u="none" spc="114" dirty="0">
                <a:latin typeface="Times New Roman"/>
                <a:cs typeface="Times New Roman"/>
              </a:rPr>
              <a:t>that</a:t>
            </a:r>
            <a:r>
              <a:rPr sz="2450" u="none" spc="50" dirty="0">
                <a:latin typeface="Times New Roman"/>
                <a:cs typeface="Times New Roman"/>
              </a:rPr>
              <a:t> </a:t>
            </a:r>
            <a:r>
              <a:rPr sz="245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y</a:t>
            </a:r>
            <a:r>
              <a:rPr sz="2450" u="none" dirty="0">
                <a:latin typeface="Times New Roman"/>
                <a:cs typeface="Times New Roman"/>
              </a:rPr>
              <a:t>ou</a:t>
            </a:r>
            <a:r>
              <a:rPr sz="2450" u="none" spc="55" dirty="0">
                <a:latin typeface="Times New Roman"/>
                <a:cs typeface="Times New Roman"/>
              </a:rPr>
              <a:t> </a:t>
            </a:r>
            <a:r>
              <a:rPr sz="2450" u="none" spc="-10" dirty="0">
                <a:latin typeface="Times New Roman"/>
                <a:cs typeface="Times New Roman"/>
              </a:rPr>
              <a:t>would</a:t>
            </a:r>
            <a:r>
              <a:rPr sz="2450" u="none" spc="55" dirty="0">
                <a:latin typeface="Times New Roman"/>
                <a:cs typeface="Times New Roman"/>
              </a:rPr>
              <a:t> </a:t>
            </a:r>
            <a:r>
              <a:rPr sz="2450" u="none" dirty="0">
                <a:latin typeface="Times New Roman"/>
                <a:cs typeface="Times New Roman"/>
              </a:rPr>
              <a:t>measure</a:t>
            </a:r>
            <a:r>
              <a:rPr sz="2450" u="none" spc="60" dirty="0">
                <a:latin typeface="Times New Roman"/>
                <a:cs typeface="Times New Roman"/>
              </a:rPr>
              <a:t> </a:t>
            </a:r>
            <a:r>
              <a:rPr sz="2450" u="none" dirty="0">
                <a:latin typeface="Times New Roman"/>
                <a:cs typeface="Times New Roman"/>
              </a:rPr>
              <a:t>its</a:t>
            </a:r>
            <a:r>
              <a:rPr sz="2450" u="none" spc="55" dirty="0">
                <a:latin typeface="Times New Roman"/>
                <a:cs typeface="Times New Roman"/>
              </a:rPr>
              <a:t> </a:t>
            </a:r>
            <a:r>
              <a:rPr sz="2450" u="none" dirty="0">
                <a:latin typeface="Times New Roman"/>
                <a:cs typeface="Times New Roman"/>
              </a:rPr>
              <a:t>momentum</a:t>
            </a:r>
            <a:r>
              <a:rPr sz="2450" u="none" spc="50" dirty="0">
                <a:latin typeface="Times New Roman"/>
                <a:cs typeface="Times New Roman"/>
              </a:rPr>
              <a:t> </a:t>
            </a:r>
            <a:r>
              <a:rPr sz="2450" u="none" dirty="0">
                <a:latin typeface="Times New Roman"/>
                <a:cs typeface="Times New Roman"/>
              </a:rPr>
              <a:t>to</a:t>
            </a:r>
            <a:r>
              <a:rPr sz="2450" u="none" spc="60" dirty="0">
                <a:latin typeface="Times New Roman"/>
                <a:cs typeface="Times New Roman"/>
              </a:rPr>
              <a:t> </a:t>
            </a:r>
            <a:r>
              <a:rPr sz="2450" u="none" dirty="0">
                <a:latin typeface="Times New Roman"/>
                <a:cs typeface="Times New Roman"/>
              </a:rPr>
              <a:t>be</a:t>
            </a:r>
            <a:r>
              <a:rPr sz="2450" u="none" spc="55" dirty="0">
                <a:latin typeface="Times New Roman"/>
                <a:cs typeface="Times New Roman"/>
              </a:rPr>
              <a:t> </a:t>
            </a:r>
            <a:r>
              <a:rPr sz="2450" u="none" spc="-10" dirty="0">
                <a:latin typeface="Times New Roman"/>
                <a:cs typeface="Times New Roman"/>
              </a:rPr>
              <a:t>between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63663" y="2466669"/>
            <a:ext cx="274955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450" i="1" spc="-1205" dirty="0">
                <a:latin typeface="Times New Roman"/>
                <a:cs typeface="Times New Roman"/>
              </a:rPr>
              <a:t>√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560345" y="2466669"/>
            <a:ext cx="274955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450" i="1" spc="-1130" dirty="0">
                <a:latin typeface="Times New Roman"/>
                <a:cs typeface="Times New Roman"/>
              </a:rPr>
              <a:t>√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822676" y="2727107"/>
            <a:ext cx="840105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450" spc="-100" dirty="0">
                <a:latin typeface="Times New Roman"/>
                <a:cs typeface="Times New Roman"/>
              </a:rPr>
              <a:t>2</a:t>
            </a:r>
            <a:r>
              <a:rPr sz="2450" spc="-100" dirty="0">
                <a:latin typeface="Lucida Sans Unicode"/>
                <a:cs typeface="Lucida Sans Unicode"/>
              </a:rPr>
              <a:t>ℏ</a:t>
            </a:r>
            <a:r>
              <a:rPr sz="2450" b="0" i="1" spc="-100" dirty="0">
                <a:latin typeface="Bookman Old Style"/>
                <a:cs typeface="Bookman Old Style"/>
              </a:rPr>
              <a:t>/L</a:t>
            </a:r>
            <a:r>
              <a:rPr sz="2450" spc="-100" dirty="0">
                <a:latin typeface="Times New Roman"/>
                <a:cs typeface="Times New Roman"/>
              </a:rPr>
              <a:t>?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15137" y="2522847"/>
            <a:ext cx="1776095" cy="3214370"/>
          </a:xfrm>
          <a:prstGeom prst="rect">
            <a:avLst/>
          </a:prstGeom>
        </p:spPr>
        <p:txBody>
          <a:bodyPr vert="horz" wrap="square" lIns="0" tIns="220345" rIns="0" bIns="0" rtlCol="0">
            <a:spAutoFit/>
          </a:bodyPr>
          <a:lstStyle/>
          <a:p>
            <a:pPr marL="15875">
              <a:lnSpc>
                <a:spcPct val="100000"/>
              </a:lnSpc>
              <a:spcBef>
                <a:spcPts val="1735"/>
              </a:spcBef>
              <a:tabLst>
                <a:tab pos="523240" algn="l"/>
              </a:tabLst>
            </a:pPr>
            <a:r>
              <a:rPr sz="2450" i="1" spc="210" dirty="0">
                <a:latin typeface="Times New Roman"/>
                <a:cs typeface="Times New Roman"/>
              </a:rPr>
              <a:t>−</a:t>
            </a:r>
            <a:r>
              <a:rPr sz="2450" i="1" dirty="0">
                <a:latin typeface="Times New Roman"/>
                <a:cs typeface="Times New Roman"/>
              </a:rPr>
              <a:t>	</a:t>
            </a:r>
            <a:r>
              <a:rPr sz="2450" spc="-125" dirty="0">
                <a:latin typeface="Times New Roman"/>
                <a:cs typeface="Times New Roman"/>
              </a:rPr>
              <a:t>2</a:t>
            </a:r>
            <a:r>
              <a:rPr sz="2450" spc="-125" dirty="0">
                <a:latin typeface="Lucida Sans Unicode"/>
                <a:cs typeface="Lucida Sans Unicode"/>
              </a:rPr>
              <a:t>ℏ</a:t>
            </a:r>
            <a:r>
              <a:rPr sz="2450" b="0" i="1" spc="-125" dirty="0">
                <a:latin typeface="Bookman Old Style"/>
                <a:cs typeface="Bookman Old Style"/>
              </a:rPr>
              <a:t>/L</a:t>
            </a:r>
            <a:r>
              <a:rPr sz="2450" b="0" i="1" spc="-40" dirty="0">
                <a:latin typeface="Bookman Old Style"/>
                <a:cs typeface="Bookman Old Style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and</a:t>
            </a:r>
            <a:endParaRPr sz="2450">
              <a:latin typeface="Times New Roman"/>
              <a:cs typeface="Times New Roman"/>
            </a:endParaRPr>
          </a:p>
          <a:p>
            <a:pPr marL="386715" indent="-370205">
              <a:lnSpc>
                <a:spcPct val="100000"/>
              </a:lnSpc>
              <a:spcBef>
                <a:spcPts val="1645"/>
              </a:spcBef>
              <a:buAutoNum type="alphaUcPeriod"/>
              <a:tabLst>
                <a:tab pos="386715" algn="l"/>
              </a:tabLst>
            </a:pPr>
            <a:r>
              <a:rPr sz="2450" spc="-25" dirty="0">
                <a:latin typeface="Times New Roman"/>
                <a:cs typeface="Times New Roman"/>
              </a:rPr>
              <a:t>16%</a:t>
            </a:r>
            <a:endParaRPr sz="2450">
              <a:latin typeface="Times New Roman"/>
              <a:cs typeface="Times New Roman"/>
            </a:endParaRPr>
          </a:p>
          <a:p>
            <a:pPr marL="38671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spc="-25" dirty="0">
                <a:latin typeface="Times New Roman"/>
                <a:cs typeface="Times New Roman"/>
              </a:rPr>
              <a:t>8%</a:t>
            </a:r>
            <a:endParaRPr sz="2450">
              <a:latin typeface="Times New Roman"/>
              <a:cs typeface="Times New Roman"/>
            </a:endParaRPr>
          </a:p>
          <a:p>
            <a:pPr marL="386715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spc="-25" dirty="0">
                <a:latin typeface="Times New Roman"/>
                <a:cs typeface="Times New Roman"/>
              </a:rPr>
              <a:t>32%</a:t>
            </a:r>
            <a:endParaRPr sz="2450">
              <a:latin typeface="Times New Roman"/>
              <a:cs typeface="Times New Roman"/>
            </a:endParaRPr>
          </a:p>
          <a:p>
            <a:pPr marL="386715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spc="-25" dirty="0">
                <a:latin typeface="Times New Roman"/>
                <a:cs typeface="Times New Roman"/>
              </a:rPr>
              <a:t>84%</a:t>
            </a:r>
            <a:endParaRPr sz="2450">
              <a:latin typeface="Times New Roman"/>
              <a:cs typeface="Times New Roman"/>
            </a:endParaRPr>
          </a:p>
          <a:p>
            <a:pPr marL="386715" indent="-34988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spc="-25" dirty="0">
                <a:latin typeface="Times New Roman"/>
                <a:cs typeface="Times New Roman"/>
              </a:rPr>
              <a:t>42%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6407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838190" algn="l"/>
              </a:tabLst>
            </a:pPr>
            <a:r>
              <a:rPr sz="1200" spc="-10" dirty="0">
                <a:latin typeface="Georgia"/>
                <a:cs typeface="Georgia"/>
              </a:rPr>
              <a:t>ConcepTest</a:t>
            </a:r>
            <a:r>
              <a:rPr sz="1200" dirty="0">
                <a:latin typeface="Georgia"/>
                <a:cs typeface="Georgia"/>
              </a:rPr>
              <a:t>	6.3.</a:t>
            </a:r>
            <a:r>
              <a:rPr sz="1200" spc="434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MOMENTUM</a:t>
            </a:r>
            <a:r>
              <a:rPr sz="1200" spc="25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EIGENSTATES</a:t>
            </a:r>
            <a:endParaRPr sz="1200"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355"/>
              </a:spcBef>
            </a:pPr>
            <a:endParaRPr sz="120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</a:pPr>
            <a:r>
              <a:rPr sz="1400" dirty="0">
                <a:latin typeface="Georgia"/>
                <a:cs typeface="Georgia"/>
              </a:rPr>
              <a:t>The</a:t>
            </a:r>
            <a:r>
              <a:rPr sz="1400" spc="114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Example</a:t>
            </a:r>
            <a:r>
              <a:rPr sz="1400" spc="114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on</a:t>
            </a:r>
            <a:r>
              <a:rPr sz="1400" spc="114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p.</a:t>
            </a:r>
            <a:r>
              <a:rPr sz="1400" spc="114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274</a:t>
            </a:r>
            <a:r>
              <a:rPr sz="1400" spc="114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gave</a:t>
            </a:r>
            <a:r>
              <a:rPr sz="1400" spc="114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you</a:t>
            </a:r>
            <a:r>
              <a:rPr sz="1400" spc="114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the</a:t>
            </a:r>
            <a:r>
              <a:rPr sz="1400" spc="114" dirty="0">
                <a:latin typeface="Georgia"/>
                <a:cs typeface="Georgia"/>
              </a:rPr>
              <a:t> </a:t>
            </a:r>
            <a:r>
              <a:rPr sz="1400" spc="-20" dirty="0">
                <a:latin typeface="Georgia"/>
                <a:cs typeface="Georgia"/>
              </a:rPr>
              <a:t>wavefunction</a:t>
            </a:r>
            <a:r>
              <a:rPr sz="1400" spc="114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of</a:t>
            </a:r>
            <a:r>
              <a:rPr sz="1400" spc="114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</a:t>
            </a:r>
            <a:r>
              <a:rPr sz="1400" spc="114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free</a:t>
            </a:r>
            <a:r>
              <a:rPr sz="1400" spc="114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particle</a:t>
            </a:r>
            <a:r>
              <a:rPr sz="1400" spc="114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and</a:t>
            </a:r>
            <a:r>
              <a:rPr sz="1400" spc="114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found</a:t>
            </a:r>
            <a:r>
              <a:rPr sz="1400" spc="114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that</a:t>
            </a:r>
            <a:r>
              <a:rPr sz="1400" spc="114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the</a:t>
            </a:r>
            <a:r>
              <a:rPr sz="1400" spc="12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probability</a:t>
            </a:r>
            <a:r>
              <a:rPr sz="1400" spc="114" dirty="0">
                <a:latin typeface="Georgia"/>
                <a:cs typeface="Georgia"/>
              </a:rPr>
              <a:t> </a:t>
            </a:r>
            <a:r>
              <a:rPr sz="1400" spc="-25" dirty="0">
                <a:latin typeface="Georgia"/>
                <a:cs typeface="Georgia"/>
              </a:rPr>
              <a:t>you</a:t>
            </a:r>
            <a:endParaRPr sz="1400">
              <a:latin typeface="Georgia"/>
              <a:cs typeface="Georgi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18819" y="1502369"/>
            <a:ext cx="4262755" cy="24447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400" spc="-10" dirty="0">
                <a:latin typeface="Georgia"/>
                <a:cs typeface="Georgia"/>
              </a:rPr>
              <a:t>would</a:t>
            </a:r>
            <a:r>
              <a:rPr sz="1400" spc="65" dirty="0">
                <a:latin typeface="Georgia"/>
                <a:cs typeface="Georgia"/>
              </a:rPr>
              <a:t> </a:t>
            </a:r>
            <a:r>
              <a:rPr sz="1400" spc="-30" dirty="0">
                <a:latin typeface="Georgia"/>
                <a:cs typeface="Georgia"/>
              </a:rPr>
              <a:t>measure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the</a:t>
            </a:r>
            <a:r>
              <a:rPr sz="1400" spc="6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particle’s</a:t>
            </a:r>
            <a:r>
              <a:rPr sz="1400" spc="6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energy</a:t>
            </a:r>
            <a:r>
              <a:rPr sz="1400" spc="6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to</a:t>
            </a:r>
            <a:r>
              <a:rPr sz="1400" spc="6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be</a:t>
            </a:r>
            <a:r>
              <a:rPr sz="1400" spc="6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greater</a:t>
            </a:r>
            <a:r>
              <a:rPr sz="1400" spc="65" dirty="0">
                <a:latin typeface="Georgia"/>
                <a:cs typeface="Georgia"/>
              </a:rPr>
              <a:t> </a:t>
            </a:r>
            <a:r>
              <a:rPr sz="1400" spc="-25" dirty="0">
                <a:latin typeface="Georgia"/>
                <a:cs typeface="Georgia"/>
              </a:rPr>
              <a:t>tha</a:t>
            </a:r>
            <a:r>
              <a:rPr sz="1400" u="sng" spc="50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187467" y="1491925"/>
            <a:ext cx="59436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18159" algn="l"/>
              </a:tabLst>
            </a:pPr>
            <a:r>
              <a:rPr sz="1000" spc="-50" dirty="0">
                <a:latin typeface="Garamond"/>
                <a:cs typeface="Garamond"/>
              </a:rPr>
              <a:t>2</a:t>
            </a:r>
            <a:r>
              <a:rPr sz="1000" dirty="0">
                <a:latin typeface="Garamond"/>
                <a:cs typeface="Garamond"/>
              </a:rPr>
              <a:t>	</a:t>
            </a:r>
            <a:r>
              <a:rPr sz="1000" spc="-50" dirty="0">
                <a:latin typeface="Garamond"/>
                <a:cs typeface="Garamond"/>
              </a:rPr>
              <a:t>2</a:t>
            </a:r>
            <a:endParaRPr sz="1000">
              <a:latin typeface="Garamond"/>
              <a:cs typeface="Garamond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925925" y="1502369"/>
            <a:ext cx="4048125" cy="24447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400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n</a:t>
            </a:r>
            <a:r>
              <a:rPr sz="1400" u="none" spc="90" dirty="0">
                <a:latin typeface="Georgia"/>
                <a:cs typeface="Georgia"/>
              </a:rPr>
              <a:t> </a:t>
            </a:r>
            <a:r>
              <a:rPr sz="1400" u="none" spc="-225" dirty="0">
                <a:latin typeface="Lucida Sans Unicode"/>
                <a:cs typeface="Lucida Sans Unicode"/>
              </a:rPr>
              <a:t>ℏ</a:t>
            </a:r>
            <a:r>
              <a:rPr sz="1400" u="none" spc="105" dirty="0">
                <a:latin typeface="Lucida Sans Unicode"/>
                <a:cs typeface="Lucida Sans Unicode"/>
              </a:rPr>
              <a:t> </a:t>
            </a:r>
            <a:r>
              <a:rPr sz="1400" b="0" i="1" u="none" dirty="0">
                <a:latin typeface="Bookman Old Style"/>
                <a:cs typeface="Bookman Old Style"/>
              </a:rPr>
              <a:t>/</a:t>
            </a:r>
            <a:r>
              <a:rPr sz="1400" u="none" dirty="0">
                <a:latin typeface="Georgia"/>
                <a:cs typeface="Georgia"/>
              </a:rPr>
              <a:t>(</a:t>
            </a:r>
            <a:r>
              <a:rPr sz="1400" b="0" i="1" u="none" dirty="0">
                <a:latin typeface="Bookman Old Style"/>
                <a:cs typeface="Bookman Old Style"/>
              </a:rPr>
              <a:t>mL</a:t>
            </a:r>
            <a:r>
              <a:rPr sz="1400" b="0" i="1" u="none" spc="100" dirty="0">
                <a:latin typeface="Bookman Old Style"/>
                <a:cs typeface="Bookman Old Style"/>
              </a:rPr>
              <a:t> </a:t>
            </a:r>
            <a:r>
              <a:rPr sz="1400" u="none" dirty="0">
                <a:latin typeface="Georgia"/>
                <a:cs typeface="Georgia"/>
              </a:rPr>
              <a:t>)</a:t>
            </a:r>
            <a:r>
              <a:rPr sz="1400" u="none" spc="-150" dirty="0">
                <a:latin typeface="Georgia"/>
                <a:cs typeface="Georgia"/>
              </a:rPr>
              <a:t> </a:t>
            </a:r>
            <a:r>
              <a:rPr sz="1400" u="sng" spc="-65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400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w</a:t>
            </a:r>
            <a:r>
              <a:rPr sz="1400" u="none" dirty="0">
                <a:latin typeface="Georgia"/>
                <a:cs typeface="Georgia"/>
              </a:rPr>
              <a:t>as</a:t>
            </a:r>
            <a:r>
              <a:rPr sz="1400" u="none" spc="135" dirty="0">
                <a:latin typeface="Georgia"/>
                <a:cs typeface="Georgia"/>
              </a:rPr>
              <a:t> </a:t>
            </a:r>
            <a:r>
              <a:rPr sz="1400" u="none" dirty="0">
                <a:latin typeface="Georgia"/>
                <a:cs typeface="Georgia"/>
              </a:rPr>
              <a:t>16%.</a:t>
            </a:r>
            <a:r>
              <a:rPr sz="1400" u="none" spc="330" dirty="0">
                <a:latin typeface="Georgia"/>
                <a:cs typeface="Georgia"/>
              </a:rPr>
              <a:t> </a:t>
            </a:r>
            <a:r>
              <a:rPr sz="1400" u="none" dirty="0">
                <a:latin typeface="Georgia"/>
                <a:cs typeface="Georgia"/>
              </a:rPr>
              <a:t>What</a:t>
            </a:r>
            <a:r>
              <a:rPr sz="1400" u="none" spc="135" dirty="0">
                <a:latin typeface="Georgia"/>
                <a:cs typeface="Georgia"/>
              </a:rPr>
              <a:t> </a:t>
            </a:r>
            <a:r>
              <a:rPr sz="1400" u="none" dirty="0">
                <a:latin typeface="Georgia"/>
                <a:cs typeface="Georgia"/>
              </a:rPr>
              <a:t>is</a:t>
            </a:r>
            <a:r>
              <a:rPr sz="1400" u="none" spc="130" dirty="0">
                <a:latin typeface="Georgia"/>
                <a:cs typeface="Georgia"/>
              </a:rPr>
              <a:t> </a:t>
            </a:r>
            <a:r>
              <a:rPr sz="1400" u="none" dirty="0">
                <a:latin typeface="Georgia"/>
                <a:cs typeface="Georgia"/>
              </a:rPr>
              <a:t>the</a:t>
            </a:r>
            <a:r>
              <a:rPr sz="1400" u="none" spc="130" dirty="0">
                <a:latin typeface="Georgia"/>
                <a:cs typeface="Georgia"/>
              </a:rPr>
              <a:t> </a:t>
            </a:r>
            <a:r>
              <a:rPr sz="1400" u="none" dirty="0">
                <a:latin typeface="Georgia"/>
                <a:cs typeface="Georgia"/>
              </a:rPr>
              <a:t>probability</a:t>
            </a:r>
            <a:r>
              <a:rPr sz="1400" u="none" spc="135" dirty="0">
                <a:latin typeface="Georgia"/>
                <a:cs typeface="Georgia"/>
              </a:rPr>
              <a:t> </a:t>
            </a:r>
            <a:r>
              <a:rPr sz="1400" u="none" spc="-20" dirty="0">
                <a:latin typeface="Georgia"/>
                <a:cs typeface="Georgia"/>
              </a:rPr>
              <a:t>that</a:t>
            </a:r>
            <a:endParaRPr sz="1400">
              <a:latin typeface="Georgia"/>
              <a:cs typeface="Georgi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747640" y="1579394"/>
            <a:ext cx="164465" cy="24447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400" i="1" spc="-50" dirty="0">
                <a:latin typeface="Times New Roman"/>
                <a:cs typeface="Times New Roman"/>
              </a:rPr>
              <a:t>√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93419" y="1730105"/>
            <a:ext cx="5695950" cy="67437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35"/>
              </a:spcBef>
              <a:tabLst>
                <a:tab pos="4218305" algn="l"/>
              </a:tabLst>
            </a:pPr>
            <a:r>
              <a:rPr sz="1400" dirty="0">
                <a:latin typeface="Georgia"/>
                <a:cs typeface="Georgia"/>
              </a:rPr>
              <a:t>you</a:t>
            </a:r>
            <a:r>
              <a:rPr sz="1400" spc="60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would</a:t>
            </a:r>
            <a:r>
              <a:rPr sz="1400" spc="60" dirty="0">
                <a:latin typeface="Georgia"/>
                <a:cs typeface="Georgia"/>
              </a:rPr>
              <a:t> </a:t>
            </a:r>
            <a:r>
              <a:rPr sz="1400" spc="-30" dirty="0">
                <a:latin typeface="Georgia"/>
                <a:cs typeface="Georgia"/>
              </a:rPr>
              <a:t>measure</a:t>
            </a:r>
            <a:r>
              <a:rPr sz="1400" spc="6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its</a:t>
            </a:r>
            <a:r>
              <a:rPr sz="1400" spc="65" dirty="0">
                <a:latin typeface="Georgia"/>
                <a:cs typeface="Georgia"/>
              </a:rPr>
              <a:t> </a:t>
            </a:r>
            <a:r>
              <a:rPr sz="1400" spc="-35" dirty="0">
                <a:latin typeface="Georgia"/>
                <a:cs typeface="Georgia"/>
              </a:rPr>
              <a:t>momentum</a:t>
            </a:r>
            <a:r>
              <a:rPr sz="1400" spc="6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to</a:t>
            </a:r>
            <a:r>
              <a:rPr sz="1400" spc="6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be</a:t>
            </a:r>
            <a:r>
              <a:rPr sz="1400" spc="65" dirty="0">
                <a:latin typeface="Georgia"/>
                <a:cs typeface="Georgia"/>
              </a:rPr>
              <a:t> </a:t>
            </a:r>
            <a:r>
              <a:rPr sz="1400" spc="-20" dirty="0">
                <a:latin typeface="Georgia"/>
                <a:cs typeface="Georgia"/>
              </a:rPr>
              <a:t>between</a:t>
            </a:r>
            <a:r>
              <a:rPr sz="1400" spc="60" dirty="0">
                <a:latin typeface="Georgia"/>
                <a:cs typeface="Georgia"/>
              </a:rPr>
              <a:t> </a:t>
            </a:r>
            <a:r>
              <a:rPr sz="1400" i="1" spc="110" dirty="0">
                <a:latin typeface="Times New Roman"/>
                <a:cs typeface="Times New Roman"/>
              </a:rPr>
              <a:t>−</a:t>
            </a:r>
            <a:r>
              <a:rPr sz="1400" i="1" dirty="0">
                <a:latin typeface="Times New Roman"/>
                <a:cs typeface="Times New Roman"/>
              </a:rPr>
              <a:t>	</a:t>
            </a:r>
            <a:r>
              <a:rPr sz="1400" spc="-55" dirty="0">
                <a:latin typeface="Georgia"/>
                <a:cs typeface="Georgia"/>
              </a:rPr>
              <a:t>2</a:t>
            </a:r>
            <a:r>
              <a:rPr sz="1400" spc="-55" dirty="0">
                <a:latin typeface="Lucida Sans Unicode"/>
                <a:cs typeface="Lucida Sans Unicode"/>
              </a:rPr>
              <a:t>ℏ</a:t>
            </a:r>
            <a:r>
              <a:rPr sz="1400" b="0" i="1" spc="-55" dirty="0">
                <a:latin typeface="Bookman Old Style"/>
                <a:cs typeface="Bookman Old Style"/>
              </a:rPr>
              <a:t>/L</a:t>
            </a:r>
            <a:r>
              <a:rPr sz="1400" b="0" i="1" spc="-35" dirty="0">
                <a:latin typeface="Bookman Old Style"/>
                <a:cs typeface="Bookman Old Style"/>
              </a:rPr>
              <a:t> </a:t>
            </a:r>
            <a:r>
              <a:rPr sz="1400" dirty="0">
                <a:latin typeface="Georgia"/>
                <a:cs typeface="Georgia"/>
              </a:rPr>
              <a:t>and</a:t>
            </a:r>
            <a:r>
              <a:rPr sz="1400" spc="55" dirty="0">
                <a:latin typeface="Georgia"/>
                <a:cs typeface="Georgia"/>
              </a:rPr>
              <a:t> </a:t>
            </a:r>
            <a:r>
              <a:rPr sz="2100" i="1" spc="-15" baseline="47619" dirty="0">
                <a:latin typeface="Times New Roman"/>
                <a:cs typeface="Times New Roman"/>
              </a:rPr>
              <a:t>√</a:t>
            </a:r>
            <a:r>
              <a:rPr sz="1400" spc="-10" dirty="0">
                <a:latin typeface="Georgia"/>
                <a:cs typeface="Georgia"/>
              </a:rPr>
              <a:t>2</a:t>
            </a:r>
            <a:r>
              <a:rPr sz="1400" spc="-10" dirty="0">
                <a:latin typeface="Lucida Sans Unicode"/>
                <a:cs typeface="Lucida Sans Unicode"/>
              </a:rPr>
              <a:t>ℏ</a:t>
            </a:r>
            <a:r>
              <a:rPr sz="1400" b="0" i="1" spc="-10" dirty="0">
                <a:latin typeface="Bookman Old Style"/>
                <a:cs typeface="Bookman Old Style"/>
              </a:rPr>
              <a:t>/L</a:t>
            </a:r>
            <a:r>
              <a:rPr sz="1400" spc="-10" dirty="0">
                <a:latin typeface="Georgia"/>
                <a:cs typeface="Georgia"/>
              </a:rPr>
              <a:t>?</a:t>
            </a:r>
            <a:endParaRPr sz="1400"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114"/>
              </a:spcBef>
            </a:pPr>
            <a:endParaRPr sz="1400">
              <a:latin typeface="Georgia"/>
              <a:cs typeface="Georgia"/>
            </a:endParaRPr>
          </a:p>
          <a:p>
            <a:pPr marL="151765">
              <a:lnSpc>
                <a:spcPct val="100000"/>
              </a:lnSpc>
            </a:pPr>
            <a:r>
              <a:rPr sz="1400" spc="55" dirty="0">
                <a:latin typeface="Georgia"/>
                <a:cs typeface="Georgia"/>
              </a:rPr>
              <a:t>A.</a:t>
            </a:r>
            <a:r>
              <a:rPr sz="1400" spc="250" dirty="0">
                <a:latin typeface="Georgia"/>
                <a:cs typeface="Georgia"/>
              </a:rPr>
              <a:t> </a:t>
            </a:r>
            <a:r>
              <a:rPr sz="1400" spc="-25" dirty="0">
                <a:latin typeface="Georgia"/>
                <a:cs typeface="Georgia"/>
              </a:rPr>
              <a:t>16%</a:t>
            </a:r>
            <a:endParaRPr sz="1400">
              <a:latin typeface="Georgia"/>
              <a:cs typeface="Georgi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68019" y="2514571"/>
            <a:ext cx="8357234" cy="276225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434340" indent="-249554">
              <a:lnSpc>
                <a:spcPct val="100000"/>
              </a:lnSpc>
              <a:spcBef>
                <a:spcPts val="135"/>
              </a:spcBef>
              <a:buAutoNum type="alphaUcPeriod" startAt="2"/>
              <a:tabLst>
                <a:tab pos="434340" algn="l"/>
              </a:tabLst>
            </a:pPr>
            <a:r>
              <a:rPr sz="1400" spc="-25" dirty="0">
                <a:latin typeface="Georgia"/>
                <a:cs typeface="Georgia"/>
              </a:rPr>
              <a:t>8%</a:t>
            </a:r>
            <a:endParaRPr sz="1400">
              <a:latin typeface="Georgia"/>
              <a:cs typeface="Georgia"/>
            </a:endParaRPr>
          </a:p>
          <a:p>
            <a:pPr marL="434340" indent="-252095">
              <a:lnSpc>
                <a:spcPct val="100000"/>
              </a:lnSpc>
              <a:spcBef>
                <a:spcPts val="1110"/>
              </a:spcBef>
              <a:buAutoNum type="alphaUcPeriod" startAt="2"/>
              <a:tabLst>
                <a:tab pos="434340" algn="l"/>
              </a:tabLst>
            </a:pPr>
            <a:r>
              <a:rPr sz="1400" spc="-25" dirty="0">
                <a:latin typeface="Georgia"/>
                <a:cs typeface="Georgia"/>
              </a:rPr>
              <a:t>32%</a:t>
            </a:r>
            <a:endParaRPr sz="1400">
              <a:latin typeface="Georgia"/>
              <a:cs typeface="Georgia"/>
            </a:endParaRPr>
          </a:p>
          <a:p>
            <a:pPr marL="434340" indent="-259715">
              <a:lnSpc>
                <a:spcPct val="100000"/>
              </a:lnSpc>
              <a:spcBef>
                <a:spcPts val="1105"/>
              </a:spcBef>
              <a:buAutoNum type="alphaUcPeriod" startAt="2"/>
              <a:tabLst>
                <a:tab pos="434340" algn="l"/>
              </a:tabLst>
            </a:pPr>
            <a:r>
              <a:rPr sz="1400" spc="-25" dirty="0">
                <a:latin typeface="Georgia"/>
                <a:cs typeface="Georgia"/>
              </a:rPr>
              <a:t>84%</a:t>
            </a:r>
            <a:endParaRPr sz="1400">
              <a:latin typeface="Georgia"/>
              <a:cs typeface="Georgia"/>
            </a:endParaRPr>
          </a:p>
          <a:p>
            <a:pPr marL="434340" indent="-244475">
              <a:lnSpc>
                <a:spcPct val="100000"/>
              </a:lnSpc>
              <a:spcBef>
                <a:spcPts val="1110"/>
              </a:spcBef>
              <a:buAutoNum type="alphaUcPeriod" startAt="2"/>
              <a:tabLst>
                <a:tab pos="434340" algn="l"/>
              </a:tabLst>
            </a:pPr>
            <a:r>
              <a:rPr sz="1400" spc="-25" dirty="0">
                <a:latin typeface="Georgia"/>
                <a:cs typeface="Georgia"/>
              </a:rPr>
              <a:t>42%</a:t>
            </a:r>
            <a:endParaRPr sz="1400"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415"/>
              </a:spcBef>
            </a:pPr>
            <a:endParaRPr sz="1400">
              <a:latin typeface="Georgia"/>
              <a:cs typeface="Georgia"/>
            </a:endParaRPr>
          </a:p>
          <a:p>
            <a:pPr marL="52069" algn="just">
              <a:lnSpc>
                <a:spcPct val="100000"/>
              </a:lnSpc>
            </a:pPr>
            <a:r>
              <a:rPr sz="1400" b="1" dirty="0">
                <a:latin typeface="Georgia"/>
                <a:cs typeface="Georgia"/>
              </a:rPr>
              <a:t>Solution:</a:t>
            </a:r>
            <a:r>
              <a:rPr sz="1400" b="1" spc="85" dirty="0">
                <a:latin typeface="Georgia"/>
                <a:cs typeface="Georgia"/>
              </a:rPr>
              <a:t>  </a:t>
            </a:r>
            <a:r>
              <a:rPr sz="1400" spc="-50" dirty="0">
                <a:latin typeface="Georgia"/>
                <a:cs typeface="Georgia"/>
              </a:rPr>
              <a:t>D</a:t>
            </a:r>
            <a:endParaRPr sz="1400">
              <a:latin typeface="Georgia"/>
              <a:cs typeface="Georgia"/>
            </a:endParaRPr>
          </a:p>
          <a:p>
            <a:pPr marL="63500" marR="55880" algn="just">
              <a:lnSpc>
                <a:spcPct val="106700"/>
              </a:lnSpc>
              <a:spcBef>
                <a:spcPts val="600"/>
              </a:spcBef>
            </a:pPr>
            <a:r>
              <a:rPr sz="1400" dirty="0">
                <a:latin typeface="Georgia"/>
                <a:cs typeface="Georgia"/>
              </a:rPr>
              <a:t>From</a:t>
            </a:r>
            <a:r>
              <a:rPr sz="1400" spc="200" dirty="0">
                <a:latin typeface="Georgia"/>
                <a:cs typeface="Georgia"/>
              </a:rPr>
              <a:t> </a:t>
            </a:r>
            <a:r>
              <a:rPr sz="1400" b="0" i="1" spc="85" dirty="0">
                <a:latin typeface="Bookman Old Style"/>
                <a:cs typeface="Bookman Old Style"/>
              </a:rPr>
              <a:t>E</a:t>
            </a:r>
            <a:r>
              <a:rPr sz="1400" b="0" i="1" spc="235" dirty="0">
                <a:latin typeface="Bookman Old Style"/>
                <a:cs typeface="Bookman Old Style"/>
              </a:rPr>
              <a:t> </a:t>
            </a:r>
            <a:r>
              <a:rPr sz="1400" spc="185" dirty="0">
                <a:latin typeface="Georgia"/>
                <a:cs typeface="Georgia"/>
              </a:rPr>
              <a:t>=</a:t>
            </a:r>
            <a:r>
              <a:rPr sz="1400" spc="245" dirty="0">
                <a:latin typeface="Georgia"/>
                <a:cs typeface="Georgia"/>
              </a:rPr>
              <a:t> </a:t>
            </a:r>
            <a:r>
              <a:rPr sz="1400" b="0" i="1" dirty="0">
                <a:latin typeface="Bookman Old Style"/>
                <a:cs typeface="Bookman Old Style"/>
              </a:rPr>
              <a:t>p</a:t>
            </a:r>
            <a:r>
              <a:rPr sz="1500" baseline="27777" dirty="0">
                <a:latin typeface="Garamond"/>
                <a:cs typeface="Garamond"/>
              </a:rPr>
              <a:t>2</a:t>
            </a:r>
            <a:r>
              <a:rPr sz="1400" b="0" i="1" dirty="0">
                <a:latin typeface="Bookman Old Style"/>
                <a:cs typeface="Bookman Old Style"/>
              </a:rPr>
              <a:t>/</a:t>
            </a:r>
            <a:r>
              <a:rPr sz="1400" dirty="0">
                <a:latin typeface="Georgia"/>
                <a:cs typeface="Georgia"/>
              </a:rPr>
              <a:t>(2</a:t>
            </a:r>
            <a:r>
              <a:rPr sz="1400" b="0" i="1" dirty="0">
                <a:latin typeface="Bookman Old Style"/>
                <a:cs typeface="Bookman Old Style"/>
              </a:rPr>
              <a:t>m</a:t>
            </a:r>
            <a:r>
              <a:rPr sz="1400" dirty="0">
                <a:latin typeface="Georgia"/>
                <a:cs typeface="Georgia"/>
              </a:rPr>
              <a:t>)</a:t>
            </a:r>
            <a:r>
              <a:rPr sz="1400" spc="20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we</a:t>
            </a:r>
            <a:r>
              <a:rPr sz="1400" spc="19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see</a:t>
            </a:r>
            <a:r>
              <a:rPr sz="1400" spc="20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that</a:t>
            </a:r>
            <a:r>
              <a:rPr sz="1400" spc="19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those</a:t>
            </a:r>
            <a:r>
              <a:rPr sz="1400" spc="20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momentum</a:t>
            </a:r>
            <a:r>
              <a:rPr sz="1400" spc="20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values</a:t>
            </a:r>
            <a:r>
              <a:rPr sz="1400" spc="20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both</a:t>
            </a:r>
            <a:r>
              <a:rPr sz="1400" spc="20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correspond</a:t>
            </a:r>
            <a:r>
              <a:rPr sz="1400" spc="20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to</a:t>
            </a:r>
            <a:r>
              <a:rPr sz="1400" spc="200" dirty="0">
                <a:latin typeface="Georgia"/>
                <a:cs typeface="Georgia"/>
              </a:rPr>
              <a:t> </a:t>
            </a:r>
            <a:r>
              <a:rPr sz="1400" b="0" i="1" spc="85" dirty="0">
                <a:latin typeface="Bookman Old Style"/>
                <a:cs typeface="Bookman Old Style"/>
              </a:rPr>
              <a:t>E</a:t>
            </a:r>
            <a:r>
              <a:rPr sz="1400" b="0" i="1" spc="235" dirty="0">
                <a:latin typeface="Bookman Old Style"/>
                <a:cs typeface="Bookman Old Style"/>
              </a:rPr>
              <a:t> </a:t>
            </a:r>
            <a:r>
              <a:rPr sz="1400" spc="185" dirty="0">
                <a:latin typeface="Georgia"/>
                <a:cs typeface="Georgia"/>
              </a:rPr>
              <a:t>=</a:t>
            </a:r>
            <a:r>
              <a:rPr sz="1400" spc="245" dirty="0">
                <a:latin typeface="Georgia"/>
                <a:cs typeface="Georgia"/>
              </a:rPr>
              <a:t> </a:t>
            </a:r>
            <a:r>
              <a:rPr sz="1400" dirty="0">
                <a:latin typeface="Lucida Sans Unicode"/>
                <a:cs typeface="Lucida Sans Unicode"/>
              </a:rPr>
              <a:t>ℏ</a:t>
            </a:r>
            <a:r>
              <a:rPr sz="1500" baseline="27777" dirty="0">
                <a:latin typeface="Garamond"/>
                <a:cs typeface="Garamond"/>
              </a:rPr>
              <a:t>2</a:t>
            </a:r>
            <a:r>
              <a:rPr sz="1400" b="0" i="1" dirty="0">
                <a:latin typeface="Bookman Old Style"/>
                <a:cs typeface="Bookman Old Style"/>
              </a:rPr>
              <a:t>/</a:t>
            </a:r>
            <a:r>
              <a:rPr sz="1400" dirty="0">
                <a:latin typeface="Georgia"/>
                <a:cs typeface="Georgia"/>
              </a:rPr>
              <a:t>(</a:t>
            </a:r>
            <a:r>
              <a:rPr sz="1400" b="0" i="1" dirty="0">
                <a:latin typeface="Bookman Old Style"/>
                <a:cs typeface="Bookman Old Style"/>
              </a:rPr>
              <a:t>mL</a:t>
            </a:r>
            <a:r>
              <a:rPr sz="1500" baseline="27777" dirty="0">
                <a:latin typeface="Garamond"/>
                <a:cs typeface="Garamond"/>
              </a:rPr>
              <a:t>2</a:t>
            </a:r>
            <a:r>
              <a:rPr sz="1400" dirty="0">
                <a:latin typeface="Georgia"/>
                <a:cs typeface="Georgia"/>
              </a:rPr>
              <a:t>).</a:t>
            </a:r>
            <a:r>
              <a:rPr sz="1400" spc="145" dirty="0">
                <a:latin typeface="Georgia"/>
                <a:cs typeface="Georgia"/>
              </a:rPr>
              <a:t>  </a:t>
            </a:r>
            <a:r>
              <a:rPr sz="1400" dirty="0">
                <a:latin typeface="Georgia"/>
                <a:cs typeface="Georgia"/>
              </a:rPr>
              <a:t>So</a:t>
            </a:r>
            <a:r>
              <a:rPr sz="1400" spc="200" dirty="0">
                <a:latin typeface="Georgia"/>
                <a:cs typeface="Georgia"/>
              </a:rPr>
              <a:t> </a:t>
            </a:r>
            <a:r>
              <a:rPr sz="1400" spc="-25" dirty="0">
                <a:latin typeface="Georgia"/>
                <a:cs typeface="Georgia"/>
              </a:rPr>
              <a:t>any momentum</a:t>
            </a:r>
            <a:r>
              <a:rPr sz="1400" spc="3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between</a:t>
            </a:r>
            <a:r>
              <a:rPr sz="1400" spc="3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those</a:t>
            </a:r>
            <a:r>
              <a:rPr sz="1400" spc="3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two</a:t>
            </a:r>
            <a:r>
              <a:rPr sz="1400" spc="3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values</a:t>
            </a:r>
            <a:r>
              <a:rPr sz="1400" spc="3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gives</a:t>
            </a:r>
            <a:r>
              <a:rPr sz="1400" spc="3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you</a:t>
            </a:r>
            <a:r>
              <a:rPr sz="1400" spc="3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an</a:t>
            </a:r>
            <a:r>
              <a:rPr sz="1400" spc="3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energy</a:t>
            </a:r>
            <a:r>
              <a:rPr sz="1400" spc="30" dirty="0">
                <a:latin typeface="Georgia"/>
                <a:cs typeface="Georgia"/>
              </a:rPr>
              <a:t> </a:t>
            </a:r>
            <a:r>
              <a:rPr sz="1400" b="0" i="1" spc="-70" dirty="0">
                <a:latin typeface="Bookman Old Style"/>
                <a:cs typeface="Bookman Old Style"/>
              </a:rPr>
              <a:t>less</a:t>
            </a:r>
            <a:r>
              <a:rPr sz="1400" b="0" i="1" spc="35" dirty="0">
                <a:latin typeface="Bookman Old Style"/>
                <a:cs typeface="Bookman Old Style"/>
              </a:rPr>
              <a:t> </a:t>
            </a:r>
            <a:r>
              <a:rPr sz="1400" dirty="0">
                <a:latin typeface="Georgia"/>
                <a:cs typeface="Georgia"/>
              </a:rPr>
              <a:t>than</a:t>
            </a:r>
            <a:r>
              <a:rPr sz="1400" spc="35" dirty="0">
                <a:latin typeface="Georgia"/>
                <a:cs typeface="Georgia"/>
              </a:rPr>
              <a:t> </a:t>
            </a:r>
            <a:r>
              <a:rPr sz="1400" dirty="0">
                <a:latin typeface="Lucida Sans Unicode"/>
                <a:cs typeface="Lucida Sans Unicode"/>
              </a:rPr>
              <a:t>ℏ</a:t>
            </a:r>
            <a:r>
              <a:rPr sz="1500" baseline="27777" dirty="0">
                <a:latin typeface="Garamond"/>
                <a:cs typeface="Garamond"/>
              </a:rPr>
              <a:t>2</a:t>
            </a:r>
            <a:r>
              <a:rPr sz="1400" b="0" i="1" dirty="0">
                <a:latin typeface="Bookman Old Style"/>
                <a:cs typeface="Bookman Old Style"/>
              </a:rPr>
              <a:t>/</a:t>
            </a:r>
            <a:r>
              <a:rPr sz="1400" dirty="0">
                <a:latin typeface="Georgia"/>
                <a:cs typeface="Georgia"/>
              </a:rPr>
              <a:t>(2</a:t>
            </a:r>
            <a:r>
              <a:rPr sz="1400" b="0" i="1" dirty="0">
                <a:latin typeface="Bookman Old Style"/>
                <a:cs typeface="Bookman Old Style"/>
              </a:rPr>
              <a:t>m</a:t>
            </a:r>
            <a:r>
              <a:rPr sz="1400" dirty="0">
                <a:latin typeface="Georgia"/>
                <a:cs typeface="Georgia"/>
              </a:rPr>
              <a:t>).</a:t>
            </a:r>
            <a:r>
              <a:rPr sz="1400" spc="20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So</a:t>
            </a:r>
            <a:r>
              <a:rPr sz="1400" spc="3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the</a:t>
            </a:r>
            <a:r>
              <a:rPr sz="1400" spc="3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probability</a:t>
            </a:r>
            <a:r>
              <a:rPr sz="1400" spc="3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is</a:t>
            </a:r>
            <a:r>
              <a:rPr sz="1400" spc="35" dirty="0">
                <a:latin typeface="Georgia"/>
                <a:cs typeface="Georgia"/>
              </a:rPr>
              <a:t> </a:t>
            </a:r>
            <a:r>
              <a:rPr sz="1400" spc="-20" dirty="0">
                <a:latin typeface="Georgia"/>
                <a:cs typeface="Georgia"/>
              </a:rPr>
              <a:t>100% </a:t>
            </a:r>
            <a:r>
              <a:rPr sz="1400" dirty="0">
                <a:latin typeface="Georgia"/>
                <a:cs typeface="Georgia"/>
              </a:rPr>
              <a:t>minus</a:t>
            </a:r>
            <a:r>
              <a:rPr sz="1400" spc="12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the</a:t>
            </a:r>
            <a:r>
              <a:rPr sz="1400" spc="12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16%</a:t>
            </a:r>
            <a:r>
              <a:rPr sz="1400" spc="12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calculated</a:t>
            </a:r>
            <a:r>
              <a:rPr sz="1400" spc="12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in</a:t>
            </a:r>
            <a:r>
              <a:rPr sz="1400" spc="12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that</a:t>
            </a:r>
            <a:r>
              <a:rPr sz="1400" spc="12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example.</a:t>
            </a:r>
            <a:r>
              <a:rPr sz="1400" spc="38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You</a:t>
            </a:r>
            <a:r>
              <a:rPr sz="1400" spc="12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can</a:t>
            </a:r>
            <a:r>
              <a:rPr sz="1400" spc="12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also</a:t>
            </a:r>
            <a:r>
              <a:rPr sz="1400" spc="12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see</a:t>
            </a:r>
            <a:r>
              <a:rPr sz="1400" spc="12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this</a:t>
            </a:r>
            <a:r>
              <a:rPr sz="1400" spc="12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if</a:t>
            </a:r>
            <a:r>
              <a:rPr sz="1400" spc="12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you</a:t>
            </a:r>
            <a:r>
              <a:rPr sz="1400" spc="12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look</a:t>
            </a:r>
            <a:r>
              <a:rPr sz="1400" spc="12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at</a:t>
            </a:r>
            <a:r>
              <a:rPr sz="1400" spc="12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the</a:t>
            </a:r>
            <a:r>
              <a:rPr sz="1400" spc="12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example,</a:t>
            </a:r>
            <a:r>
              <a:rPr sz="1400" spc="14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where</a:t>
            </a:r>
            <a:r>
              <a:rPr sz="1400" spc="125" dirty="0">
                <a:latin typeface="Georgia"/>
                <a:cs typeface="Georgia"/>
              </a:rPr>
              <a:t> </a:t>
            </a:r>
            <a:r>
              <a:rPr sz="1400" spc="-25" dirty="0">
                <a:latin typeface="Georgia"/>
                <a:cs typeface="Georgia"/>
              </a:rPr>
              <a:t>the </a:t>
            </a:r>
            <a:r>
              <a:rPr sz="1400" dirty="0">
                <a:latin typeface="Georgia"/>
                <a:cs typeface="Georgia"/>
              </a:rPr>
              <a:t>probability</a:t>
            </a:r>
            <a:r>
              <a:rPr sz="1400" spc="4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we’re</a:t>
            </a:r>
            <a:r>
              <a:rPr sz="1400" spc="5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asking</a:t>
            </a:r>
            <a:r>
              <a:rPr sz="1400" spc="5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about</a:t>
            </a:r>
            <a:r>
              <a:rPr sz="1400" spc="45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here</a:t>
            </a:r>
            <a:r>
              <a:rPr sz="1400" spc="5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is</a:t>
            </a:r>
            <a:r>
              <a:rPr sz="1400" spc="5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the</a:t>
            </a:r>
            <a:r>
              <a:rPr sz="1400" spc="50" dirty="0">
                <a:latin typeface="Georgia"/>
                <a:cs typeface="Georgia"/>
              </a:rPr>
              <a:t> </a:t>
            </a:r>
            <a:r>
              <a:rPr sz="1400" b="0" i="1" spc="-140" dirty="0">
                <a:latin typeface="Bookman Old Style"/>
                <a:cs typeface="Bookman Old Style"/>
              </a:rPr>
              <a:t>unshaded</a:t>
            </a:r>
            <a:r>
              <a:rPr sz="1400" b="0" i="1" spc="90" dirty="0">
                <a:latin typeface="Bookman Old Style"/>
                <a:cs typeface="Bookman Old Style"/>
              </a:rPr>
              <a:t> </a:t>
            </a:r>
            <a:r>
              <a:rPr sz="1400" dirty="0">
                <a:latin typeface="Georgia"/>
                <a:cs typeface="Georgia"/>
              </a:rPr>
              <a:t>part</a:t>
            </a:r>
            <a:r>
              <a:rPr sz="1400" spc="4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of</a:t>
            </a:r>
            <a:r>
              <a:rPr sz="1400" spc="5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the</a:t>
            </a:r>
            <a:r>
              <a:rPr sz="1400" spc="50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image.</a:t>
            </a:r>
            <a:endParaRPr sz="1400"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000" cy="6477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700905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latin typeface="Georgia"/>
                <a:cs typeface="Georgia"/>
              </a:rPr>
              <a:t>6.4.</a:t>
            </a:r>
            <a:r>
              <a:rPr sz="1200" spc="195" dirty="0">
                <a:latin typeface="Georgia"/>
                <a:cs typeface="Georgia"/>
              </a:rPr>
              <a:t>  </a:t>
            </a:r>
            <a:r>
              <a:rPr sz="1200" dirty="0">
                <a:latin typeface="Georgia"/>
                <a:cs typeface="Georgia"/>
              </a:rPr>
              <a:t>PHASE</a:t>
            </a:r>
            <a:r>
              <a:rPr sz="1200" spc="14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VELOCITY</a:t>
            </a:r>
            <a:r>
              <a:rPr sz="1200" spc="13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AND</a:t>
            </a:r>
            <a:r>
              <a:rPr sz="1200" spc="13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GROUP</a:t>
            </a:r>
            <a:r>
              <a:rPr sz="1200" spc="130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VELOCITY</a:t>
            </a:r>
            <a:endParaRPr sz="1200"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20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  <a:tabLst>
                <a:tab pos="572770" algn="l"/>
              </a:tabLst>
            </a:pPr>
            <a:r>
              <a:rPr sz="1700" b="1" spc="-25" dirty="0">
                <a:latin typeface="Georgia"/>
                <a:cs typeface="Georgia"/>
              </a:rPr>
              <a:t>6.4</a:t>
            </a:r>
            <a:r>
              <a:rPr sz="1700" b="1" dirty="0">
                <a:latin typeface="Georgia"/>
                <a:cs typeface="Georgia"/>
              </a:rPr>
              <a:t>	</a:t>
            </a:r>
            <a:r>
              <a:rPr sz="1700" b="1" spc="-10" dirty="0">
                <a:latin typeface="Georgia"/>
                <a:cs typeface="Georgia"/>
              </a:rPr>
              <a:t>Phase</a:t>
            </a:r>
            <a:r>
              <a:rPr sz="1700" b="1" spc="5" dirty="0">
                <a:latin typeface="Georgia"/>
                <a:cs typeface="Georgia"/>
              </a:rPr>
              <a:t> </a:t>
            </a:r>
            <a:r>
              <a:rPr sz="1700" b="1" spc="-10" dirty="0">
                <a:latin typeface="Georgia"/>
                <a:cs typeface="Georgia"/>
              </a:rPr>
              <a:t>Velocity</a:t>
            </a:r>
            <a:r>
              <a:rPr sz="1700" b="1" spc="15" dirty="0">
                <a:latin typeface="Georgia"/>
                <a:cs typeface="Georgia"/>
              </a:rPr>
              <a:t> </a:t>
            </a:r>
            <a:r>
              <a:rPr sz="1700" b="1" spc="-10" dirty="0">
                <a:latin typeface="Georgia"/>
                <a:cs typeface="Georgia"/>
              </a:rPr>
              <a:t>and</a:t>
            </a:r>
            <a:r>
              <a:rPr sz="1700" b="1" spc="10" dirty="0">
                <a:latin typeface="Georgia"/>
                <a:cs typeface="Georgia"/>
              </a:rPr>
              <a:t> </a:t>
            </a:r>
            <a:r>
              <a:rPr sz="1700" b="1" dirty="0">
                <a:latin typeface="Georgia"/>
                <a:cs typeface="Georgia"/>
              </a:rPr>
              <a:t>Group</a:t>
            </a:r>
            <a:r>
              <a:rPr sz="1700" b="1" spc="5" dirty="0">
                <a:latin typeface="Georgia"/>
                <a:cs typeface="Georgia"/>
              </a:rPr>
              <a:t> </a:t>
            </a:r>
            <a:r>
              <a:rPr sz="1700" b="1" spc="-10" dirty="0">
                <a:latin typeface="Georgia"/>
                <a:cs typeface="Georgia"/>
              </a:rPr>
              <a:t>Velocity</a:t>
            </a:r>
            <a:endParaRPr sz="1700"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129857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700270" algn="l"/>
              </a:tabLst>
            </a:pPr>
            <a:r>
              <a:rPr sz="1200" dirty="0">
                <a:latin typeface="Georgia"/>
                <a:cs typeface="Georgia"/>
              </a:rPr>
              <a:t>Quick</a:t>
            </a:r>
            <a:r>
              <a:rPr sz="1200" spc="-35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Check</a:t>
            </a:r>
            <a:r>
              <a:rPr sz="1200" dirty="0">
                <a:latin typeface="Georgia"/>
                <a:cs typeface="Georgia"/>
              </a:rPr>
              <a:t>	6.4.</a:t>
            </a:r>
            <a:r>
              <a:rPr sz="1200" spc="195" dirty="0">
                <a:latin typeface="Georgia"/>
                <a:cs typeface="Georgia"/>
              </a:rPr>
              <a:t>  </a:t>
            </a:r>
            <a:r>
              <a:rPr sz="1200" dirty="0">
                <a:latin typeface="Georgia"/>
                <a:cs typeface="Georgia"/>
              </a:rPr>
              <a:t>PHASE</a:t>
            </a:r>
            <a:r>
              <a:rPr sz="1200" spc="14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VELOCITY</a:t>
            </a:r>
            <a:r>
              <a:rPr sz="1200" spc="13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AND</a:t>
            </a:r>
            <a:r>
              <a:rPr sz="1200" spc="13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GROUP</a:t>
            </a:r>
            <a:r>
              <a:rPr sz="1200" spc="130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VELOCITY</a:t>
            </a:r>
            <a:endParaRPr sz="1200"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240"/>
              </a:spcBef>
            </a:pPr>
            <a:endParaRPr sz="1200">
              <a:latin typeface="Georgia"/>
              <a:cs typeface="Georgia"/>
            </a:endParaRPr>
          </a:p>
          <a:p>
            <a:pPr marL="12700" marR="5080">
              <a:lnSpc>
                <a:spcPct val="106700"/>
              </a:lnSpc>
              <a:spcBef>
                <a:spcPts val="5"/>
              </a:spcBef>
            </a:pPr>
            <a:r>
              <a:rPr sz="1400" spc="110" dirty="0">
                <a:latin typeface="Georgia"/>
                <a:cs typeface="Georgia"/>
              </a:rPr>
              <a:t>A</a:t>
            </a:r>
            <a:r>
              <a:rPr sz="1400" spc="10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proton,</a:t>
            </a:r>
            <a:r>
              <a:rPr sz="1400" spc="114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currently</a:t>
            </a:r>
            <a:r>
              <a:rPr sz="1400" spc="105" dirty="0">
                <a:latin typeface="Georgia"/>
                <a:cs typeface="Georgia"/>
              </a:rPr>
              <a:t> </a:t>
            </a:r>
            <a:r>
              <a:rPr sz="1400" spc="-25" dirty="0">
                <a:latin typeface="Georgia"/>
                <a:cs typeface="Georgia"/>
              </a:rPr>
              <a:t>experiencing</a:t>
            </a:r>
            <a:r>
              <a:rPr sz="1400" spc="10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no</a:t>
            </a:r>
            <a:r>
              <a:rPr sz="1400" spc="100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forces,</a:t>
            </a:r>
            <a:r>
              <a:rPr sz="1400" spc="12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shoots</a:t>
            </a:r>
            <a:r>
              <a:rPr sz="1400" spc="10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through</a:t>
            </a:r>
            <a:r>
              <a:rPr sz="1400" spc="10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space</a:t>
            </a:r>
            <a:r>
              <a:rPr sz="1400" spc="10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at</a:t>
            </a:r>
            <a:r>
              <a:rPr sz="1400" spc="105" dirty="0">
                <a:latin typeface="Georgia"/>
                <a:cs typeface="Georgia"/>
              </a:rPr>
              <a:t> </a:t>
            </a:r>
            <a:r>
              <a:rPr sz="1400" spc="95" dirty="0">
                <a:latin typeface="Georgia"/>
                <a:cs typeface="Georgia"/>
              </a:rPr>
              <a:t>1</a:t>
            </a:r>
            <a:r>
              <a:rPr sz="1400" spc="100" dirty="0">
                <a:latin typeface="Georgia"/>
                <a:cs typeface="Georgia"/>
              </a:rPr>
              <a:t> </a:t>
            </a:r>
            <a:r>
              <a:rPr sz="1400" spc="-20" dirty="0">
                <a:latin typeface="Georgia"/>
                <a:cs typeface="Georgia"/>
              </a:rPr>
              <a:t>million</a:t>
            </a:r>
            <a:r>
              <a:rPr sz="1400" spc="10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miles/hour.</a:t>
            </a:r>
            <a:r>
              <a:rPr sz="1400" spc="35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Which</a:t>
            </a:r>
            <a:r>
              <a:rPr sz="1400" spc="10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of</a:t>
            </a:r>
            <a:r>
              <a:rPr sz="1400" spc="100" dirty="0">
                <a:latin typeface="Georgia"/>
                <a:cs typeface="Georgia"/>
              </a:rPr>
              <a:t> </a:t>
            </a:r>
            <a:r>
              <a:rPr sz="1400" spc="-25" dirty="0">
                <a:latin typeface="Georgia"/>
                <a:cs typeface="Georgia"/>
              </a:rPr>
              <a:t>the following</a:t>
            </a:r>
            <a:r>
              <a:rPr sz="1400" spc="9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are</a:t>
            </a:r>
            <a:r>
              <a:rPr sz="1400" spc="9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true?</a:t>
            </a:r>
            <a:r>
              <a:rPr sz="1400" spc="229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(Check</a:t>
            </a:r>
            <a:r>
              <a:rPr sz="1400" spc="9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all</a:t>
            </a:r>
            <a:r>
              <a:rPr sz="1400" spc="9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that</a:t>
            </a:r>
            <a:r>
              <a:rPr sz="1400" spc="90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apply.)</a:t>
            </a:r>
            <a:endParaRPr sz="1400"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114"/>
              </a:spcBef>
            </a:pPr>
            <a:endParaRPr sz="1400">
              <a:latin typeface="Georgia"/>
              <a:cs typeface="Georgia"/>
            </a:endParaRPr>
          </a:p>
          <a:p>
            <a:pPr marL="126364">
              <a:lnSpc>
                <a:spcPct val="100000"/>
              </a:lnSpc>
            </a:pPr>
            <a:r>
              <a:rPr sz="1400" spc="55" dirty="0">
                <a:latin typeface="Georgia"/>
                <a:cs typeface="Georgia"/>
              </a:rPr>
              <a:t>A.</a:t>
            </a:r>
            <a:r>
              <a:rPr sz="1400" spc="16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The</a:t>
            </a:r>
            <a:r>
              <a:rPr sz="1400" spc="6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proton’s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spc="-25" dirty="0">
                <a:latin typeface="Georgia"/>
                <a:cs typeface="Georgia"/>
              </a:rPr>
              <a:t>wavefunction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can</a:t>
            </a:r>
            <a:r>
              <a:rPr sz="1400" spc="6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be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spc="-25" dirty="0">
                <a:latin typeface="Georgia"/>
                <a:cs typeface="Georgia"/>
              </a:rPr>
              <a:t>expressed</a:t>
            </a:r>
            <a:r>
              <a:rPr sz="1400" spc="6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as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</a:t>
            </a:r>
            <a:r>
              <a:rPr sz="1400" spc="65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discrete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sum</a:t>
            </a:r>
            <a:r>
              <a:rPr sz="1400" spc="6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of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energy</a:t>
            </a:r>
            <a:r>
              <a:rPr sz="1400" spc="65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eigenstates:</a:t>
            </a:r>
            <a:endParaRPr sz="1400">
              <a:latin typeface="Georgia"/>
              <a:cs typeface="Georgi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023880" y="2432898"/>
            <a:ext cx="738505" cy="24447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400" spc="-40" dirty="0">
                <a:latin typeface="Georgia"/>
                <a:cs typeface="Georgia"/>
              </a:rPr>
              <a:t>Ψ(</a:t>
            </a:r>
            <a:r>
              <a:rPr sz="1400" b="0" i="1" spc="-40" dirty="0">
                <a:latin typeface="Bookman Old Style"/>
                <a:cs typeface="Bookman Old Style"/>
              </a:rPr>
              <a:t>x,</a:t>
            </a:r>
            <a:r>
              <a:rPr sz="1400" b="0" i="1" spc="-155" dirty="0">
                <a:latin typeface="Bookman Old Style"/>
                <a:cs typeface="Bookman Old Style"/>
              </a:rPr>
              <a:t> </a:t>
            </a:r>
            <a:r>
              <a:rPr sz="1400" b="0" i="1" dirty="0">
                <a:latin typeface="Bookman Old Style"/>
                <a:cs typeface="Bookman Old Style"/>
              </a:rPr>
              <a:t>t</a:t>
            </a:r>
            <a:r>
              <a:rPr sz="1400" dirty="0">
                <a:latin typeface="Georgia"/>
                <a:cs typeface="Georgia"/>
              </a:rPr>
              <a:t>)</a:t>
            </a:r>
            <a:r>
              <a:rPr sz="1400" spc="110" dirty="0">
                <a:latin typeface="Georgia"/>
                <a:cs typeface="Georgia"/>
              </a:rPr>
              <a:t> </a:t>
            </a:r>
            <a:r>
              <a:rPr sz="1400" spc="135" dirty="0">
                <a:latin typeface="Georgia"/>
                <a:cs typeface="Georgia"/>
              </a:rPr>
              <a:t>=</a:t>
            </a:r>
            <a:endParaRPr sz="1400">
              <a:latin typeface="Georgia"/>
              <a:cs typeface="Georgi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26698" y="2205161"/>
            <a:ext cx="271145" cy="24447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35"/>
              </a:spcBef>
            </a:pPr>
            <a:r>
              <a:rPr sz="2100" spc="-472" baseline="-17857" dirty="0">
                <a:latin typeface="Arial"/>
                <a:cs typeface="Arial"/>
              </a:rPr>
              <a:t>L</a:t>
            </a:r>
            <a:r>
              <a:rPr sz="1000" i="1" spc="260" dirty="0">
                <a:latin typeface="Times New Roman"/>
                <a:cs typeface="Times New Roman"/>
              </a:rPr>
              <a:t>∞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40270" y="2707022"/>
            <a:ext cx="6746240" cy="5715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565910" algn="ctr">
              <a:lnSpc>
                <a:spcPct val="100000"/>
              </a:lnSpc>
              <a:spcBef>
                <a:spcPts val="95"/>
              </a:spcBef>
            </a:pPr>
            <a:r>
              <a:rPr sz="1000" b="0" i="1" spc="85" dirty="0">
                <a:latin typeface="Bookman Old Style"/>
                <a:cs typeface="Bookman Old Style"/>
              </a:rPr>
              <a:t>k</a:t>
            </a:r>
            <a:r>
              <a:rPr sz="1000" spc="85" dirty="0">
                <a:latin typeface="Garamond"/>
                <a:cs typeface="Garamond"/>
              </a:rPr>
              <a:t>=</a:t>
            </a:r>
            <a:r>
              <a:rPr sz="1000" i="1" spc="85" dirty="0">
                <a:latin typeface="Times New Roman"/>
                <a:cs typeface="Times New Roman"/>
              </a:rPr>
              <a:t>−∞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65"/>
              </a:spcBef>
            </a:pPr>
            <a:endParaRPr sz="1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400" dirty="0">
                <a:latin typeface="Georgia"/>
                <a:cs typeface="Georgia"/>
              </a:rPr>
              <a:t>B.</a:t>
            </a:r>
            <a:r>
              <a:rPr sz="1400" spc="17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The</a:t>
            </a:r>
            <a:r>
              <a:rPr sz="1400" spc="7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proton’s</a:t>
            </a:r>
            <a:r>
              <a:rPr sz="1400" spc="75" dirty="0">
                <a:latin typeface="Georgia"/>
                <a:cs typeface="Georgia"/>
              </a:rPr>
              <a:t> </a:t>
            </a:r>
            <a:r>
              <a:rPr sz="1400" spc="-25" dirty="0">
                <a:latin typeface="Georgia"/>
                <a:cs typeface="Georgia"/>
              </a:rPr>
              <a:t>wavefunction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can</a:t>
            </a:r>
            <a:r>
              <a:rPr sz="1400" spc="7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be</a:t>
            </a:r>
            <a:r>
              <a:rPr sz="1400" spc="75" dirty="0">
                <a:latin typeface="Georgia"/>
                <a:cs typeface="Georgia"/>
              </a:rPr>
              <a:t> </a:t>
            </a:r>
            <a:r>
              <a:rPr sz="1400" spc="-25" dirty="0">
                <a:latin typeface="Georgia"/>
                <a:cs typeface="Georgia"/>
              </a:rPr>
              <a:t>expressed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as</a:t>
            </a:r>
            <a:r>
              <a:rPr sz="1400" spc="7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an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integral</a:t>
            </a:r>
            <a:r>
              <a:rPr sz="1400" spc="75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over</a:t>
            </a:r>
            <a:r>
              <a:rPr sz="1400" spc="75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energy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eigenstates:</a:t>
            </a:r>
            <a:endParaRPr sz="1400">
              <a:latin typeface="Georgia"/>
              <a:cs typeface="Georgi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338279" y="2515900"/>
            <a:ext cx="9144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0" i="1" spc="-50" dirty="0">
                <a:latin typeface="Bookman Old Style"/>
                <a:cs typeface="Bookman Old Style"/>
              </a:rPr>
              <a:t>k</a:t>
            </a:r>
            <a:endParaRPr sz="1000">
              <a:latin typeface="Bookman Old Style"/>
              <a:cs typeface="Bookman Old Style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185244" y="2357676"/>
            <a:ext cx="874394" cy="24447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35"/>
              </a:spcBef>
            </a:pPr>
            <a:r>
              <a:rPr sz="2100" b="0" i="1" baseline="-23809" dirty="0">
                <a:latin typeface="Bookman Old Style"/>
                <a:cs typeface="Bookman Old Style"/>
              </a:rPr>
              <a:t>C</a:t>
            </a:r>
            <a:r>
              <a:rPr sz="2100" b="0" i="1" spc="247" baseline="-23809" dirty="0">
                <a:latin typeface="Bookman Old Style"/>
                <a:cs typeface="Bookman Old Style"/>
              </a:rPr>
              <a:t> </a:t>
            </a:r>
            <a:r>
              <a:rPr sz="2100" b="0" i="1" spc="-15" baseline="-23809" dirty="0">
                <a:latin typeface="Bookman Old Style"/>
                <a:cs typeface="Bookman Old Style"/>
              </a:rPr>
              <a:t>e</a:t>
            </a:r>
            <a:r>
              <a:rPr sz="1000" b="0" i="1" spc="-10" dirty="0">
                <a:latin typeface="Bookman Old Style"/>
                <a:cs typeface="Bookman Old Style"/>
              </a:rPr>
              <a:t>i</a:t>
            </a:r>
            <a:r>
              <a:rPr sz="1000" spc="-10" dirty="0">
                <a:latin typeface="Garamond"/>
                <a:cs typeface="Garamond"/>
              </a:rPr>
              <a:t>(</a:t>
            </a:r>
            <a:r>
              <a:rPr sz="1000" b="0" i="1" spc="-10" dirty="0">
                <a:latin typeface="Bookman Old Style"/>
                <a:cs typeface="Bookman Old Style"/>
              </a:rPr>
              <a:t>kx</a:t>
            </a:r>
            <a:r>
              <a:rPr sz="1000" i="1" spc="-10" dirty="0">
                <a:latin typeface="Times New Roman"/>
                <a:cs typeface="Times New Roman"/>
              </a:rPr>
              <a:t>−</a:t>
            </a:r>
            <a:r>
              <a:rPr sz="1000" b="0" i="1" spc="-10" dirty="0">
                <a:latin typeface="Bookman Old Style"/>
                <a:cs typeface="Bookman Old Style"/>
              </a:rPr>
              <a:t>ωt</a:t>
            </a:r>
            <a:r>
              <a:rPr sz="1000" spc="-10" dirty="0">
                <a:latin typeface="Garamond"/>
                <a:cs typeface="Garamond"/>
              </a:rPr>
              <a:t>)</a:t>
            </a:r>
            <a:endParaRPr sz="1000">
              <a:latin typeface="Garamond"/>
              <a:cs typeface="Garamond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721643" y="3239919"/>
            <a:ext cx="127000" cy="24447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400" spc="280" dirty="0">
                <a:latin typeface="Arial"/>
                <a:cs typeface="Arial"/>
              </a:rPr>
              <a:t>r</a:t>
            </a:r>
            <a:endParaRPr sz="14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903838" y="3344435"/>
            <a:ext cx="1524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i="1" spc="225" dirty="0">
                <a:latin typeface="Times New Roman"/>
                <a:cs typeface="Times New Roman"/>
              </a:rPr>
              <a:t>∞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212118" y="3570902"/>
            <a:ext cx="9144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0" i="1" spc="-50" dirty="0">
                <a:latin typeface="Bookman Old Style"/>
                <a:cs typeface="Bookman Old Style"/>
              </a:rPr>
              <a:t>k</a:t>
            </a:r>
            <a:endParaRPr sz="1000">
              <a:latin typeface="Bookman Old Style"/>
              <a:cs typeface="Bookman Old Style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958437" y="3487900"/>
            <a:ext cx="1438275" cy="24447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  <a:tabLst>
                <a:tab pos="1138555" algn="l"/>
              </a:tabLst>
            </a:pPr>
            <a:r>
              <a:rPr sz="1400" spc="-40" dirty="0">
                <a:latin typeface="Georgia"/>
                <a:cs typeface="Georgia"/>
              </a:rPr>
              <a:t>Ψ(</a:t>
            </a:r>
            <a:r>
              <a:rPr sz="1400" b="0" i="1" spc="-40" dirty="0">
                <a:latin typeface="Bookman Old Style"/>
                <a:cs typeface="Bookman Old Style"/>
              </a:rPr>
              <a:t>x,</a:t>
            </a:r>
            <a:r>
              <a:rPr sz="1400" b="0" i="1" spc="-155" dirty="0">
                <a:latin typeface="Bookman Old Style"/>
                <a:cs typeface="Bookman Old Style"/>
              </a:rPr>
              <a:t> </a:t>
            </a:r>
            <a:r>
              <a:rPr sz="1400" b="0" i="1" dirty="0">
                <a:latin typeface="Bookman Old Style"/>
                <a:cs typeface="Bookman Old Style"/>
              </a:rPr>
              <a:t>t</a:t>
            </a:r>
            <a:r>
              <a:rPr sz="1400" dirty="0">
                <a:latin typeface="Georgia"/>
                <a:cs typeface="Georgia"/>
              </a:rPr>
              <a:t>)</a:t>
            </a:r>
            <a:r>
              <a:rPr sz="1400" spc="110" dirty="0">
                <a:latin typeface="Georgia"/>
                <a:cs typeface="Georgia"/>
              </a:rPr>
              <a:t> </a:t>
            </a:r>
            <a:r>
              <a:rPr sz="1400" spc="135" dirty="0">
                <a:latin typeface="Georgia"/>
                <a:cs typeface="Georgia"/>
              </a:rPr>
              <a:t>=</a:t>
            </a:r>
            <a:r>
              <a:rPr sz="1400" dirty="0">
                <a:latin typeface="Georgia"/>
                <a:cs typeface="Georgia"/>
              </a:rPr>
              <a:t>	</a:t>
            </a:r>
            <a:r>
              <a:rPr sz="1400" b="0" i="1" dirty="0">
                <a:latin typeface="Bookman Old Style"/>
                <a:cs typeface="Bookman Old Style"/>
              </a:rPr>
              <a:t>C</a:t>
            </a:r>
            <a:r>
              <a:rPr sz="1400" b="0" i="1" spc="165" dirty="0">
                <a:latin typeface="Bookman Old Style"/>
                <a:cs typeface="Bookman Old Style"/>
              </a:rPr>
              <a:t> </a:t>
            </a:r>
            <a:r>
              <a:rPr sz="1400" b="0" i="1" spc="-50" dirty="0">
                <a:latin typeface="Bookman Old Style"/>
                <a:cs typeface="Bookman Old Style"/>
              </a:rPr>
              <a:t>e</a:t>
            </a:r>
            <a:endParaRPr sz="1400">
              <a:latin typeface="Bookman Old Style"/>
              <a:cs typeface="Bookman Old Style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370982" y="3468349"/>
            <a:ext cx="53721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0" i="1" spc="-10" dirty="0">
                <a:latin typeface="Bookman Old Style"/>
                <a:cs typeface="Bookman Old Style"/>
              </a:rPr>
              <a:t>i</a:t>
            </a:r>
            <a:r>
              <a:rPr sz="1000" spc="-10" dirty="0">
                <a:latin typeface="Garamond"/>
                <a:cs typeface="Garamond"/>
              </a:rPr>
              <a:t>(</a:t>
            </a:r>
            <a:r>
              <a:rPr sz="1000" b="0" i="1" spc="-10" dirty="0">
                <a:latin typeface="Bookman Old Style"/>
                <a:cs typeface="Bookman Old Style"/>
              </a:rPr>
              <a:t>kx</a:t>
            </a:r>
            <a:r>
              <a:rPr sz="1000" i="1" spc="-10" dirty="0">
                <a:latin typeface="Times New Roman"/>
                <a:cs typeface="Times New Roman"/>
              </a:rPr>
              <a:t>−</a:t>
            </a:r>
            <a:r>
              <a:rPr sz="1000" b="0" i="1" spc="-10" dirty="0">
                <a:latin typeface="Bookman Old Style"/>
                <a:cs typeface="Bookman Old Style"/>
              </a:rPr>
              <a:t>ωt</a:t>
            </a:r>
            <a:r>
              <a:rPr sz="1000" spc="-10" dirty="0">
                <a:latin typeface="Garamond"/>
                <a:cs typeface="Garamond"/>
              </a:rPr>
              <a:t>)</a:t>
            </a:r>
            <a:endParaRPr sz="1000">
              <a:latin typeface="Garamond"/>
              <a:cs typeface="Garamond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888875" y="3487900"/>
            <a:ext cx="210820" cy="24447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400" b="0" i="1" spc="-120" dirty="0">
                <a:latin typeface="Bookman Old Style"/>
                <a:cs typeface="Bookman Old Style"/>
              </a:rPr>
              <a:t>dk</a:t>
            </a:r>
            <a:endParaRPr sz="1400">
              <a:latin typeface="Bookman Old Style"/>
              <a:cs typeface="Bookman Old Style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830351" y="3706792"/>
            <a:ext cx="7383145" cy="127190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852169" algn="ctr">
              <a:lnSpc>
                <a:spcPct val="100000"/>
              </a:lnSpc>
              <a:spcBef>
                <a:spcPts val="95"/>
              </a:spcBef>
            </a:pPr>
            <a:r>
              <a:rPr sz="1000" i="1" spc="160" dirty="0">
                <a:latin typeface="Times New Roman"/>
                <a:cs typeface="Times New Roman"/>
              </a:rPr>
              <a:t>−∞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0"/>
              </a:spcBef>
            </a:pPr>
            <a:endParaRPr sz="1000">
              <a:latin typeface="Times New Roman"/>
              <a:cs typeface="Times New Roman"/>
            </a:endParaRPr>
          </a:p>
          <a:p>
            <a:pPr marL="19685">
              <a:lnSpc>
                <a:spcPct val="100000"/>
              </a:lnSpc>
            </a:pPr>
            <a:r>
              <a:rPr sz="1400" spc="60" dirty="0">
                <a:latin typeface="Georgia"/>
                <a:cs typeface="Georgia"/>
              </a:rPr>
              <a:t>C.</a:t>
            </a:r>
            <a:r>
              <a:rPr sz="1400" spc="15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Each</a:t>
            </a:r>
            <a:r>
              <a:rPr sz="1400" spc="60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individual</a:t>
            </a:r>
            <a:r>
              <a:rPr sz="1400" spc="55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eigenstate</a:t>
            </a:r>
            <a:r>
              <a:rPr sz="1400" spc="5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is</a:t>
            </a:r>
            <a:r>
              <a:rPr sz="1400" spc="60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moving</a:t>
            </a:r>
            <a:r>
              <a:rPr sz="1400" spc="5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through</a:t>
            </a:r>
            <a:r>
              <a:rPr sz="1400" spc="5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space</a:t>
            </a:r>
            <a:r>
              <a:rPr sz="1400" spc="6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at</a:t>
            </a:r>
            <a:r>
              <a:rPr sz="1400" spc="55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approximately</a:t>
            </a:r>
            <a:r>
              <a:rPr sz="1400" spc="55" dirty="0">
                <a:latin typeface="Georgia"/>
                <a:cs typeface="Georgia"/>
              </a:rPr>
              <a:t> </a:t>
            </a:r>
            <a:r>
              <a:rPr sz="1400" spc="95" dirty="0">
                <a:latin typeface="Georgia"/>
                <a:cs typeface="Georgia"/>
              </a:rPr>
              <a:t>1</a:t>
            </a:r>
            <a:r>
              <a:rPr sz="1400" spc="60" dirty="0">
                <a:latin typeface="Georgia"/>
                <a:cs typeface="Georgia"/>
              </a:rPr>
              <a:t> </a:t>
            </a:r>
            <a:r>
              <a:rPr sz="1400" spc="-20" dirty="0">
                <a:latin typeface="Georgia"/>
                <a:cs typeface="Georgia"/>
              </a:rPr>
              <a:t>million</a:t>
            </a:r>
            <a:r>
              <a:rPr sz="1400" spc="55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miles/hour.</a:t>
            </a:r>
            <a:endParaRPr sz="140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  <a:spcBef>
                <a:spcPts val="1110"/>
              </a:spcBef>
            </a:pPr>
            <a:r>
              <a:rPr sz="1400" dirty="0">
                <a:latin typeface="Georgia"/>
                <a:cs typeface="Georgia"/>
              </a:rPr>
              <a:t>D.</a:t>
            </a:r>
            <a:r>
              <a:rPr sz="1400" spc="19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The</a:t>
            </a:r>
            <a:r>
              <a:rPr sz="1400" spc="90" dirty="0">
                <a:latin typeface="Georgia"/>
                <a:cs typeface="Georgia"/>
              </a:rPr>
              <a:t> </a:t>
            </a:r>
            <a:r>
              <a:rPr sz="1400" spc="-20" dirty="0">
                <a:latin typeface="Georgia"/>
                <a:cs typeface="Georgia"/>
              </a:rPr>
              <a:t>eigenstates</a:t>
            </a:r>
            <a:r>
              <a:rPr sz="1400" spc="85" dirty="0">
                <a:latin typeface="Georgia"/>
                <a:cs typeface="Georgia"/>
              </a:rPr>
              <a:t> </a:t>
            </a:r>
            <a:r>
              <a:rPr sz="1400" spc="-25" dirty="0">
                <a:latin typeface="Georgia"/>
                <a:cs typeface="Georgia"/>
              </a:rPr>
              <a:t>combined</a:t>
            </a:r>
            <a:r>
              <a:rPr sz="1400" spc="9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have</a:t>
            </a:r>
            <a:r>
              <a:rPr sz="1400" spc="9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</a:t>
            </a:r>
            <a:r>
              <a:rPr sz="1400" spc="8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“group</a:t>
            </a:r>
            <a:r>
              <a:rPr sz="1400" spc="9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velocity”</a:t>
            </a:r>
            <a:r>
              <a:rPr sz="1400" spc="8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of</a:t>
            </a:r>
            <a:r>
              <a:rPr sz="1400" spc="90" dirty="0">
                <a:latin typeface="Georgia"/>
                <a:cs typeface="Georgia"/>
              </a:rPr>
              <a:t> </a:t>
            </a:r>
            <a:r>
              <a:rPr sz="1400" spc="95" dirty="0">
                <a:latin typeface="Georgia"/>
                <a:cs typeface="Georgia"/>
              </a:rPr>
              <a:t>1</a:t>
            </a:r>
            <a:r>
              <a:rPr sz="1400" spc="90" dirty="0">
                <a:latin typeface="Georgia"/>
                <a:cs typeface="Georgia"/>
              </a:rPr>
              <a:t> </a:t>
            </a:r>
            <a:r>
              <a:rPr sz="1400" spc="-20" dirty="0">
                <a:latin typeface="Georgia"/>
                <a:cs typeface="Georgia"/>
              </a:rPr>
              <a:t>million</a:t>
            </a:r>
            <a:r>
              <a:rPr sz="1400" spc="85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miles/hour.</a:t>
            </a:r>
            <a:endParaRPr sz="1400">
              <a:latin typeface="Georgia"/>
              <a:cs typeface="Georgia"/>
            </a:endParaRPr>
          </a:p>
          <a:p>
            <a:pPr marL="27305">
              <a:lnSpc>
                <a:spcPct val="100000"/>
              </a:lnSpc>
              <a:spcBef>
                <a:spcPts val="1110"/>
              </a:spcBef>
            </a:pPr>
            <a:r>
              <a:rPr sz="1400" dirty="0">
                <a:latin typeface="Georgia"/>
                <a:cs typeface="Georgia"/>
              </a:rPr>
              <a:t>E.</a:t>
            </a:r>
            <a:r>
              <a:rPr sz="1400" spc="114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For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this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proton’s</a:t>
            </a:r>
            <a:r>
              <a:rPr sz="1400" spc="75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energy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eigenstates,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b="0" i="1" spc="-145" dirty="0">
                <a:latin typeface="Bookman Old Style"/>
                <a:cs typeface="Bookman Old Style"/>
              </a:rPr>
              <a:t>dω/dk</a:t>
            </a:r>
            <a:r>
              <a:rPr sz="1400" b="0" i="1" spc="25" dirty="0">
                <a:latin typeface="Bookman Old Style"/>
                <a:cs typeface="Bookman Old Style"/>
              </a:rPr>
              <a:t> </a:t>
            </a:r>
            <a:r>
              <a:rPr sz="1400" i="1" spc="350" dirty="0">
                <a:latin typeface="Times New Roman"/>
                <a:cs typeface="Times New Roman"/>
              </a:rPr>
              <a:t>≈</a:t>
            </a:r>
            <a:r>
              <a:rPr sz="1400" i="1" spc="-5" dirty="0">
                <a:latin typeface="Times New Roman"/>
                <a:cs typeface="Times New Roman"/>
              </a:rPr>
              <a:t> </a:t>
            </a:r>
            <a:r>
              <a:rPr sz="1400" spc="95" dirty="0">
                <a:latin typeface="Georgia"/>
                <a:cs typeface="Georgia"/>
              </a:rPr>
              <a:t>1</a:t>
            </a:r>
            <a:r>
              <a:rPr sz="1400" spc="75" dirty="0">
                <a:latin typeface="Georgia"/>
                <a:cs typeface="Georgia"/>
              </a:rPr>
              <a:t> </a:t>
            </a:r>
            <a:r>
              <a:rPr sz="1400" spc="-20" dirty="0">
                <a:latin typeface="Georgia"/>
                <a:cs typeface="Georgia"/>
              </a:rPr>
              <a:t>million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miles/hour.</a:t>
            </a:r>
            <a:endParaRPr sz="1400"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129857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700270" algn="l"/>
              </a:tabLst>
            </a:pPr>
            <a:r>
              <a:rPr sz="1200" dirty="0">
                <a:latin typeface="Georgia"/>
                <a:cs typeface="Georgia"/>
              </a:rPr>
              <a:t>Quick</a:t>
            </a:r>
            <a:r>
              <a:rPr sz="1200" spc="-35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Check</a:t>
            </a:r>
            <a:r>
              <a:rPr sz="1200" dirty="0">
                <a:latin typeface="Georgia"/>
                <a:cs typeface="Georgia"/>
              </a:rPr>
              <a:t>	6.4.</a:t>
            </a:r>
            <a:r>
              <a:rPr sz="1200" spc="195" dirty="0">
                <a:latin typeface="Georgia"/>
                <a:cs typeface="Georgia"/>
              </a:rPr>
              <a:t>  </a:t>
            </a:r>
            <a:r>
              <a:rPr sz="1200" dirty="0">
                <a:latin typeface="Georgia"/>
                <a:cs typeface="Georgia"/>
              </a:rPr>
              <a:t>PHASE</a:t>
            </a:r>
            <a:r>
              <a:rPr sz="1200" spc="14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VELOCITY</a:t>
            </a:r>
            <a:r>
              <a:rPr sz="1200" spc="13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AND</a:t>
            </a:r>
            <a:r>
              <a:rPr sz="1200" spc="13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GROUP</a:t>
            </a:r>
            <a:r>
              <a:rPr sz="1200" spc="130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VELOCITY</a:t>
            </a:r>
            <a:endParaRPr sz="1200"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240"/>
              </a:spcBef>
            </a:pPr>
            <a:endParaRPr sz="1200">
              <a:latin typeface="Georgia"/>
              <a:cs typeface="Georgia"/>
            </a:endParaRPr>
          </a:p>
          <a:p>
            <a:pPr marL="12700" marR="5080">
              <a:lnSpc>
                <a:spcPct val="106700"/>
              </a:lnSpc>
              <a:spcBef>
                <a:spcPts val="5"/>
              </a:spcBef>
            </a:pPr>
            <a:r>
              <a:rPr sz="1400" spc="110" dirty="0">
                <a:latin typeface="Georgia"/>
                <a:cs typeface="Georgia"/>
              </a:rPr>
              <a:t>A</a:t>
            </a:r>
            <a:r>
              <a:rPr sz="1400" spc="10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proton,</a:t>
            </a:r>
            <a:r>
              <a:rPr sz="1400" spc="114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currently</a:t>
            </a:r>
            <a:r>
              <a:rPr sz="1400" spc="105" dirty="0">
                <a:latin typeface="Georgia"/>
                <a:cs typeface="Georgia"/>
              </a:rPr>
              <a:t> </a:t>
            </a:r>
            <a:r>
              <a:rPr sz="1400" spc="-25" dirty="0">
                <a:latin typeface="Georgia"/>
                <a:cs typeface="Georgia"/>
              </a:rPr>
              <a:t>experiencing</a:t>
            </a:r>
            <a:r>
              <a:rPr sz="1400" spc="10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no</a:t>
            </a:r>
            <a:r>
              <a:rPr sz="1400" spc="100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forces,</a:t>
            </a:r>
            <a:r>
              <a:rPr sz="1400" spc="12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shoots</a:t>
            </a:r>
            <a:r>
              <a:rPr sz="1400" spc="10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through</a:t>
            </a:r>
            <a:r>
              <a:rPr sz="1400" spc="10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space</a:t>
            </a:r>
            <a:r>
              <a:rPr sz="1400" spc="10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at</a:t>
            </a:r>
            <a:r>
              <a:rPr sz="1400" spc="105" dirty="0">
                <a:latin typeface="Georgia"/>
                <a:cs typeface="Georgia"/>
              </a:rPr>
              <a:t> </a:t>
            </a:r>
            <a:r>
              <a:rPr sz="1400" spc="95" dirty="0">
                <a:latin typeface="Georgia"/>
                <a:cs typeface="Georgia"/>
              </a:rPr>
              <a:t>1</a:t>
            </a:r>
            <a:r>
              <a:rPr sz="1400" spc="100" dirty="0">
                <a:latin typeface="Georgia"/>
                <a:cs typeface="Georgia"/>
              </a:rPr>
              <a:t> </a:t>
            </a:r>
            <a:r>
              <a:rPr sz="1400" spc="-20" dirty="0">
                <a:latin typeface="Georgia"/>
                <a:cs typeface="Georgia"/>
              </a:rPr>
              <a:t>million</a:t>
            </a:r>
            <a:r>
              <a:rPr sz="1400" spc="10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miles/hour.</a:t>
            </a:r>
            <a:r>
              <a:rPr sz="1400" spc="35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Which</a:t>
            </a:r>
            <a:r>
              <a:rPr sz="1400" spc="10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of</a:t>
            </a:r>
            <a:r>
              <a:rPr sz="1400" spc="100" dirty="0">
                <a:latin typeface="Georgia"/>
                <a:cs typeface="Georgia"/>
              </a:rPr>
              <a:t> </a:t>
            </a:r>
            <a:r>
              <a:rPr sz="1400" spc="-25" dirty="0">
                <a:latin typeface="Georgia"/>
                <a:cs typeface="Georgia"/>
              </a:rPr>
              <a:t>the following</a:t>
            </a:r>
            <a:r>
              <a:rPr sz="1400" spc="9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are</a:t>
            </a:r>
            <a:r>
              <a:rPr sz="1400" spc="9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true?</a:t>
            </a:r>
            <a:r>
              <a:rPr sz="1400" spc="229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(Check</a:t>
            </a:r>
            <a:r>
              <a:rPr sz="1400" spc="9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all</a:t>
            </a:r>
            <a:r>
              <a:rPr sz="1400" spc="9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that</a:t>
            </a:r>
            <a:r>
              <a:rPr sz="1400" spc="90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apply.)</a:t>
            </a:r>
            <a:endParaRPr sz="1400"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114"/>
              </a:spcBef>
            </a:pPr>
            <a:endParaRPr sz="1400">
              <a:latin typeface="Georgia"/>
              <a:cs typeface="Georgia"/>
            </a:endParaRPr>
          </a:p>
          <a:p>
            <a:pPr marL="126364">
              <a:lnSpc>
                <a:spcPct val="100000"/>
              </a:lnSpc>
            </a:pPr>
            <a:r>
              <a:rPr sz="1400" spc="55" dirty="0">
                <a:latin typeface="Georgia"/>
                <a:cs typeface="Georgia"/>
              </a:rPr>
              <a:t>A.</a:t>
            </a:r>
            <a:r>
              <a:rPr sz="1400" spc="16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The</a:t>
            </a:r>
            <a:r>
              <a:rPr sz="1400" spc="6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proton’s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spc="-25" dirty="0">
                <a:latin typeface="Georgia"/>
                <a:cs typeface="Georgia"/>
              </a:rPr>
              <a:t>wavefunction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can</a:t>
            </a:r>
            <a:r>
              <a:rPr sz="1400" spc="6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be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spc="-25" dirty="0">
                <a:latin typeface="Georgia"/>
                <a:cs typeface="Georgia"/>
              </a:rPr>
              <a:t>expressed</a:t>
            </a:r>
            <a:r>
              <a:rPr sz="1400" spc="6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as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</a:t>
            </a:r>
            <a:r>
              <a:rPr sz="1400" spc="65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discrete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sum</a:t>
            </a:r>
            <a:r>
              <a:rPr sz="1400" spc="6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of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energy</a:t>
            </a:r>
            <a:r>
              <a:rPr sz="1400" spc="65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eigenstates:</a:t>
            </a:r>
            <a:endParaRPr sz="1400">
              <a:latin typeface="Georgia"/>
              <a:cs typeface="Georgi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023880" y="2432898"/>
            <a:ext cx="738505" cy="24447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400" spc="-40" dirty="0">
                <a:latin typeface="Georgia"/>
                <a:cs typeface="Georgia"/>
              </a:rPr>
              <a:t>Ψ(</a:t>
            </a:r>
            <a:r>
              <a:rPr sz="1400" b="0" i="1" spc="-40" dirty="0">
                <a:latin typeface="Bookman Old Style"/>
                <a:cs typeface="Bookman Old Style"/>
              </a:rPr>
              <a:t>x,</a:t>
            </a:r>
            <a:r>
              <a:rPr sz="1400" b="0" i="1" spc="-155" dirty="0">
                <a:latin typeface="Bookman Old Style"/>
                <a:cs typeface="Bookman Old Style"/>
              </a:rPr>
              <a:t> </a:t>
            </a:r>
            <a:r>
              <a:rPr sz="1400" b="0" i="1" dirty="0">
                <a:latin typeface="Bookman Old Style"/>
                <a:cs typeface="Bookman Old Style"/>
              </a:rPr>
              <a:t>t</a:t>
            </a:r>
            <a:r>
              <a:rPr sz="1400" dirty="0">
                <a:latin typeface="Georgia"/>
                <a:cs typeface="Georgia"/>
              </a:rPr>
              <a:t>)</a:t>
            </a:r>
            <a:r>
              <a:rPr sz="1400" spc="110" dirty="0">
                <a:latin typeface="Georgia"/>
                <a:cs typeface="Georgia"/>
              </a:rPr>
              <a:t> </a:t>
            </a:r>
            <a:r>
              <a:rPr sz="1400" spc="135" dirty="0">
                <a:latin typeface="Georgia"/>
                <a:cs typeface="Georgia"/>
              </a:rPr>
              <a:t>=</a:t>
            </a:r>
            <a:endParaRPr sz="1400">
              <a:latin typeface="Georgia"/>
              <a:cs typeface="Georgi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26698" y="2205161"/>
            <a:ext cx="271145" cy="24447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35"/>
              </a:spcBef>
            </a:pPr>
            <a:r>
              <a:rPr sz="2100" spc="-472" baseline="-17857" dirty="0">
                <a:latin typeface="Arial"/>
                <a:cs typeface="Arial"/>
              </a:rPr>
              <a:t>L</a:t>
            </a:r>
            <a:r>
              <a:rPr sz="1000" i="1" spc="260" dirty="0">
                <a:latin typeface="Times New Roman"/>
                <a:cs typeface="Times New Roman"/>
              </a:rPr>
              <a:t>∞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40270" y="2707022"/>
            <a:ext cx="6746240" cy="5715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565910" algn="ctr">
              <a:lnSpc>
                <a:spcPct val="100000"/>
              </a:lnSpc>
              <a:spcBef>
                <a:spcPts val="95"/>
              </a:spcBef>
            </a:pPr>
            <a:r>
              <a:rPr sz="1000" b="0" i="1" spc="85" dirty="0">
                <a:latin typeface="Bookman Old Style"/>
                <a:cs typeface="Bookman Old Style"/>
              </a:rPr>
              <a:t>k</a:t>
            </a:r>
            <a:r>
              <a:rPr sz="1000" spc="85" dirty="0">
                <a:latin typeface="Garamond"/>
                <a:cs typeface="Garamond"/>
              </a:rPr>
              <a:t>=</a:t>
            </a:r>
            <a:r>
              <a:rPr sz="1000" i="1" spc="85" dirty="0">
                <a:latin typeface="Times New Roman"/>
                <a:cs typeface="Times New Roman"/>
              </a:rPr>
              <a:t>−∞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65"/>
              </a:spcBef>
            </a:pPr>
            <a:endParaRPr sz="1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400" dirty="0">
                <a:latin typeface="Georgia"/>
                <a:cs typeface="Georgia"/>
              </a:rPr>
              <a:t>B.</a:t>
            </a:r>
            <a:r>
              <a:rPr sz="1400" spc="17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The</a:t>
            </a:r>
            <a:r>
              <a:rPr sz="1400" spc="7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proton’s</a:t>
            </a:r>
            <a:r>
              <a:rPr sz="1400" spc="75" dirty="0">
                <a:latin typeface="Georgia"/>
                <a:cs typeface="Georgia"/>
              </a:rPr>
              <a:t> </a:t>
            </a:r>
            <a:r>
              <a:rPr sz="1400" spc="-25" dirty="0">
                <a:latin typeface="Georgia"/>
                <a:cs typeface="Georgia"/>
              </a:rPr>
              <a:t>wavefunction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can</a:t>
            </a:r>
            <a:r>
              <a:rPr sz="1400" spc="7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be</a:t>
            </a:r>
            <a:r>
              <a:rPr sz="1400" spc="75" dirty="0">
                <a:latin typeface="Georgia"/>
                <a:cs typeface="Georgia"/>
              </a:rPr>
              <a:t> </a:t>
            </a:r>
            <a:r>
              <a:rPr sz="1400" spc="-25" dirty="0">
                <a:latin typeface="Georgia"/>
                <a:cs typeface="Georgia"/>
              </a:rPr>
              <a:t>expressed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as</a:t>
            </a:r>
            <a:r>
              <a:rPr sz="1400" spc="7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an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integral</a:t>
            </a:r>
            <a:r>
              <a:rPr sz="1400" spc="75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over</a:t>
            </a:r>
            <a:r>
              <a:rPr sz="1400" spc="75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energy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eigenstates:</a:t>
            </a:r>
            <a:endParaRPr sz="1400">
              <a:latin typeface="Georgia"/>
              <a:cs typeface="Georgi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338279" y="2515900"/>
            <a:ext cx="9144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0" i="1" spc="-50" dirty="0">
                <a:latin typeface="Bookman Old Style"/>
                <a:cs typeface="Bookman Old Style"/>
              </a:rPr>
              <a:t>k</a:t>
            </a:r>
            <a:endParaRPr sz="1000">
              <a:latin typeface="Bookman Old Style"/>
              <a:cs typeface="Bookman Old Style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185244" y="2357676"/>
            <a:ext cx="874394" cy="24447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35"/>
              </a:spcBef>
            </a:pPr>
            <a:r>
              <a:rPr sz="2100" b="0" i="1" baseline="-23809" dirty="0">
                <a:latin typeface="Bookman Old Style"/>
                <a:cs typeface="Bookman Old Style"/>
              </a:rPr>
              <a:t>C</a:t>
            </a:r>
            <a:r>
              <a:rPr sz="2100" b="0" i="1" spc="247" baseline="-23809" dirty="0">
                <a:latin typeface="Bookman Old Style"/>
                <a:cs typeface="Bookman Old Style"/>
              </a:rPr>
              <a:t> </a:t>
            </a:r>
            <a:r>
              <a:rPr sz="2100" b="0" i="1" spc="-15" baseline="-23809" dirty="0">
                <a:latin typeface="Bookman Old Style"/>
                <a:cs typeface="Bookman Old Style"/>
              </a:rPr>
              <a:t>e</a:t>
            </a:r>
            <a:r>
              <a:rPr sz="1000" b="0" i="1" spc="-10" dirty="0">
                <a:latin typeface="Bookman Old Style"/>
                <a:cs typeface="Bookman Old Style"/>
              </a:rPr>
              <a:t>i</a:t>
            </a:r>
            <a:r>
              <a:rPr sz="1000" spc="-10" dirty="0">
                <a:latin typeface="Garamond"/>
                <a:cs typeface="Garamond"/>
              </a:rPr>
              <a:t>(</a:t>
            </a:r>
            <a:r>
              <a:rPr sz="1000" b="0" i="1" spc="-10" dirty="0">
                <a:latin typeface="Bookman Old Style"/>
                <a:cs typeface="Bookman Old Style"/>
              </a:rPr>
              <a:t>kx</a:t>
            </a:r>
            <a:r>
              <a:rPr sz="1000" i="1" spc="-10" dirty="0">
                <a:latin typeface="Times New Roman"/>
                <a:cs typeface="Times New Roman"/>
              </a:rPr>
              <a:t>−</a:t>
            </a:r>
            <a:r>
              <a:rPr sz="1000" b="0" i="1" spc="-10" dirty="0">
                <a:latin typeface="Bookman Old Style"/>
                <a:cs typeface="Bookman Old Style"/>
              </a:rPr>
              <a:t>ωt</a:t>
            </a:r>
            <a:r>
              <a:rPr sz="1000" spc="-10" dirty="0">
                <a:latin typeface="Garamond"/>
                <a:cs typeface="Garamond"/>
              </a:rPr>
              <a:t>)</a:t>
            </a:r>
            <a:endParaRPr sz="1000">
              <a:latin typeface="Garamond"/>
              <a:cs typeface="Garamond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721643" y="3239919"/>
            <a:ext cx="127000" cy="24447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400" spc="280" dirty="0">
                <a:latin typeface="Arial"/>
                <a:cs typeface="Arial"/>
              </a:rPr>
              <a:t>r</a:t>
            </a:r>
            <a:endParaRPr sz="14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903838" y="3344435"/>
            <a:ext cx="1524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i="1" spc="225" dirty="0">
                <a:latin typeface="Times New Roman"/>
                <a:cs typeface="Times New Roman"/>
              </a:rPr>
              <a:t>∞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212118" y="3570902"/>
            <a:ext cx="9144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0" i="1" spc="-50" dirty="0">
                <a:latin typeface="Bookman Old Style"/>
                <a:cs typeface="Bookman Old Style"/>
              </a:rPr>
              <a:t>k</a:t>
            </a:r>
            <a:endParaRPr sz="1000">
              <a:latin typeface="Bookman Old Style"/>
              <a:cs typeface="Bookman Old Style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958437" y="3487900"/>
            <a:ext cx="1438275" cy="24447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  <a:tabLst>
                <a:tab pos="1138555" algn="l"/>
              </a:tabLst>
            </a:pPr>
            <a:r>
              <a:rPr sz="1400" spc="-40" dirty="0">
                <a:latin typeface="Georgia"/>
                <a:cs typeface="Georgia"/>
              </a:rPr>
              <a:t>Ψ(</a:t>
            </a:r>
            <a:r>
              <a:rPr sz="1400" b="0" i="1" spc="-40" dirty="0">
                <a:latin typeface="Bookman Old Style"/>
                <a:cs typeface="Bookman Old Style"/>
              </a:rPr>
              <a:t>x,</a:t>
            </a:r>
            <a:r>
              <a:rPr sz="1400" b="0" i="1" spc="-155" dirty="0">
                <a:latin typeface="Bookman Old Style"/>
                <a:cs typeface="Bookman Old Style"/>
              </a:rPr>
              <a:t> </a:t>
            </a:r>
            <a:r>
              <a:rPr sz="1400" b="0" i="1" dirty="0">
                <a:latin typeface="Bookman Old Style"/>
                <a:cs typeface="Bookman Old Style"/>
              </a:rPr>
              <a:t>t</a:t>
            </a:r>
            <a:r>
              <a:rPr sz="1400" dirty="0">
                <a:latin typeface="Georgia"/>
                <a:cs typeface="Georgia"/>
              </a:rPr>
              <a:t>)</a:t>
            </a:r>
            <a:r>
              <a:rPr sz="1400" spc="110" dirty="0">
                <a:latin typeface="Georgia"/>
                <a:cs typeface="Georgia"/>
              </a:rPr>
              <a:t> </a:t>
            </a:r>
            <a:r>
              <a:rPr sz="1400" spc="135" dirty="0">
                <a:latin typeface="Georgia"/>
                <a:cs typeface="Georgia"/>
              </a:rPr>
              <a:t>=</a:t>
            </a:r>
            <a:r>
              <a:rPr sz="1400" dirty="0">
                <a:latin typeface="Georgia"/>
                <a:cs typeface="Georgia"/>
              </a:rPr>
              <a:t>	</a:t>
            </a:r>
            <a:r>
              <a:rPr sz="1400" b="0" i="1" dirty="0">
                <a:latin typeface="Bookman Old Style"/>
                <a:cs typeface="Bookman Old Style"/>
              </a:rPr>
              <a:t>C</a:t>
            </a:r>
            <a:r>
              <a:rPr sz="1400" b="0" i="1" spc="165" dirty="0">
                <a:latin typeface="Bookman Old Style"/>
                <a:cs typeface="Bookman Old Style"/>
              </a:rPr>
              <a:t> </a:t>
            </a:r>
            <a:r>
              <a:rPr sz="1400" b="0" i="1" spc="-50" dirty="0">
                <a:latin typeface="Bookman Old Style"/>
                <a:cs typeface="Bookman Old Style"/>
              </a:rPr>
              <a:t>e</a:t>
            </a:r>
            <a:endParaRPr sz="1400">
              <a:latin typeface="Bookman Old Style"/>
              <a:cs typeface="Bookman Old Style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370982" y="3468349"/>
            <a:ext cx="53721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0" i="1" spc="-10" dirty="0">
                <a:latin typeface="Bookman Old Style"/>
                <a:cs typeface="Bookman Old Style"/>
              </a:rPr>
              <a:t>i</a:t>
            </a:r>
            <a:r>
              <a:rPr sz="1000" spc="-10" dirty="0">
                <a:latin typeface="Garamond"/>
                <a:cs typeface="Garamond"/>
              </a:rPr>
              <a:t>(</a:t>
            </a:r>
            <a:r>
              <a:rPr sz="1000" b="0" i="1" spc="-10" dirty="0">
                <a:latin typeface="Bookman Old Style"/>
                <a:cs typeface="Bookman Old Style"/>
              </a:rPr>
              <a:t>kx</a:t>
            </a:r>
            <a:r>
              <a:rPr sz="1000" i="1" spc="-10" dirty="0">
                <a:latin typeface="Times New Roman"/>
                <a:cs typeface="Times New Roman"/>
              </a:rPr>
              <a:t>−</a:t>
            </a:r>
            <a:r>
              <a:rPr sz="1000" b="0" i="1" spc="-10" dirty="0">
                <a:latin typeface="Bookman Old Style"/>
                <a:cs typeface="Bookman Old Style"/>
              </a:rPr>
              <a:t>ωt</a:t>
            </a:r>
            <a:r>
              <a:rPr sz="1000" spc="-10" dirty="0">
                <a:latin typeface="Garamond"/>
                <a:cs typeface="Garamond"/>
              </a:rPr>
              <a:t>)</a:t>
            </a:r>
            <a:endParaRPr sz="1000">
              <a:latin typeface="Garamond"/>
              <a:cs typeface="Garamond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888875" y="3487900"/>
            <a:ext cx="210820" cy="24447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400" b="0" i="1" spc="-120" dirty="0">
                <a:latin typeface="Bookman Old Style"/>
                <a:cs typeface="Bookman Old Style"/>
              </a:rPr>
              <a:t>dk</a:t>
            </a:r>
            <a:endParaRPr sz="1400">
              <a:latin typeface="Bookman Old Style"/>
              <a:cs typeface="Bookman Old Style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707758" y="3706792"/>
            <a:ext cx="7505700" cy="17405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974725" algn="ctr">
              <a:lnSpc>
                <a:spcPct val="100000"/>
              </a:lnSpc>
              <a:spcBef>
                <a:spcPts val="95"/>
              </a:spcBef>
            </a:pPr>
            <a:r>
              <a:rPr sz="1000" i="1" spc="160" dirty="0">
                <a:latin typeface="Times New Roman"/>
                <a:cs typeface="Times New Roman"/>
              </a:rPr>
              <a:t>−∞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0"/>
              </a:spcBef>
            </a:pPr>
            <a:endParaRPr sz="1000">
              <a:latin typeface="Times New Roman"/>
              <a:cs typeface="Times New Roman"/>
            </a:endParaRPr>
          </a:p>
          <a:p>
            <a:pPr marL="142240">
              <a:lnSpc>
                <a:spcPct val="100000"/>
              </a:lnSpc>
            </a:pPr>
            <a:r>
              <a:rPr sz="1400" spc="60" dirty="0">
                <a:latin typeface="Georgia"/>
                <a:cs typeface="Georgia"/>
              </a:rPr>
              <a:t>C.</a:t>
            </a:r>
            <a:r>
              <a:rPr sz="1400" spc="15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Each</a:t>
            </a:r>
            <a:r>
              <a:rPr sz="1400" spc="60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individual</a:t>
            </a:r>
            <a:r>
              <a:rPr sz="1400" spc="55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eigenstate</a:t>
            </a:r>
            <a:r>
              <a:rPr sz="1400" spc="5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is</a:t>
            </a:r>
            <a:r>
              <a:rPr sz="1400" spc="60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moving</a:t>
            </a:r>
            <a:r>
              <a:rPr sz="1400" spc="5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through</a:t>
            </a:r>
            <a:r>
              <a:rPr sz="1400" spc="5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space</a:t>
            </a:r>
            <a:r>
              <a:rPr sz="1400" spc="6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at</a:t>
            </a:r>
            <a:r>
              <a:rPr sz="1400" spc="55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approximately</a:t>
            </a:r>
            <a:r>
              <a:rPr sz="1400" spc="55" dirty="0">
                <a:latin typeface="Georgia"/>
                <a:cs typeface="Georgia"/>
              </a:rPr>
              <a:t> </a:t>
            </a:r>
            <a:r>
              <a:rPr sz="1400" spc="95" dirty="0">
                <a:latin typeface="Georgia"/>
                <a:cs typeface="Georgia"/>
              </a:rPr>
              <a:t>1</a:t>
            </a:r>
            <a:r>
              <a:rPr sz="1400" spc="60" dirty="0">
                <a:latin typeface="Georgia"/>
                <a:cs typeface="Georgia"/>
              </a:rPr>
              <a:t> </a:t>
            </a:r>
            <a:r>
              <a:rPr sz="1400" spc="-20" dirty="0">
                <a:latin typeface="Georgia"/>
                <a:cs typeface="Georgia"/>
              </a:rPr>
              <a:t>million</a:t>
            </a:r>
            <a:r>
              <a:rPr sz="1400" spc="55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miles/hour.</a:t>
            </a:r>
            <a:endParaRPr sz="1400">
              <a:latin typeface="Georgia"/>
              <a:cs typeface="Georgia"/>
            </a:endParaRPr>
          </a:p>
          <a:p>
            <a:pPr marL="135255">
              <a:lnSpc>
                <a:spcPct val="100000"/>
              </a:lnSpc>
              <a:spcBef>
                <a:spcPts val="1110"/>
              </a:spcBef>
            </a:pPr>
            <a:r>
              <a:rPr sz="1400" dirty="0">
                <a:latin typeface="Georgia"/>
                <a:cs typeface="Georgia"/>
              </a:rPr>
              <a:t>D.</a:t>
            </a:r>
            <a:r>
              <a:rPr sz="1400" spc="19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The</a:t>
            </a:r>
            <a:r>
              <a:rPr sz="1400" spc="90" dirty="0">
                <a:latin typeface="Georgia"/>
                <a:cs typeface="Georgia"/>
              </a:rPr>
              <a:t> </a:t>
            </a:r>
            <a:r>
              <a:rPr sz="1400" spc="-20" dirty="0">
                <a:latin typeface="Georgia"/>
                <a:cs typeface="Georgia"/>
              </a:rPr>
              <a:t>eigenstates</a:t>
            </a:r>
            <a:r>
              <a:rPr sz="1400" spc="85" dirty="0">
                <a:latin typeface="Georgia"/>
                <a:cs typeface="Georgia"/>
              </a:rPr>
              <a:t> </a:t>
            </a:r>
            <a:r>
              <a:rPr sz="1400" spc="-25" dirty="0">
                <a:latin typeface="Georgia"/>
                <a:cs typeface="Georgia"/>
              </a:rPr>
              <a:t>combined</a:t>
            </a:r>
            <a:r>
              <a:rPr sz="1400" spc="9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have</a:t>
            </a:r>
            <a:r>
              <a:rPr sz="1400" spc="9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</a:t>
            </a:r>
            <a:r>
              <a:rPr sz="1400" spc="8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“group</a:t>
            </a:r>
            <a:r>
              <a:rPr sz="1400" spc="9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velocity”</a:t>
            </a:r>
            <a:r>
              <a:rPr sz="1400" spc="8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of</a:t>
            </a:r>
            <a:r>
              <a:rPr sz="1400" spc="90" dirty="0">
                <a:latin typeface="Georgia"/>
                <a:cs typeface="Georgia"/>
              </a:rPr>
              <a:t> </a:t>
            </a:r>
            <a:r>
              <a:rPr sz="1400" spc="95" dirty="0">
                <a:latin typeface="Georgia"/>
                <a:cs typeface="Georgia"/>
              </a:rPr>
              <a:t>1</a:t>
            </a:r>
            <a:r>
              <a:rPr sz="1400" spc="90" dirty="0">
                <a:latin typeface="Georgia"/>
                <a:cs typeface="Georgia"/>
              </a:rPr>
              <a:t> </a:t>
            </a:r>
            <a:r>
              <a:rPr sz="1400" spc="-20" dirty="0">
                <a:latin typeface="Georgia"/>
                <a:cs typeface="Georgia"/>
              </a:rPr>
              <a:t>million</a:t>
            </a:r>
            <a:r>
              <a:rPr sz="1400" spc="85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miles/hour.</a:t>
            </a:r>
            <a:endParaRPr sz="1400">
              <a:latin typeface="Georgia"/>
              <a:cs typeface="Georgia"/>
            </a:endParaRPr>
          </a:p>
          <a:p>
            <a:pPr marL="149860">
              <a:lnSpc>
                <a:spcPct val="100000"/>
              </a:lnSpc>
              <a:spcBef>
                <a:spcPts val="1110"/>
              </a:spcBef>
            </a:pPr>
            <a:r>
              <a:rPr sz="1400" dirty="0">
                <a:latin typeface="Georgia"/>
                <a:cs typeface="Georgia"/>
              </a:rPr>
              <a:t>E.</a:t>
            </a:r>
            <a:r>
              <a:rPr sz="1400" spc="114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For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this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proton’s</a:t>
            </a:r>
            <a:r>
              <a:rPr sz="1400" spc="75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energy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eigenstates,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b="0" i="1" spc="-145" dirty="0">
                <a:latin typeface="Bookman Old Style"/>
                <a:cs typeface="Bookman Old Style"/>
              </a:rPr>
              <a:t>dω/dk</a:t>
            </a:r>
            <a:r>
              <a:rPr sz="1400" b="0" i="1" spc="25" dirty="0">
                <a:latin typeface="Bookman Old Style"/>
                <a:cs typeface="Bookman Old Style"/>
              </a:rPr>
              <a:t> </a:t>
            </a:r>
            <a:r>
              <a:rPr sz="1400" i="1" spc="350" dirty="0">
                <a:latin typeface="Times New Roman"/>
                <a:cs typeface="Times New Roman"/>
              </a:rPr>
              <a:t>≈</a:t>
            </a:r>
            <a:r>
              <a:rPr sz="1400" i="1" spc="-5" dirty="0">
                <a:latin typeface="Times New Roman"/>
                <a:cs typeface="Times New Roman"/>
              </a:rPr>
              <a:t> </a:t>
            </a:r>
            <a:r>
              <a:rPr sz="1400" spc="95" dirty="0">
                <a:latin typeface="Georgia"/>
                <a:cs typeface="Georgia"/>
              </a:rPr>
              <a:t>1</a:t>
            </a:r>
            <a:r>
              <a:rPr sz="1400" spc="75" dirty="0">
                <a:latin typeface="Georgia"/>
                <a:cs typeface="Georgia"/>
              </a:rPr>
              <a:t> </a:t>
            </a:r>
            <a:r>
              <a:rPr sz="1400" spc="-20" dirty="0">
                <a:latin typeface="Georgia"/>
                <a:cs typeface="Georgia"/>
              </a:rPr>
              <a:t>million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miles/hour.</a:t>
            </a:r>
            <a:endParaRPr sz="1400"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415"/>
              </a:spcBef>
            </a:pPr>
            <a:endParaRPr sz="140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  <a:tabLst>
                <a:tab pos="974725" algn="l"/>
              </a:tabLst>
            </a:pPr>
            <a:r>
              <a:rPr sz="1400" b="1" spc="-10" dirty="0">
                <a:latin typeface="Georgia"/>
                <a:cs typeface="Georgia"/>
              </a:rPr>
              <a:t>Solution:</a:t>
            </a:r>
            <a:r>
              <a:rPr sz="1400" b="1" dirty="0">
                <a:latin typeface="Georgia"/>
                <a:cs typeface="Georgia"/>
              </a:rPr>
              <a:t>	</a:t>
            </a:r>
            <a:r>
              <a:rPr sz="1400" dirty="0">
                <a:latin typeface="Georgia"/>
                <a:cs typeface="Georgia"/>
              </a:rPr>
              <a:t>B,</a:t>
            </a:r>
            <a:r>
              <a:rPr sz="1400" spc="18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D,</a:t>
            </a:r>
            <a:r>
              <a:rPr sz="1400" spc="190" dirty="0">
                <a:latin typeface="Georgia"/>
                <a:cs typeface="Georgia"/>
              </a:rPr>
              <a:t> </a:t>
            </a:r>
            <a:r>
              <a:rPr sz="1400" spc="-50" dirty="0">
                <a:latin typeface="Georgia"/>
                <a:cs typeface="Georgia"/>
              </a:rPr>
              <a:t>E</a:t>
            </a:r>
            <a:endParaRPr sz="1400"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4365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700270" algn="l"/>
              </a:tabLst>
            </a:pPr>
            <a:r>
              <a:rPr sz="1200" dirty="0">
                <a:latin typeface="Georgia"/>
                <a:cs typeface="Georgia"/>
              </a:rPr>
              <a:t>Quick</a:t>
            </a:r>
            <a:r>
              <a:rPr sz="1200" spc="-35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Check</a:t>
            </a:r>
            <a:r>
              <a:rPr sz="1200" dirty="0">
                <a:latin typeface="Georgia"/>
                <a:cs typeface="Georgia"/>
              </a:rPr>
              <a:t>	6.4.</a:t>
            </a:r>
            <a:r>
              <a:rPr sz="1200" spc="195" dirty="0">
                <a:latin typeface="Georgia"/>
                <a:cs typeface="Georgia"/>
              </a:rPr>
              <a:t>  </a:t>
            </a:r>
            <a:r>
              <a:rPr sz="1200" dirty="0">
                <a:latin typeface="Georgia"/>
                <a:cs typeface="Georgia"/>
              </a:rPr>
              <a:t>PHASE</a:t>
            </a:r>
            <a:r>
              <a:rPr sz="1200" spc="14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VELOCITY</a:t>
            </a:r>
            <a:r>
              <a:rPr sz="1200" spc="13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AND</a:t>
            </a:r>
            <a:r>
              <a:rPr sz="1200" spc="13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GROUP</a:t>
            </a:r>
            <a:r>
              <a:rPr sz="1200" spc="130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VELOCITY</a:t>
            </a:r>
            <a:endParaRPr sz="1200">
              <a:latin typeface="Georgia"/>
              <a:cs typeface="Georgi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08797"/>
            <a:ext cx="8255000" cy="116268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 algn="just">
              <a:lnSpc>
                <a:spcPct val="101699"/>
              </a:lnSpc>
              <a:spcBef>
                <a:spcPts val="75"/>
              </a:spcBef>
            </a:pPr>
            <a:r>
              <a:rPr spc="-60" dirty="0"/>
              <a:t>Alice</a:t>
            </a:r>
            <a:r>
              <a:rPr spc="-50" dirty="0"/>
              <a:t> </a:t>
            </a:r>
            <a:r>
              <a:rPr dirty="0"/>
              <a:t>is</a:t>
            </a:r>
            <a:r>
              <a:rPr spc="-50" dirty="0"/>
              <a:t> </a:t>
            </a:r>
            <a:r>
              <a:rPr spc="-20" dirty="0"/>
              <a:t>holding</a:t>
            </a:r>
            <a:r>
              <a:rPr spc="-45" dirty="0"/>
              <a:t> </a:t>
            </a:r>
            <a:r>
              <a:rPr dirty="0"/>
              <a:t>one</a:t>
            </a:r>
            <a:r>
              <a:rPr spc="-50" dirty="0"/>
              <a:t> </a:t>
            </a:r>
            <a:r>
              <a:rPr dirty="0"/>
              <a:t>end</a:t>
            </a:r>
            <a:r>
              <a:rPr spc="-45" dirty="0"/>
              <a:t> </a:t>
            </a:r>
            <a:r>
              <a:rPr spc="-80" dirty="0"/>
              <a:t>of</a:t>
            </a:r>
            <a:r>
              <a:rPr spc="-50" dirty="0"/>
              <a:t> </a:t>
            </a:r>
            <a:r>
              <a:rPr dirty="0"/>
              <a:t>a</a:t>
            </a:r>
            <a:r>
              <a:rPr spc="-50" dirty="0"/>
              <a:t> </a:t>
            </a:r>
            <a:r>
              <a:rPr dirty="0"/>
              <a:t>rope</a:t>
            </a:r>
            <a:r>
              <a:rPr spc="-45" dirty="0"/>
              <a:t> </a:t>
            </a:r>
            <a:r>
              <a:rPr dirty="0"/>
              <a:t>and</a:t>
            </a:r>
            <a:r>
              <a:rPr spc="-50" dirty="0"/>
              <a:t> </a:t>
            </a:r>
            <a:r>
              <a:rPr spc="-65" dirty="0"/>
              <a:t>gives</a:t>
            </a:r>
            <a:r>
              <a:rPr spc="-45" dirty="0"/>
              <a:t> </a:t>
            </a:r>
            <a:r>
              <a:rPr spc="65" dirty="0"/>
              <a:t>it</a:t>
            </a:r>
            <a:r>
              <a:rPr spc="-50" dirty="0"/>
              <a:t> </a:t>
            </a:r>
            <a:r>
              <a:rPr dirty="0"/>
              <a:t>a</a:t>
            </a:r>
            <a:r>
              <a:rPr spc="-50" dirty="0"/>
              <a:t> </a:t>
            </a:r>
            <a:r>
              <a:rPr spc="-25" dirty="0"/>
              <a:t>quick</a:t>
            </a:r>
            <a:r>
              <a:rPr spc="-45" dirty="0"/>
              <a:t> </a:t>
            </a:r>
            <a:r>
              <a:rPr dirty="0"/>
              <a:t>shake,</a:t>
            </a:r>
            <a:r>
              <a:rPr spc="-20" dirty="0"/>
              <a:t> </a:t>
            </a:r>
            <a:r>
              <a:rPr spc="-10" dirty="0"/>
              <a:t>which </a:t>
            </a:r>
            <a:r>
              <a:rPr dirty="0"/>
              <a:t>sends</a:t>
            </a:r>
            <a:r>
              <a:rPr spc="95" dirty="0"/>
              <a:t> </a:t>
            </a:r>
            <a:r>
              <a:rPr dirty="0"/>
              <a:t>a</a:t>
            </a:r>
            <a:r>
              <a:rPr spc="95" dirty="0"/>
              <a:t> </a:t>
            </a:r>
            <a:r>
              <a:rPr dirty="0"/>
              <a:t>bump</a:t>
            </a:r>
            <a:r>
              <a:rPr spc="95" dirty="0"/>
              <a:t> </a:t>
            </a:r>
            <a:r>
              <a:rPr spc="-10" dirty="0"/>
              <a:t>moving</a:t>
            </a:r>
            <a:r>
              <a:rPr spc="95" dirty="0"/>
              <a:t> </a:t>
            </a:r>
            <a:r>
              <a:rPr dirty="0"/>
              <a:t>along</a:t>
            </a:r>
            <a:r>
              <a:rPr spc="95" dirty="0"/>
              <a:t> </a:t>
            </a:r>
            <a:r>
              <a:rPr dirty="0"/>
              <a:t>the</a:t>
            </a:r>
            <a:r>
              <a:rPr spc="95" dirty="0"/>
              <a:t> </a:t>
            </a:r>
            <a:r>
              <a:rPr dirty="0"/>
              <a:t>rope.</a:t>
            </a:r>
            <a:r>
              <a:rPr spc="375" dirty="0"/>
              <a:t> </a:t>
            </a:r>
            <a:r>
              <a:rPr dirty="0"/>
              <a:t>The</a:t>
            </a:r>
            <a:r>
              <a:rPr spc="95" dirty="0"/>
              <a:t> </a:t>
            </a:r>
            <a:r>
              <a:rPr spc="-10" dirty="0"/>
              <a:t>velocity</a:t>
            </a:r>
            <a:r>
              <a:rPr spc="95" dirty="0"/>
              <a:t> </a:t>
            </a:r>
            <a:r>
              <a:rPr dirty="0"/>
              <a:t>of</a:t>
            </a:r>
            <a:r>
              <a:rPr spc="100" dirty="0"/>
              <a:t> </a:t>
            </a:r>
            <a:r>
              <a:rPr spc="114" dirty="0"/>
              <a:t>that</a:t>
            </a:r>
            <a:r>
              <a:rPr spc="90" dirty="0"/>
              <a:t> </a:t>
            </a:r>
            <a:r>
              <a:rPr spc="-20" dirty="0"/>
              <a:t>bump </a:t>
            </a:r>
            <a:r>
              <a:rPr dirty="0"/>
              <a:t>is</a:t>
            </a:r>
            <a:r>
              <a:rPr spc="-35" dirty="0"/>
              <a:t> </a:t>
            </a:r>
            <a:r>
              <a:rPr dirty="0"/>
              <a:t>a</a:t>
            </a:r>
            <a:r>
              <a:rPr spc="75" dirty="0"/>
              <a:t> </a:t>
            </a:r>
            <a:r>
              <a:rPr dirty="0"/>
              <a:t>.</a:t>
            </a:r>
            <a:r>
              <a:rPr spc="-229" dirty="0"/>
              <a:t> </a:t>
            </a:r>
            <a:r>
              <a:rPr dirty="0"/>
              <a:t>.</a:t>
            </a:r>
            <a:r>
              <a:rPr spc="-225" dirty="0"/>
              <a:t> </a:t>
            </a:r>
            <a:r>
              <a:rPr dirty="0"/>
              <a:t>.</a:t>
            </a:r>
            <a:r>
              <a:rPr spc="-225" dirty="0"/>
              <a:t> </a:t>
            </a:r>
            <a:r>
              <a:rPr dirty="0"/>
              <a:t>(Choose</a:t>
            </a:r>
            <a:r>
              <a:rPr spc="80" dirty="0"/>
              <a:t>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15137" y="2421615"/>
            <a:ext cx="8259445" cy="242951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8671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Times New Roman"/>
                <a:cs typeface="Times New Roman"/>
              </a:rPr>
              <a:t>Phase</a:t>
            </a:r>
            <a:r>
              <a:rPr sz="2450" spc="24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velocity</a:t>
            </a:r>
            <a:endParaRPr sz="2450">
              <a:latin typeface="Times New Roman"/>
              <a:cs typeface="Times New Roman"/>
            </a:endParaRPr>
          </a:p>
          <a:p>
            <a:pPr marL="38671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Times New Roman"/>
                <a:cs typeface="Times New Roman"/>
              </a:rPr>
              <a:t>Group</a:t>
            </a:r>
            <a:r>
              <a:rPr sz="2450" spc="19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velocity</a:t>
            </a:r>
            <a:endParaRPr sz="2450">
              <a:latin typeface="Times New Roman"/>
              <a:cs typeface="Times New Roman"/>
            </a:endParaRPr>
          </a:p>
          <a:p>
            <a:pPr marL="386715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Times New Roman"/>
                <a:cs typeface="Times New Roman"/>
              </a:rPr>
              <a:t>Neither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phase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velocity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nor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group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velocity</a:t>
            </a:r>
            <a:endParaRPr sz="2450">
              <a:latin typeface="Times New Roman"/>
              <a:cs typeface="Times New Roman"/>
            </a:endParaRPr>
          </a:p>
          <a:p>
            <a:pPr marL="386080" marR="5080" indent="-374015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387985" algn="l"/>
                <a:tab pos="1227455" algn="l"/>
                <a:tab pos="2327910" algn="l"/>
                <a:tab pos="3098800" algn="l"/>
                <a:tab pos="3611879" algn="l"/>
                <a:tab pos="4191000" algn="l"/>
                <a:tab pos="5358130" algn="l"/>
                <a:tab pos="6090920" algn="l"/>
                <a:tab pos="6452235" algn="l"/>
                <a:tab pos="7846059" algn="l"/>
              </a:tabLst>
            </a:pPr>
            <a:r>
              <a:rPr sz="2450" spc="-10" dirty="0">
                <a:latin typeface="Times New Roman"/>
                <a:cs typeface="Times New Roman"/>
              </a:rPr>
              <a:t>Both,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10" dirty="0">
                <a:latin typeface="Times New Roman"/>
                <a:cs typeface="Times New Roman"/>
              </a:rPr>
              <a:t>because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10" dirty="0">
                <a:latin typeface="Times New Roman"/>
                <a:cs typeface="Times New Roman"/>
              </a:rPr>
              <a:t>these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25" dirty="0">
                <a:latin typeface="Times New Roman"/>
                <a:cs typeface="Times New Roman"/>
              </a:rPr>
              <a:t>are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25" dirty="0">
                <a:latin typeface="Times New Roman"/>
                <a:cs typeface="Times New Roman"/>
              </a:rPr>
              <a:t>two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10" dirty="0">
                <a:latin typeface="Times New Roman"/>
                <a:cs typeface="Times New Roman"/>
              </a:rPr>
              <a:t>different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20" dirty="0">
                <a:latin typeface="Times New Roman"/>
                <a:cs typeface="Times New Roman"/>
              </a:rPr>
              <a:t>ways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25" dirty="0">
                <a:latin typeface="Times New Roman"/>
                <a:cs typeface="Times New Roman"/>
              </a:rPr>
              <a:t>of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10" dirty="0">
                <a:latin typeface="Times New Roman"/>
                <a:cs typeface="Times New Roman"/>
              </a:rPr>
              <a:t>describing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25" dirty="0">
                <a:latin typeface="Times New Roman"/>
                <a:cs typeface="Times New Roman"/>
              </a:rPr>
              <a:t>the 	</a:t>
            </a:r>
            <a:r>
              <a:rPr sz="2450" dirty="0">
                <a:latin typeface="Times New Roman"/>
                <a:cs typeface="Times New Roman"/>
              </a:rPr>
              <a:t>same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thing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4365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700270" algn="l"/>
              </a:tabLst>
            </a:pPr>
            <a:r>
              <a:rPr sz="1200" dirty="0">
                <a:latin typeface="Georgia"/>
                <a:cs typeface="Georgia"/>
              </a:rPr>
              <a:t>Quick</a:t>
            </a:r>
            <a:r>
              <a:rPr sz="1200" spc="-35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Check</a:t>
            </a:r>
            <a:r>
              <a:rPr sz="1200" dirty="0">
                <a:latin typeface="Georgia"/>
                <a:cs typeface="Georgia"/>
              </a:rPr>
              <a:t>	6.4.</a:t>
            </a:r>
            <a:r>
              <a:rPr sz="1200" spc="195" dirty="0">
                <a:latin typeface="Georgia"/>
                <a:cs typeface="Georgia"/>
              </a:rPr>
              <a:t>  </a:t>
            </a:r>
            <a:r>
              <a:rPr sz="1200" dirty="0">
                <a:latin typeface="Georgia"/>
                <a:cs typeface="Georgia"/>
              </a:rPr>
              <a:t>PHASE</a:t>
            </a:r>
            <a:r>
              <a:rPr sz="1200" spc="14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VELOCITY</a:t>
            </a:r>
            <a:r>
              <a:rPr sz="1200" spc="13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AND</a:t>
            </a:r>
            <a:r>
              <a:rPr sz="1200" spc="13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GROUP</a:t>
            </a:r>
            <a:r>
              <a:rPr sz="1200" spc="130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VELOCITY</a:t>
            </a:r>
            <a:endParaRPr sz="1200">
              <a:latin typeface="Georgia"/>
              <a:cs typeface="Georgi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08797"/>
            <a:ext cx="8255000" cy="116268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 algn="just">
              <a:lnSpc>
                <a:spcPct val="101699"/>
              </a:lnSpc>
              <a:spcBef>
                <a:spcPts val="75"/>
              </a:spcBef>
            </a:pPr>
            <a:r>
              <a:rPr spc="-60" dirty="0"/>
              <a:t>Alice</a:t>
            </a:r>
            <a:r>
              <a:rPr spc="-50" dirty="0"/>
              <a:t> </a:t>
            </a:r>
            <a:r>
              <a:rPr dirty="0"/>
              <a:t>is</a:t>
            </a:r>
            <a:r>
              <a:rPr spc="-50" dirty="0"/>
              <a:t> </a:t>
            </a:r>
            <a:r>
              <a:rPr spc="-20" dirty="0"/>
              <a:t>holding</a:t>
            </a:r>
            <a:r>
              <a:rPr spc="-45" dirty="0"/>
              <a:t> </a:t>
            </a:r>
            <a:r>
              <a:rPr dirty="0"/>
              <a:t>one</a:t>
            </a:r>
            <a:r>
              <a:rPr spc="-50" dirty="0"/>
              <a:t> </a:t>
            </a:r>
            <a:r>
              <a:rPr dirty="0"/>
              <a:t>end</a:t>
            </a:r>
            <a:r>
              <a:rPr spc="-45" dirty="0"/>
              <a:t> </a:t>
            </a:r>
            <a:r>
              <a:rPr spc="-80" dirty="0"/>
              <a:t>of</a:t>
            </a:r>
            <a:r>
              <a:rPr spc="-50" dirty="0"/>
              <a:t> </a:t>
            </a:r>
            <a:r>
              <a:rPr dirty="0"/>
              <a:t>a</a:t>
            </a:r>
            <a:r>
              <a:rPr spc="-50" dirty="0"/>
              <a:t> </a:t>
            </a:r>
            <a:r>
              <a:rPr dirty="0"/>
              <a:t>rope</a:t>
            </a:r>
            <a:r>
              <a:rPr spc="-45" dirty="0"/>
              <a:t> </a:t>
            </a:r>
            <a:r>
              <a:rPr dirty="0"/>
              <a:t>and</a:t>
            </a:r>
            <a:r>
              <a:rPr spc="-50" dirty="0"/>
              <a:t> </a:t>
            </a:r>
            <a:r>
              <a:rPr spc="-65" dirty="0"/>
              <a:t>gives</a:t>
            </a:r>
            <a:r>
              <a:rPr spc="-45" dirty="0"/>
              <a:t> </a:t>
            </a:r>
            <a:r>
              <a:rPr spc="65" dirty="0"/>
              <a:t>it</a:t>
            </a:r>
            <a:r>
              <a:rPr spc="-50" dirty="0"/>
              <a:t> </a:t>
            </a:r>
            <a:r>
              <a:rPr dirty="0"/>
              <a:t>a</a:t>
            </a:r>
            <a:r>
              <a:rPr spc="-50" dirty="0"/>
              <a:t> </a:t>
            </a:r>
            <a:r>
              <a:rPr spc="-25" dirty="0"/>
              <a:t>quick</a:t>
            </a:r>
            <a:r>
              <a:rPr spc="-45" dirty="0"/>
              <a:t> </a:t>
            </a:r>
            <a:r>
              <a:rPr dirty="0"/>
              <a:t>shake,</a:t>
            </a:r>
            <a:r>
              <a:rPr spc="-20" dirty="0"/>
              <a:t> </a:t>
            </a:r>
            <a:r>
              <a:rPr spc="-10" dirty="0"/>
              <a:t>which </a:t>
            </a:r>
            <a:r>
              <a:rPr dirty="0"/>
              <a:t>sends</a:t>
            </a:r>
            <a:r>
              <a:rPr spc="95" dirty="0"/>
              <a:t> </a:t>
            </a:r>
            <a:r>
              <a:rPr dirty="0"/>
              <a:t>a</a:t>
            </a:r>
            <a:r>
              <a:rPr spc="95" dirty="0"/>
              <a:t> </a:t>
            </a:r>
            <a:r>
              <a:rPr dirty="0"/>
              <a:t>bump</a:t>
            </a:r>
            <a:r>
              <a:rPr spc="95" dirty="0"/>
              <a:t> </a:t>
            </a:r>
            <a:r>
              <a:rPr spc="-10" dirty="0"/>
              <a:t>moving</a:t>
            </a:r>
            <a:r>
              <a:rPr spc="95" dirty="0"/>
              <a:t> </a:t>
            </a:r>
            <a:r>
              <a:rPr dirty="0"/>
              <a:t>along</a:t>
            </a:r>
            <a:r>
              <a:rPr spc="95" dirty="0"/>
              <a:t> </a:t>
            </a:r>
            <a:r>
              <a:rPr dirty="0"/>
              <a:t>the</a:t>
            </a:r>
            <a:r>
              <a:rPr spc="95" dirty="0"/>
              <a:t> </a:t>
            </a:r>
            <a:r>
              <a:rPr dirty="0"/>
              <a:t>rope.</a:t>
            </a:r>
            <a:r>
              <a:rPr spc="375" dirty="0"/>
              <a:t> </a:t>
            </a:r>
            <a:r>
              <a:rPr dirty="0"/>
              <a:t>The</a:t>
            </a:r>
            <a:r>
              <a:rPr spc="95" dirty="0"/>
              <a:t> </a:t>
            </a:r>
            <a:r>
              <a:rPr spc="-10" dirty="0"/>
              <a:t>velocity</a:t>
            </a:r>
            <a:r>
              <a:rPr spc="95" dirty="0"/>
              <a:t> </a:t>
            </a:r>
            <a:r>
              <a:rPr dirty="0"/>
              <a:t>of</a:t>
            </a:r>
            <a:r>
              <a:rPr spc="100" dirty="0"/>
              <a:t> </a:t>
            </a:r>
            <a:r>
              <a:rPr spc="114" dirty="0"/>
              <a:t>that</a:t>
            </a:r>
            <a:r>
              <a:rPr spc="90" dirty="0"/>
              <a:t> </a:t>
            </a:r>
            <a:r>
              <a:rPr spc="-20" dirty="0"/>
              <a:t>bump </a:t>
            </a:r>
            <a:r>
              <a:rPr dirty="0"/>
              <a:t>is</a:t>
            </a:r>
            <a:r>
              <a:rPr spc="-35" dirty="0"/>
              <a:t> </a:t>
            </a:r>
            <a:r>
              <a:rPr dirty="0"/>
              <a:t>a</a:t>
            </a:r>
            <a:r>
              <a:rPr spc="75" dirty="0"/>
              <a:t> </a:t>
            </a:r>
            <a:r>
              <a:rPr dirty="0"/>
              <a:t>.</a:t>
            </a:r>
            <a:r>
              <a:rPr spc="-229" dirty="0"/>
              <a:t> </a:t>
            </a:r>
            <a:r>
              <a:rPr dirty="0"/>
              <a:t>.</a:t>
            </a:r>
            <a:r>
              <a:rPr spc="-225" dirty="0"/>
              <a:t> </a:t>
            </a:r>
            <a:r>
              <a:rPr dirty="0"/>
              <a:t>.</a:t>
            </a:r>
            <a:r>
              <a:rPr spc="-225" dirty="0"/>
              <a:t> </a:t>
            </a:r>
            <a:r>
              <a:rPr dirty="0"/>
              <a:t>(Choose</a:t>
            </a:r>
            <a:r>
              <a:rPr spc="80" dirty="0"/>
              <a:t>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07758" y="2421615"/>
            <a:ext cx="8267065" cy="3049905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9433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Times New Roman"/>
                <a:cs typeface="Times New Roman"/>
              </a:rPr>
              <a:t>Phase</a:t>
            </a:r>
            <a:r>
              <a:rPr sz="2450" spc="24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velocity</a:t>
            </a:r>
            <a:endParaRPr sz="2450">
              <a:latin typeface="Times New Roman"/>
              <a:cs typeface="Times New Roman"/>
            </a:endParaRPr>
          </a:p>
          <a:p>
            <a:pPr marL="39433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Times New Roman"/>
                <a:cs typeface="Times New Roman"/>
              </a:rPr>
              <a:t>Group</a:t>
            </a:r>
            <a:r>
              <a:rPr sz="2450" spc="19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velocity</a:t>
            </a:r>
            <a:endParaRPr sz="2450">
              <a:latin typeface="Times New Roman"/>
              <a:cs typeface="Times New Roman"/>
            </a:endParaRPr>
          </a:p>
          <a:p>
            <a:pPr marL="393700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dirty="0">
                <a:latin typeface="Times New Roman"/>
                <a:cs typeface="Times New Roman"/>
              </a:rPr>
              <a:t>Neither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phase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velocity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nor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group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velocity</a:t>
            </a:r>
            <a:endParaRPr sz="2450">
              <a:latin typeface="Times New Roman"/>
              <a:cs typeface="Times New Roman"/>
            </a:endParaRPr>
          </a:p>
          <a:p>
            <a:pPr marL="393065" marR="5080" indent="-374015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394970" algn="l"/>
                <a:tab pos="1234440" algn="l"/>
                <a:tab pos="2334895" algn="l"/>
                <a:tab pos="3106420" algn="l"/>
                <a:tab pos="3619500" algn="l"/>
                <a:tab pos="4198620" algn="l"/>
                <a:tab pos="5365115" algn="l"/>
                <a:tab pos="6098540" algn="l"/>
                <a:tab pos="6459220" algn="l"/>
                <a:tab pos="7853680" algn="l"/>
              </a:tabLst>
            </a:pPr>
            <a:r>
              <a:rPr sz="2450" spc="-10" dirty="0">
                <a:latin typeface="Times New Roman"/>
                <a:cs typeface="Times New Roman"/>
              </a:rPr>
              <a:t>Both,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10" dirty="0">
                <a:latin typeface="Times New Roman"/>
                <a:cs typeface="Times New Roman"/>
              </a:rPr>
              <a:t>because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10" dirty="0">
                <a:latin typeface="Times New Roman"/>
                <a:cs typeface="Times New Roman"/>
              </a:rPr>
              <a:t>these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25" dirty="0">
                <a:latin typeface="Times New Roman"/>
                <a:cs typeface="Times New Roman"/>
              </a:rPr>
              <a:t>are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25" dirty="0">
                <a:latin typeface="Times New Roman"/>
                <a:cs typeface="Times New Roman"/>
              </a:rPr>
              <a:t>two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10" dirty="0">
                <a:latin typeface="Times New Roman"/>
                <a:cs typeface="Times New Roman"/>
              </a:rPr>
              <a:t>different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20" dirty="0">
                <a:latin typeface="Times New Roman"/>
                <a:cs typeface="Times New Roman"/>
              </a:rPr>
              <a:t>ways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25" dirty="0">
                <a:latin typeface="Times New Roman"/>
                <a:cs typeface="Times New Roman"/>
              </a:rPr>
              <a:t>of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10" dirty="0">
                <a:latin typeface="Times New Roman"/>
                <a:cs typeface="Times New Roman"/>
              </a:rPr>
              <a:t>describing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25" dirty="0">
                <a:latin typeface="Times New Roman"/>
                <a:cs typeface="Times New Roman"/>
              </a:rPr>
              <a:t>the 	</a:t>
            </a:r>
            <a:r>
              <a:rPr sz="2450" dirty="0">
                <a:latin typeface="Times New Roman"/>
                <a:cs typeface="Times New Roman"/>
              </a:rPr>
              <a:t>same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thing</a:t>
            </a:r>
            <a:endParaRPr sz="2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939"/>
              </a:spcBef>
              <a:tabLst>
                <a:tab pos="16211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-50" dirty="0">
                <a:latin typeface="Times New Roman"/>
                <a:cs typeface="Times New Roman"/>
              </a:rPr>
              <a:t>B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4365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700270" algn="l"/>
              </a:tabLst>
            </a:pPr>
            <a:r>
              <a:rPr sz="1200" spc="-10" dirty="0">
                <a:latin typeface="Georgia"/>
                <a:cs typeface="Georgia"/>
              </a:rPr>
              <a:t>ConcepTest</a:t>
            </a:r>
            <a:r>
              <a:rPr sz="1200" dirty="0">
                <a:latin typeface="Georgia"/>
                <a:cs typeface="Georgia"/>
              </a:rPr>
              <a:t>	6.4.</a:t>
            </a:r>
            <a:r>
              <a:rPr sz="1200" spc="200" dirty="0">
                <a:latin typeface="Georgia"/>
                <a:cs typeface="Georgia"/>
              </a:rPr>
              <a:t>  </a:t>
            </a:r>
            <a:r>
              <a:rPr sz="1200" dirty="0">
                <a:latin typeface="Georgia"/>
                <a:cs typeface="Georgia"/>
              </a:rPr>
              <a:t>PHASE</a:t>
            </a:r>
            <a:r>
              <a:rPr sz="1200" spc="13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VELOCITY</a:t>
            </a:r>
            <a:r>
              <a:rPr sz="1200" spc="135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AND</a:t>
            </a:r>
            <a:r>
              <a:rPr sz="1200" spc="13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GROUP</a:t>
            </a:r>
            <a:r>
              <a:rPr sz="1200" spc="135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VELOCITY</a:t>
            </a:r>
            <a:endParaRPr sz="1200">
              <a:latin typeface="Georgia"/>
              <a:cs typeface="Georgi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</a:pPr>
            <a:r>
              <a:rPr spc="-10" dirty="0"/>
              <a:t>Which</a:t>
            </a:r>
            <a:r>
              <a:rPr spc="-80" dirty="0"/>
              <a:t> </a:t>
            </a:r>
            <a:r>
              <a:rPr spc="-120" dirty="0"/>
              <a:t>of</a:t>
            </a:r>
            <a:r>
              <a:rPr spc="-65" dirty="0"/>
              <a:t> </a:t>
            </a:r>
            <a:r>
              <a:rPr dirty="0"/>
              <a:t>the</a:t>
            </a:r>
            <a:r>
              <a:rPr spc="-75" dirty="0"/>
              <a:t> </a:t>
            </a:r>
            <a:r>
              <a:rPr spc="-95" dirty="0"/>
              <a:t>following</a:t>
            </a:r>
            <a:r>
              <a:rPr spc="-65" dirty="0"/>
              <a:t> is</a:t>
            </a:r>
            <a:r>
              <a:rPr spc="-75" dirty="0"/>
              <a:t> </a:t>
            </a:r>
            <a:r>
              <a:rPr dirty="0"/>
              <a:t>true</a:t>
            </a:r>
            <a:r>
              <a:rPr spc="-70" dirty="0"/>
              <a:t> </a:t>
            </a:r>
            <a:r>
              <a:rPr spc="50" dirty="0"/>
              <a:t>about</a:t>
            </a:r>
            <a:r>
              <a:rPr spc="-65" dirty="0"/>
              <a:t> </a:t>
            </a:r>
            <a:r>
              <a:rPr dirty="0"/>
              <a:t>a</a:t>
            </a:r>
            <a:r>
              <a:rPr spc="-75" dirty="0"/>
              <a:t> </a:t>
            </a:r>
            <a:r>
              <a:rPr dirty="0"/>
              <a:t>sum</a:t>
            </a:r>
            <a:r>
              <a:rPr spc="-65" dirty="0"/>
              <a:t> </a:t>
            </a:r>
            <a:r>
              <a:rPr spc="-120" dirty="0"/>
              <a:t>of</a:t>
            </a:r>
            <a:r>
              <a:rPr spc="-75" dirty="0"/>
              <a:t> </a:t>
            </a:r>
            <a:r>
              <a:rPr spc="-45" dirty="0"/>
              <a:t>two</a:t>
            </a:r>
            <a:r>
              <a:rPr spc="-70" dirty="0"/>
              <a:t> </a:t>
            </a:r>
            <a:r>
              <a:rPr spc="-20" dirty="0"/>
              <a:t>cosines?</a:t>
            </a:r>
            <a:r>
              <a:rPr spc="345" dirty="0"/>
              <a:t> </a:t>
            </a:r>
            <a:r>
              <a:rPr spc="-10" dirty="0"/>
              <a:t>(Choose 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15137" y="2059259"/>
            <a:ext cx="8258809" cy="2050414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8671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Times New Roman"/>
                <a:cs typeface="Times New Roman"/>
              </a:rPr>
              <a:t>Group</a:t>
            </a:r>
            <a:r>
              <a:rPr sz="2450" spc="3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velocity</a:t>
            </a:r>
            <a:r>
              <a:rPr sz="2450" spc="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always</a:t>
            </a:r>
            <a:r>
              <a:rPr sz="2450" spc="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faster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spc="70" dirty="0">
                <a:latin typeface="Times New Roman"/>
                <a:cs typeface="Times New Roman"/>
              </a:rPr>
              <a:t>than</a:t>
            </a:r>
            <a:r>
              <a:rPr sz="2450" spc="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phase</a:t>
            </a:r>
            <a:r>
              <a:rPr sz="2450" spc="5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velocity.</a:t>
            </a:r>
            <a:endParaRPr sz="2450">
              <a:latin typeface="Times New Roman"/>
              <a:cs typeface="Times New Roman"/>
            </a:endParaRPr>
          </a:p>
          <a:p>
            <a:pPr marL="38671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Times New Roman"/>
                <a:cs typeface="Times New Roman"/>
              </a:rPr>
              <a:t>Group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velocity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always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equal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phase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velocity.</a:t>
            </a:r>
            <a:endParaRPr sz="2450">
              <a:latin typeface="Times New Roman"/>
              <a:cs typeface="Times New Roman"/>
            </a:endParaRPr>
          </a:p>
          <a:p>
            <a:pPr marL="386715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Times New Roman"/>
                <a:cs typeface="Times New Roman"/>
              </a:rPr>
              <a:t>Group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velocity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always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spc="-45" dirty="0">
                <a:latin typeface="Times New Roman"/>
                <a:cs typeface="Times New Roman"/>
              </a:rPr>
              <a:t>slower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spc="70" dirty="0">
                <a:latin typeface="Times New Roman"/>
                <a:cs typeface="Times New Roman"/>
              </a:rPr>
              <a:t>than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phase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velocity.</a:t>
            </a:r>
            <a:endParaRPr sz="2450">
              <a:latin typeface="Times New Roman"/>
              <a:cs typeface="Times New Roman"/>
            </a:endParaRPr>
          </a:p>
          <a:p>
            <a:pPr marL="386715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Times New Roman"/>
                <a:cs typeface="Times New Roman"/>
              </a:rPr>
              <a:t>Group</a:t>
            </a:r>
            <a:r>
              <a:rPr sz="2450" spc="-30" dirty="0">
                <a:latin typeface="Times New Roman"/>
                <a:cs typeface="Times New Roman"/>
              </a:rPr>
              <a:t> </a:t>
            </a:r>
            <a:r>
              <a:rPr sz="2450" spc="-35" dirty="0">
                <a:latin typeface="Times New Roman"/>
                <a:cs typeface="Times New Roman"/>
              </a:rPr>
              <a:t>velocity</a:t>
            </a:r>
            <a:r>
              <a:rPr sz="2450" spc="-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can</a:t>
            </a:r>
            <a:r>
              <a:rPr sz="2450" spc="-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be</a:t>
            </a:r>
            <a:r>
              <a:rPr sz="2450" spc="-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faster</a:t>
            </a:r>
            <a:r>
              <a:rPr sz="2450" spc="-25" dirty="0">
                <a:latin typeface="Times New Roman"/>
                <a:cs typeface="Times New Roman"/>
              </a:rPr>
              <a:t> </a:t>
            </a:r>
            <a:r>
              <a:rPr sz="2450" spc="70" dirty="0">
                <a:latin typeface="Times New Roman"/>
                <a:cs typeface="Times New Roman"/>
              </a:rPr>
              <a:t>than</a:t>
            </a:r>
            <a:r>
              <a:rPr sz="2450" spc="-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or</a:t>
            </a:r>
            <a:r>
              <a:rPr sz="2450" spc="-25" dirty="0">
                <a:latin typeface="Times New Roman"/>
                <a:cs typeface="Times New Roman"/>
              </a:rPr>
              <a:t> </a:t>
            </a:r>
            <a:r>
              <a:rPr sz="2450" spc="-80" dirty="0">
                <a:latin typeface="Times New Roman"/>
                <a:cs typeface="Times New Roman"/>
              </a:rPr>
              <a:t>slower</a:t>
            </a:r>
            <a:r>
              <a:rPr sz="2450" spc="-30" dirty="0">
                <a:latin typeface="Times New Roman"/>
                <a:cs typeface="Times New Roman"/>
              </a:rPr>
              <a:t> </a:t>
            </a:r>
            <a:r>
              <a:rPr sz="2450" spc="70" dirty="0">
                <a:latin typeface="Times New Roman"/>
                <a:cs typeface="Times New Roman"/>
              </a:rPr>
              <a:t>than</a:t>
            </a:r>
            <a:r>
              <a:rPr sz="2450" spc="-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phase</a:t>
            </a:r>
            <a:r>
              <a:rPr sz="2450" spc="-3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velocity.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4365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700270" algn="l"/>
              </a:tabLst>
            </a:pPr>
            <a:r>
              <a:rPr sz="1200" spc="-10" dirty="0">
                <a:latin typeface="Georgia"/>
                <a:cs typeface="Georgia"/>
              </a:rPr>
              <a:t>ConcepTest</a:t>
            </a:r>
            <a:r>
              <a:rPr sz="1200" dirty="0">
                <a:latin typeface="Georgia"/>
                <a:cs typeface="Georgia"/>
              </a:rPr>
              <a:t>	6.4.</a:t>
            </a:r>
            <a:r>
              <a:rPr sz="1200" spc="200" dirty="0">
                <a:latin typeface="Georgia"/>
                <a:cs typeface="Georgia"/>
              </a:rPr>
              <a:t>  </a:t>
            </a:r>
            <a:r>
              <a:rPr sz="1200" dirty="0">
                <a:latin typeface="Georgia"/>
                <a:cs typeface="Georgia"/>
              </a:rPr>
              <a:t>PHASE</a:t>
            </a:r>
            <a:r>
              <a:rPr sz="1200" spc="13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VELOCITY</a:t>
            </a:r>
            <a:r>
              <a:rPr sz="1200" spc="135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AND</a:t>
            </a:r>
            <a:r>
              <a:rPr sz="1200" spc="13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GROUP</a:t>
            </a:r>
            <a:r>
              <a:rPr sz="1200" spc="135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VELOCITY</a:t>
            </a:r>
            <a:endParaRPr sz="1200">
              <a:latin typeface="Georgia"/>
              <a:cs typeface="Georgi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</a:pPr>
            <a:r>
              <a:rPr spc="-10" dirty="0"/>
              <a:t>Which</a:t>
            </a:r>
            <a:r>
              <a:rPr spc="-80" dirty="0"/>
              <a:t> </a:t>
            </a:r>
            <a:r>
              <a:rPr spc="-120" dirty="0"/>
              <a:t>of</a:t>
            </a:r>
            <a:r>
              <a:rPr spc="-65" dirty="0"/>
              <a:t> </a:t>
            </a:r>
            <a:r>
              <a:rPr dirty="0"/>
              <a:t>the</a:t>
            </a:r>
            <a:r>
              <a:rPr spc="-75" dirty="0"/>
              <a:t> </a:t>
            </a:r>
            <a:r>
              <a:rPr spc="-95" dirty="0"/>
              <a:t>following</a:t>
            </a:r>
            <a:r>
              <a:rPr spc="-65" dirty="0"/>
              <a:t> is</a:t>
            </a:r>
            <a:r>
              <a:rPr spc="-75" dirty="0"/>
              <a:t> </a:t>
            </a:r>
            <a:r>
              <a:rPr dirty="0"/>
              <a:t>true</a:t>
            </a:r>
            <a:r>
              <a:rPr spc="-70" dirty="0"/>
              <a:t> </a:t>
            </a:r>
            <a:r>
              <a:rPr spc="50" dirty="0"/>
              <a:t>about</a:t>
            </a:r>
            <a:r>
              <a:rPr spc="-65" dirty="0"/>
              <a:t> </a:t>
            </a:r>
            <a:r>
              <a:rPr dirty="0"/>
              <a:t>a</a:t>
            </a:r>
            <a:r>
              <a:rPr spc="-75" dirty="0"/>
              <a:t> </a:t>
            </a:r>
            <a:r>
              <a:rPr dirty="0"/>
              <a:t>sum</a:t>
            </a:r>
            <a:r>
              <a:rPr spc="-65" dirty="0"/>
              <a:t> </a:t>
            </a:r>
            <a:r>
              <a:rPr spc="-120" dirty="0"/>
              <a:t>of</a:t>
            </a:r>
            <a:r>
              <a:rPr spc="-75" dirty="0"/>
              <a:t> </a:t>
            </a:r>
            <a:r>
              <a:rPr spc="-45" dirty="0"/>
              <a:t>two</a:t>
            </a:r>
            <a:r>
              <a:rPr spc="-70" dirty="0"/>
              <a:t> </a:t>
            </a:r>
            <a:r>
              <a:rPr spc="-20" dirty="0"/>
              <a:t>cosines?</a:t>
            </a:r>
            <a:r>
              <a:rPr spc="345" dirty="0"/>
              <a:t> </a:t>
            </a:r>
            <a:r>
              <a:rPr spc="-10" dirty="0"/>
              <a:t>(Choose 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695058" y="2059259"/>
            <a:ext cx="8291830" cy="3049905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407034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407034" algn="l"/>
              </a:tabLst>
            </a:pPr>
            <a:r>
              <a:rPr sz="2450" dirty="0">
                <a:latin typeface="Times New Roman"/>
                <a:cs typeface="Times New Roman"/>
              </a:rPr>
              <a:t>Group</a:t>
            </a:r>
            <a:r>
              <a:rPr sz="2450" spc="3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velocity</a:t>
            </a:r>
            <a:r>
              <a:rPr sz="2450" spc="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always</a:t>
            </a:r>
            <a:r>
              <a:rPr sz="2450" spc="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faster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spc="70" dirty="0">
                <a:latin typeface="Times New Roman"/>
                <a:cs typeface="Times New Roman"/>
              </a:rPr>
              <a:t>than</a:t>
            </a:r>
            <a:r>
              <a:rPr sz="2450" spc="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phase</a:t>
            </a:r>
            <a:r>
              <a:rPr sz="2450" spc="5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velocity.</a:t>
            </a:r>
            <a:endParaRPr sz="2450">
              <a:latin typeface="Times New Roman"/>
              <a:cs typeface="Times New Roman"/>
            </a:endParaRPr>
          </a:p>
          <a:p>
            <a:pPr marL="407034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407034" algn="l"/>
              </a:tabLst>
            </a:pPr>
            <a:r>
              <a:rPr sz="2450" dirty="0">
                <a:latin typeface="Times New Roman"/>
                <a:cs typeface="Times New Roman"/>
              </a:rPr>
              <a:t>Group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velocity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always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equal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phase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velocity.</a:t>
            </a:r>
            <a:endParaRPr sz="2450">
              <a:latin typeface="Times New Roman"/>
              <a:cs typeface="Times New Roman"/>
            </a:endParaRPr>
          </a:p>
          <a:p>
            <a:pPr marL="406400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406400" algn="l"/>
              </a:tabLst>
            </a:pPr>
            <a:r>
              <a:rPr sz="2450" dirty="0">
                <a:latin typeface="Times New Roman"/>
                <a:cs typeface="Times New Roman"/>
              </a:rPr>
              <a:t>Group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velocity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always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spc="-45" dirty="0">
                <a:latin typeface="Times New Roman"/>
                <a:cs typeface="Times New Roman"/>
              </a:rPr>
              <a:t>slower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spc="70" dirty="0">
                <a:latin typeface="Times New Roman"/>
                <a:cs typeface="Times New Roman"/>
              </a:rPr>
              <a:t>than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phase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velocity.</a:t>
            </a:r>
            <a:endParaRPr sz="2450">
              <a:latin typeface="Times New Roman"/>
              <a:cs typeface="Times New Roman"/>
            </a:endParaRPr>
          </a:p>
          <a:p>
            <a:pPr marL="406400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406400" algn="l"/>
              </a:tabLst>
            </a:pPr>
            <a:r>
              <a:rPr sz="2450" dirty="0">
                <a:latin typeface="Times New Roman"/>
                <a:cs typeface="Times New Roman"/>
              </a:rPr>
              <a:t>Group</a:t>
            </a:r>
            <a:r>
              <a:rPr sz="2450" spc="-30" dirty="0">
                <a:latin typeface="Times New Roman"/>
                <a:cs typeface="Times New Roman"/>
              </a:rPr>
              <a:t> </a:t>
            </a:r>
            <a:r>
              <a:rPr sz="2450" spc="-35" dirty="0">
                <a:latin typeface="Times New Roman"/>
                <a:cs typeface="Times New Roman"/>
              </a:rPr>
              <a:t>velocity</a:t>
            </a:r>
            <a:r>
              <a:rPr sz="2450" spc="-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can</a:t>
            </a:r>
            <a:r>
              <a:rPr sz="2450" spc="-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be</a:t>
            </a:r>
            <a:r>
              <a:rPr sz="2450" spc="-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faster</a:t>
            </a:r>
            <a:r>
              <a:rPr sz="2450" spc="-25" dirty="0">
                <a:latin typeface="Times New Roman"/>
                <a:cs typeface="Times New Roman"/>
              </a:rPr>
              <a:t> </a:t>
            </a:r>
            <a:r>
              <a:rPr sz="2450" spc="70" dirty="0">
                <a:latin typeface="Times New Roman"/>
                <a:cs typeface="Times New Roman"/>
              </a:rPr>
              <a:t>than</a:t>
            </a:r>
            <a:r>
              <a:rPr sz="2450" spc="-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or</a:t>
            </a:r>
            <a:r>
              <a:rPr sz="2450" spc="-25" dirty="0">
                <a:latin typeface="Times New Roman"/>
                <a:cs typeface="Times New Roman"/>
              </a:rPr>
              <a:t> </a:t>
            </a:r>
            <a:r>
              <a:rPr sz="2450" spc="-80" dirty="0">
                <a:latin typeface="Times New Roman"/>
                <a:cs typeface="Times New Roman"/>
              </a:rPr>
              <a:t>slower</a:t>
            </a:r>
            <a:r>
              <a:rPr sz="2450" spc="-30" dirty="0">
                <a:latin typeface="Times New Roman"/>
                <a:cs typeface="Times New Roman"/>
              </a:rPr>
              <a:t> </a:t>
            </a:r>
            <a:r>
              <a:rPr sz="2450" spc="70" dirty="0">
                <a:latin typeface="Times New Roman"/>
                <a:cs typeface="Times New Roman"/>
              </a:rPr>
              <a:t>than</a:t>
            </a:r>
            <a:r>
              <a:rPr sz="2450" spc="-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phase</a:t>
            </a:r>
            <a:r>
              <a:rPr sz="2450" spc="-3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velocity.</a:t>
            </a:r>
            <a:endParaRPr sz="2450">
              <a:latin typeface="Times New Roman"/>
              <a:cs typeface="Times New Roman"/>
            </a:endParaRPr>
          </a:p>
          <a:p>
            <a:pPr marL="25400">
              <a:lnSpc>
                <a:spcPct val="100000"/>
              </a:lnSpc>
              <a:spcBef>
                <a:spcPts val="1939"/>
              </a:spcBef>
              <a:tabLst>
                <a:tab pos="1633855" algn="l"/>
                <a:tab pos="2089785" algn="l"/>
                <a:tab pos="2996565" algn="l"/>
                <a:tab pos="3456304" algn="l"/>
                <a:tab pos="4011295" algn="l"/>
                <a:tab pos="5358765" algn="l"/>
                <a:tab pos="5836285" algn="l"/>
                <a:tab pos="6255385" algn="l"/>
                <a:tab pos="6938009" algn="l"/>
                <a:tab pos="7558405" algn="l"/>
                <a:tab pos="8039100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-25" dirty="0">
                <a:latin typeface="Times New Roman"/>
                <a:cs typeface="Times New Roman"/>
              </a:rPr>
              <a:t>D.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10" dirty="0">
                <a:latin typeface="Times New Roman"/>
                <a:cs typeface="Times New Roman"/>
              </a:rPr>
              <a:t>Based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25" dirty="0">
                <a:latin typeface="Times New Roman"/>
                <a:cs typeface="Times New Roman"/>
              </a:rPr>
              <a:t>on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25" dirty="0">
                <a:latin typeface="Times New Roman"/>
                <a:cs typeface="Times New Roman"/>
              </a:rPr>
              <a:t>the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10" dirty="0">
                <a:latin typeface="Times New Roman"/>
                <a:cs typeface="Times New Roman"/>
              </a:rPr>
              <a:t>equations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b="0" i="1" spc="-25" dirty="0">
                <a:latin typeface="Bookman Old Style"/>
                <a:cs typeface="Bookman Old Style"/>
              </a:rPr>
              <a:t>v</a:t>
            </a:r>
            <a:r>
              <a:rPr sz="3075" b="0" i="1" spc="-37" baseline="-9485" dirty="0">
                <a:latin typeface="Bookman Old Style"/>
                <a:cs typeface="Bookman Old Style"/>
              </a:rPr>
              <a:t>p</a:t>
            </a:r>
            <a:r>
              <a:rPr sz="3075" b="0" i="1" baseline="-9485" dirty="0">
                <a:latin typeface="Bookman Old Style"/>
                <a:cs typeface="Bookman Old Style"/>
              </a:rPr>
              <a:t>	</a:t>
            </a:r>
            <a:r>
              <a:rPr sz="2450" spc="335" dirty="0">
                <a:latin typeface="Times New Roman"/>
                <a:cs typeface="Times New Roman"/>
              </a:rPr>
              <a:t>=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b="0" i="1" spc="-25" dirty="0">
                <a:latin typeface="Bookman Old Style"/>
                <a:cs typeface="Bookman Old Style"/>
              </a:rPr>
              <a:t>ω/k</a:t>
            </a:r>
            <a:r>
              <a:rPr sz="2450" b="0" i="1" dirty="0">
                <a:latin typeface="Bookman Old Style"/>
                <a:cs typeface="Bookman Old Style"/>
              </a:rPr>
              <a:t>	</a:t>
            </a:r>
            <a:r>
              <a:rPr sz="2450" spc="-25" dirty="0">
                <a:latin typeface="Times New Roman"/>
                <a:cs typeface="Times New Roman"/>
              </a:rPr>
              <a:t>and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b="0" i="1" spc="-25" dirty="0">
                <a:latin typeface="Bookman Old Style"/>
                <a:cs typeface="Bookman Old Style"/>
              </a:rPr>
              <a:t>v</a:t>
            </a:r>
            <a:r>
              <a:rPr sz="3075" b="0" i="1" spc="-37" baseline="-9485" dirty="0">
                <a:latin typeface="Bookman Old Style"/>
                <a:cs typeface="Bookman Old Style"/>
              </a:rPr>
              <a:t>g</a:t>
            </a:r>
            <a:r>
              <a:rPr sz="3075" b="0" i="1" baseline="-9485" dirty="0">
                <a:latin typeface="Bookman Old Style"/>
                <a:cs typeface="Bookman Old Style"/>
              </a:rPr>
              <a:t>	</a:t>
            </a:r>
            <a:r>
              <a:rPr sz="2450" spc="335" dirty="0">
                <a:latin typeface="Times New Roman"/>
                <a:cs typeface="Times New Roman"/>
              </a:rPr>
              <a:t>=</a:t>
            </a:r>
            <a:endParaRPr sz="2450">
              <a:latin typeface="Times New Roman"/>
              <a:cs typeface="Times New Roman"/>
            </a:endParaRPr>
          </a:p>
          <a:p>
            <a:pPr marL="36195">
              <a:lnSpc>
                <a:spcPct val="100000"/>
              </a:lnSpc>
              <a:spcBef>
                <a:spcPts val="50"/>
              </a:spcBef>
            </a:pPr>
            <a:r>
              <a:rPr sz="2450" dirty="0">
                <a:latin typeface="Times New Roman"/>
                <a:cs typeface="Times New Roman"/>
              </a:rPr>
              <a:t>∆</a:t>
            </a:r>
            <a:r>
              <a:rPr sz="2450" b="0" i="1" dirty="0">
                <a:latin typeface="Bookman Old Style"/>
                <a:cs typeface="Bookman Old Style"/>
              </a:rPr>
              <a:t>ω/</a:t>
            </a:r>
            <a:r>
              <a:rPr sz="2450" dirty="0">
                <a:latin typeface="Times New Roman"/>
                <a:cs typeface="Times New Roman"/>
              </a:rPr>
              <a:t>∆</a:t>
            </a:r>
            <a:r>
              <a:rPr sz="2450" b="0" i="1" dirty="0">
                <a:latin typeface="Bookman Old Style"/>
                <a:cs typeface="Bookman Old Style"/>
              </a:rPr>
              <a:t>k</a:t>
            </a:r>
            <a:r>
              <a:rPr sz="2450" dirty="0">
                <a:latin typeface="Times New Roman"/>
                <a:cs typeface="Times New Roman"/>
              </a:rPr>
              <a:t>,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spc="65" dirty="0">
                <a:latin typeface="Times New Roman"/>
                <a:cs typeface="Times New Roman"/>
              </a:rPr>
              <a:t>it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could</a:t>
            </a:r>
            <a:r>
              <a:rPr sz="2450" spc="1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go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either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way.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905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1243965" algn="l"/>
              </a:tabLst>
            </a:pPr>
            <a:r>
              <a:rPr sz="1200" dirty="0">
                <a:latin typeface="Georgia"/>
                <a:cs typeface="Georgia"/>
              </a:rPr>
              <a:t>Quick</a:t>
            </a:r>
            <a:r>
              <a:rPr sz="1200" spc="-35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Check</a:t>
            </a:r>
            <a:r>
              <a:rPr sz="1200" dirty="0">
                <a:latin typeface="Georgia"/>
                <a:cs typeface="Georgia"/>
              </a:rPr>
              <a:t>	6.1.</a:t>
            </a:r>
            <a:r>
              <a:rPr sz="1200" spc="130" dirty="0">
                <a:latin typeface="Georgia"/>
                <a:cs typeface="Georgia"/>
              </a:rPr>
              <a:t>  </a:t>
            </a:r>
            <a:r>
              <a:rPr sz="1200" dirty="0">
                <a:latin typeface="Georgia"/>
                <a:cs typeface="Georgia"/>
              </a:rPr>
              <a:t>MATH</a:t>
            </a:r>
            <a:r>
              <a:rPr sz="1200" spc="7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INTERLUDE:</a:t>
            </a:r>
            <a:r>
              <a:rPr sz="1200" spc="7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STANDING</a:t>
            </a:r>
            <a:r>
              <a:rPr sz="1200" spc="70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WAVES,</a:t>
            </a:r>
            <a:r>
              <a:rPr sz="1200" spc="7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TRAVELING</a:t>
            </a:r>
            <a:r>
              <a:rPr sz="1200" spc="75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WAVES,</a:t>
            </a:r>
            <a:r>
              <a:rPr sz="1200" spc="7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AND</a:t>
            </a:r>
            <a:r>
              <a:rPr sz="1200" spc="7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PARTIAL</a:t>
            </a:r>
            <a:r>
              <a:rPr sz="1200" spc="70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DERIVATIVES</a:t>
            </a:r>
            <a:endParaRPr sz="1200">
              <a:latin typeface="Georgia"/>
              <a:cs typeface="Georgi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08797"/>
            <a:ext cx="8255634" cy="78295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1452245" algn="l"/>
              </a:tabLst>
            </a:pPr>
            <a:r>
              <a:rPr dirty="0"/>
              <a:t>Which</a:t>
            </a:r>
            <a:r>
              <a:rPr spc="35" dirty="0"/>
              <a:t> </a:t>
            </a:r>
            <a:r>
              <a:rPr dirty="0"/>
              <a:t>of</a:t>
            </a:r>
            <a:r>
              <a:rPr spc="35" dirty="0"/>
              <a:t> </a:t>
            </a:r>
            <a:r>
              <a:rPr dirty="0"/>
              <a:t>the</a:t>
            </a:r>
            <a:r>
              <a:rPr spc="30" dirty="0"/>
              <a:t> </a:t>
            </a:r>
            <a:r>
              <a:rPr spc="-65" dirty="0"/>
              <a:t>following</a:t>
            </a:r>
            <a:r>
              <a:rPr spc="35" dirty="0"/>
              <a:t> </a:t>
            </a:r>
            <a:r>
              <a:rPr dirty="0"/>
              <a:t>describes</a:t>
            </a:r>
            <a:r>
              <a:rPr spc="35" dirty="0"/>
              <a:t> </a:t>
            </a:r>
            <a:r>
              <a:rPr dirty="0"/>
              <a:t>the</a:t>
            </a:r>
            <a:r>
              <a:rPr spc="35" dirty="0"/>
              <a:t> </a:t>
            </a:r>
            <a:r>
              <a:rPr dirty="0"/>
              <a:t>evolution</a:t>
            </a:r>
            <a:r>
              <a:rPr spc="35" dirty="0"/>
              <a:t> </a:t>
            </a:r>
            <a:r>
              <a:rPr dirty="0"/>
              <a:t>of</a:t>
            </a:r>
            <a:r>
              <a:rPr spc="35" dirty="0"/>
              <a:t> </a:t>
            </a:r>
            <a:r>
              <a:rPr dirty="0"/>
              <a:t>a</a:t>
            </a:r>
            <a:r>
              <a:rPr spc="35" dirty="0"/>
              <a:t> </a:t>
            </a:r>
            <a:r>
              <a:rPr dirty="0"/>
              <a:t>standing</a:t>
            </a:r>
            <a:r>
              <a:rPr spc="35" dirty="0"/>
              <a:t> </a:t>
            </a:r>
            <a:r>
              <a:rPr spc="-30" dirty="0"/>
              <a:t>wave </a:t>
            </a:r>
            <a:r>
              <a:rPr spc="-10" dirty="0"/>
              <a:t>over</a:t>
            </a:r>
            <a:r>
              <a:rPr spc="-110" dirty="0"/>
              <a:t> </a:t>
            </a:r>
            <a:r>
              <a:rPr spc="-20" dirty="0"/>
              <a:t>time?</a:t>
            </a:r>
            <a:r>
              <a:rPr dirty="0"/>
              <a:t>	(Choose</a:t>
            </a:r>
            <a:r>
              <a:rPr spc="-65" dirty="0"/>
              <a:t> </a:t>
            </a:r>
            <a:r>
              <a:rPr spc="-20" dirty="0"/>
              <a:t>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07758" y="2042037"/>
            <a:ext cx="6926580" cy="2670175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9433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amplitude</a:t>
            </a:r>
            <a:r>
              <a:rPr sz="2450" spc="1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1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7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wavelength</a:t>
            </a:r>
            <a:r>
              <a:rPr sz="2450" spc="175" dirty="0">
                <a:latin typeface="Times New Roman"/>
                <a:cs typeface="Times New Roman"/>
              </a:rPr>
              <a:t> </a:t>
            </a:r>
            <a:r>
              <a:rPr sz="2450" spc="55" dirty="0">
                <a:latin typeface="Times New Roman"/>
                <a:cs typeface="Times New Roman"/>
              </a:rPr>
              <a:t>both</a:t>
            </a:r>
            <a:r>
              <a:rPr sz="2450" spc="17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change.</a:t>
            </a:r>
            <a:endParaRPr sz="2450">
              <a:latin typeface="Times New Roman"/>
              <a:cs typeface="Times New Roman"/>
            </a:endParaRPr>
          </a:p>
          <a:p>
            <a:pPr marL="39433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amplitude</a:t>
            </a:r>
            <a:r>
              <a:rPr sz="2450" spc="12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changes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spc="85" dirty="0">
                <a:latin typeface="Times New Roman"/>
                <a:cs typeface="Times New Roman"/>
              </a:rPr>
              <a:t>but</a:t>
            </a:r>
            <a:r>
              <a:rPr sz="2450" spc="1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wavelength</a:t>
            </a:r>
            <a:r>
              <a:rPr sz="2450" spc="12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doesn’t.</a:t>
            </a:r>
            <a:endParaRPr sz="2450">
              <a:latin typeface="Times New Roman"/>
              <a:cs typeface="Times New Roman"/>
            </a:endParaRPr>
          </a:p>
          <a:p>
            <a:pPr marL="393700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wavelength</a:t>
            </a:r>
            <a:r>
              <a:rPr sz="2450" spc="12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changes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spc="80" dirty="0">
                <a:latin typeface="Times New Roman"/>
                <a:cs typeface="Times New Roman"/>
              </a:rPr>
              <a:t>but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amplitude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doesn’t.</a:t>
            </a:r>
            <a:endParaRPr sz="2450">
              <a:latin typeface="Times New Roman"/>
              <a:cs typeface="Times New Roman"/>
            </a:endParaRPr>
          </a:p>
          <a:p>
            <a:pPr marL="393700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dirty="0">
                <a:latin typeface="Times New Roman"/>
                <a:cs typeface="Times New Roman"/>
              </a:rPr>
              <a:t>Neither</a:t>
            </a:r>
            <a:r>
              <a:rPr sz="2450" spc="1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amplitude</a:t>
            </a:r>
            <a:r>
              <a:rPr sz="2450" spc="1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nor</a:t>
            </a:r>
            <a:r>
              <a:rPr sz="2450" spc="1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70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wavelength</a:t>
            </a:r>
            <a:r>
              <a:rPr sz="2450" spc="16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changes.</a:t>
            </a:r>
            <a:endParaRPr sz="2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939"/>
              </a:spcBef>
              <a:tabLst>
                <a:tab pos="16211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-50" dirty="0">
                <a:latin typeface="Times New Roman"/>
                <a:cs typeface="Times New Roman"/>
              </a:rPr>
              <a:t>B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252476" y="878291"/>
            <a:ext cx="2722245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latin typeface="Georgia"/>
                <a:cs typeface="Georgia"/>
              </a:rPr>
              <a:t>6.5.</a:t>
            </a:r>
            <a:r>
              <a:rPr sz="1200" spc="165" dirty="0">
                <a:latin typeface="Georgia"/>
                <a:cs typeface="Georgia"/>
              </a:rPr>
              <a:t>  </a:t>
            </a:r>
            <a:r>
              <a:rPr sz="1200" dirty="0">
                <a:latin typeface="Georgia"/>
                <a:cs typeface="Georgia"/>
              </a:rPr>
              <a:t>SCATTERING</a:t>
            </a:r>
            <a:r>
              <a:rPr sz="1200" spc="11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AND</a:t>
            </a:r>
            <a:r>
              <a:rPr sz="1200" spc="100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TUNNELING</a:t>
            </a:r>
            <a:endParaRPr sz="1200">
              <a:latin typeface="Georgia"/>
              <a:cs typeface="Georgi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718819" y="1238181"/>
            <a:ext cx="3309620" cy="2882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572770" algn="l"/>
              </a:tabLst>
            </a:pPr>
            <a:r>
              <a:rPr sz="1700" b="1" spc="-25" dirty="0">
                <a:latin typeface="Georgia"/>
                <a:cs typeface="Georgia"/>
              </a:rPr>
              <a:t>6.5</a:t>
            </a:r>
            <a:r>
              <a:rPr sz="1700" b="1" dirty="0">
                <a:latin typeface="Georgia"/>
                <a:cs typeface="Georgia"/>
              </a:rPr>
              <a:t>	</a:t>
            </a:r>
            <a:r>
              <a:rPr sz="1700" b="1" spc="-20" dirty="0">
                <a:latin typeface="Georgia"/>
                <a:cs typeface="Georgia"/>
              </a:rPr>
              <a:t>Scattering</a:t>
            </a:r>
            <a:r>
              <a:rPr sz="1700" b="1" spc="25" dirty="0">
                <a:latin typeface="Georgia"/>
                <a:cs typeface="Georgia"/>
              </a:rPr>
              <a:t> </a:t>
            </a:r>
            <a:r>
              <a:rPr sz="1700" b="1" spc="-10" dirty="0">
                <a:latin typeface="Georgia"/>
                <a:cs typeface="Georgia"/>
              </a:rPr>
              <a:t>and</a:t>
            </a:r>
            <a:r>
              <a:rPr sz="1700" b="1" spc="30" dirty="0">
                <a:latin typeface="Georgia"/>
                <a:cs typeface="Georgia"/>
              </a:rPr>
              <a:t> </a:t>
            </a:r>
            <a:r>
              <a:rPr sz="1700" b="1" spc="-60" dirty="0">
                <a:latin typeface="Georgia"/>
                <a:cs typeface="Georgia"/>
              </a:rPr>
              <a:t>Tunneling</a:t>
            </a:r>
            <a:endParaRPr sz="1700"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80719" y="878291"/>
            <a:ext cx="8319134" cy="6407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95"/>
              </a:spcBef>
              <a:tabLst>
                <a:tab pos="5583555" algn="l"/>
              </a:tabLst>
            </a:pPr>
            <a:r>
              <a:rPr sz="1200" dirty="0">
                <a:latin typeface="Georgia"/>
                <a:cs typeface="Georgia"/>
              </a:rPr>
              <a:t>Quick</a:t>
            </a:r>
            <a:r>
              <a:rPr sz="1200" spc="-35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Check</a:t>
            </a:r>
            <a:r>
              <a:rPr sz="1200" dirty="0">
                <a:latin typeface="Georgia"/>
                <a:cs typeface="Georgia"/>
              </a:rPr>
              <a:t>	6.5.</a:t>
            </a:r>
            <a:r>
              <a:rPr sz="1200" spc="165" dirty="0">
                <a:latin typeface="Georgia"/>
                <a:cs typeface="Georgia"/>
              </a:rPr>
              <a:t>  </a:t>
            </a:r>
            <a:r>
              <a:rPr sz="1200" dirty="0">
                <a:latin typeface="Georgia"/>
                <a:cs typeface="Georgia"/>
              </a:rPr>
              <a:t>SCATTERING</a:t>
            </a:r>
            <a:r>
              <a:rPr sz="1200" spc="11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AND</a:t>
            </a:r>
            <a:r>
              <a:rPr sz="1200" spc="100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TUNNELING</a:t>
            </a:r>
            <a:endParaRPr sz="1200"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355"/>
              </a:spcBef>
            </a:pPr>
            <a:endParaRPr sz="1200">
              <a:latin typeface="Georgia"/>
              <a:cs typeface="Georgia"/>
            </a:endParaRPr>
          </a:p>
          <a:p>
            <a:pPr marL="50800">
              <a:lnSpc>
                <a:spcPct val="100000"/>
              </a:lnSpc>
            </a:pPr>
            <a:r>
              <a:rPr sz="1400" dirty="0">
                <a:latin typeface="Georgia"/>
                <a:cs typeface="Georgia"/>
              </a:rPr>
              <a:t>The</a:t>
            </a:r>
            <a:r>
              <a:rPr sz="1400" spc="80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figure</a:t>
            </a:r>
            <a:r>
              <a:rPr sz="1400" spc="100" dirty="0">
                <a:latin typeface="Georgia"/>
                <a:cs typeface="Georgia"/>
              </a:rPr>
              <a:t> </a:t>
            </a:r>
            <a:r>
              <a:rPr sz="1400" spc="-25" dirty="0">
                <a:latin typeface="Georgia"/>
                <a:cs typeface="Georgia"/>
              </a:rPr>
              <a:t>shows</a:t>
            </a:r>
            <a:r>
              <a:rPr sz="1400" spc="10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</a:t>
            </a:r>
            <a:r>
              <a:rPr sz="1400" spc="10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“potential</a:t>
            </a:r>
            <a:r>
              <a:rPr sz="1400" spc="10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step”:</a:t>
            </a:r>
            <a:r>
              <a:rPr sz="1400" spc="240" dirty="0">
                <a:latin typeface="Georgia"/>
                <a:cs typeface="Georgia"/>
              </a:rPr>
              <a:t> </a:t>
            </a:r>
            <a:r>
              <a:rPr sz="1400" b="0" i="1" spc="-70" dirty="0">
                <a:latin typeface="Bookman Old Style"/>
                <a:cs typeface="Bookman Old Style"/>
              </a:rPr>
              <a:t>U</a:t>
            </a:r>
            <a:r>
              <a:rPr sz="1400" b="0" i="1" spc="-270" dirty="0">
                <a:latin typeface="Bookman Old Style"/>
                <a:cs typeface="Bookman Old Style"/>
              </a:rPr>
              <a:t> </a:t>
            </a:r>
            <a:r>
              <a:rPr sz="1400" dirty="0">
                <a:latin typeface="Georgia"/>
                <a:cs typeface="Georgia"/>
              </a:rPr>
              <a:t>(</a:t>
            </a:r>
            <a:r>
              <a:rPr sz="1400" b="0" i="1" dirty="0">
                <a:latin typeface="Bookman Old Style"/>
                <a:cs typeface="Bookman Old Style"/>
              </a:rPr>
              <a:t>x</a:t>
            </a:r>
            <a:r>
              <a:rPr sz="1400" dirty="0">
                <a:latin typeface="Georgia"/>
                <a:cs typeface="Georgia"/>
              </a:rPr>
              <a:t>)</a:t>
            </a:r>
            <a:r>
              <a:rPr sz="1400" spc="35" dirty="0">
                <a:latin typeface="Georgia"/>
                <a:cs typeface="Georgia"/>
              </a:rPr>
              <a:t> </a:t>
            </a:r>
            <a:r>
              <a:rPr sz="1400" spc="185" dirty="0">
                <a:latin typeface="Georgia"/>
                <a:cs typeface="Georgia"/>
              </a:rPr>
              <a:t>=</a:t>
            </a:r>
            <a:r>
              <a:rPr sz="1400" spc="35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0</a:t>
            </a:r>
            <a:r>
              <a:rPr sz="1400" spc="10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for</a:t>
            </a:r>
            <a:r>
              <a:rPr sz="1400" spc="105" dirty="0">
                <a:latin typeface="Georgia"/>
                <a:cs typeface="Georgia"/>
              </a:rPr>
              <a:t> </a:t>
            </a:r>
            <a:r>
              <a:rPr sz="1400" b="0" i="1" dirty="0">
                <a:latin typeface="Bookman Old Style"/>
                <a:cs typeface="Bookman Old Style"/>
              </a:rPr>
              <a:t>x</a:t>
            </a:r>
            <a:r>
              <a:rPr sz="1400" b="0" i="1" spc="-50" dirty="0">
                <a:latin typeface="Bookman Old Style"/>
                <a:cs typeface="Bookman Old Style"/>
              </a:rPr>
              <a:t> </a:t>
            </a:r>
            <a:r>
              <a:rPr sz="1400" b="0" i="1" spc="250" dirty="0">
                <a:latin typeface="Bookman Old Style"/>
                <a:cs typeface="Bookman Old Style"/>
              </a:rPr>
              <a:t>&lt;</a:t>
            </a:r>
            <a:r>
              <a:rPr sz="1400" b="0" i="1" spc="-50" dirty="0">
                <a:latin typeface="Bookman Old Style"/>
                <a:cs typeface="Bookman Old Style"/>
              </a:rPr>
              <a:t> </a:t>
            </a:r>
            <a:r>
              <a:rPr sz="1400" dirty="0">
                <a:latin typeface="Georgia"/>
                <a:cs typeface="Georgia"/>
              </a:rPr>
              <a:t>0,</a:t>
            </a:r>
            <a:r>
              <a:rPr sz="1400" spc="10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and</a:t>
            </a:r>
            <a:r>
              <a:rPr sz="1400" spc="100" dirty="0">
                <a:latin typeface="Georgia"/>
                <a:cs typeface="Georgia"/>
              </a:rPr>
              <a:t> </a:t>
            </a:r>
            <a:r>
              <a:rPr sz="1400" b="0" i="1" spc="-70" dirty="0">
                <a:latin typeface="Bookman Old Style"/>
                <a:cs typeface="Bookman Old Style"/>
              </a:rPr>
              <a:t>U</a:t>
            </a:r>
            <a:r>
              <a:rPr sz="1400" b="0" i="1" spc="-270" dirty="0">
                <a:latin typeface="Bookman Old Style"/>
                <a:cs typeface="Bookman Old Style"/>
              </a:rPr>
              <a:t> </a:t>
            </a:r>
            <a:r>
              <a:rPr sz="1400" dirty="0">
                <a:latin typeface="Georgia"/>
                <a:cs typeface="Georgia"/>
              </a:rPr>
              <a:t>(</a:t>
            </a:r>
            <a:r>
              <a:rPr sz="1400" b="0" i="1" dirty="0">
                <a:latin typeface="Bookman Old Style"/>
                <a:cs typeface="Bookman Old Style"/>
              </a:rPr>
              <a:t>x</a:t>
            </a:r>
            <a:r>
              <a:rPr sz="1400" dirty="0">
                <a:latin typeface="Georgia"/>
                <a:cs typeface="Georgia"/>
              </a:rPr>
              <a:t>)</a:t>
            </a:r>
            <a:r>
              <a:rPr sz="1400" spc="35" dirty="0">
                <a:latin typeface="Georgia"/>
                <a:cs typeface="Georgia"/>
              </a:rPr>
              <a:t> </a:t>
            </a:r>
            <a:r>
              <a:rPr sz="1400" spc="185" dirty="0">
                <a:latin typeface="Georgia"/>
                <a:cs typeface="Georgia"/>
              </a:rPr>
              <a:t>=</a:t>
            </a:r>
            <a:r>
              <a:rPr sz="1400" spc="35" dirty="0">
                <a:latin typeface="Georgia"/>
                <a:cs typeface="Georgia"/>
              </a:rPr>
              <a:t> </a:t>
            </a:r>
            <a:r>
              <a:rPr sz="1400" b="0" i="1" dirty="0">
                <a:latin typeface="Bookman Old Style"/>
                <a:cs typeface="Bookman Old Style"/>
              </a:rPr>
              <a:t>U</a:t>
            </a:r>
            <a:r>
              <a:rPr sz="1500" baseline="-11111" dirty="0">
                <a:latin typeface="Garamond"/>
                <a:cs typeface="Garamond"/>
              </a:rPr>
              <a:t>0</a:t>
            </a:r>
            <a:r>
              <a:rPr sz="1500" spc="345" baseline="-11111" dirty="0">
                <a:latin typeface="Garamond"/>
                <a:cs typeface="Garamond"/>
              </a:rPr>
              <a:t> </a:t>
            </a:r>
            <a:r>
              <a:rPr sz="1400" dirty="0">
                <a:latin typeface="Georgia"/>
                <a:cs typeface="Georgia"/>
              </a:rPr>
              <a:t>for</a:t>
            </a:r>
            <a:r>
              <a:rPr sz="1400" spc="100" dirty="0">
                <a:latin typeface="Georgia"/>
                <a:cs typeface="Georgia"/>
              </a:rPr>
              <a:t> </a:t>
            </a:r>
            <a:r>
              <a:rPr sz="1400" b="0" i="1" dirty="0">
                <a:latin typeface="Bookman Old Style"/>
                <a:cs typeface="Bookman Old Style"/>
              </a:rPr>
              <a:t>x</a:t>
            </a:r>
            <a:r>
              <a:rPr sz="1400" b="0" i="1" spc="-50" dirty="0">
                <a:latin typeface="Bookman Old Style"/>
                <a:cs typeface="Bookman Old Style"/>
              </a:rPr>
              <a:t> </a:t>
            </a:r>
            <a:r>
              <a:rPr sz="1400" i="1" spc="350" dirty="0">
                <a:latin typeface="Times New Roman"/>
                <a:cs typeface="Times New Roman"/>
              </a:rPr>
              <a:t>≥</a:t>
            </a:r>
            <a:r>
              <a:rPr sz="1400" i="1" spc="20" dirty="0">
                <a:latin typeface="Times New Roman"/>
                <a:cs typeface="Times New Roman"/>
              </a:rPr>
              <a:t> </a:t>
            </a:r>
            <a:r>
              <a:rPr sz="1400" spc="-25" dirty="0">
                <a:latin typeface="Georgia"/>
                <a:cs typeface="Georgia"/>
              </a:rPr>
              <a:t>0.</a:t>
            </a:r>
            <a:endParaRPr sz="1400">
              <a:latin typeface="Georgia"/>
              <a:cs typeface="Georgia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620083" y="1712738"/>
            <a:ext cx="2456640" cy="628538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718819" y="2750220"/>
            <a:ext cx="7297420" cy="173736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400" dirty="0">
                <a:latin typeface="Georgia"/>
                <a:cs typeface="Georgia"/>
              </a:rPr>
              <a:t>What</a:t>
            </a:r>
            <a:r>
              <a:rPr sz="1400" spc="4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does</a:t>
            </a:r>
            <a:r>
              <a:rPr sz="1400" spc="5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this</a:t>
            </a:r>
            <a:r>
              <a:rPr sz="1400" spc="5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step</a:t>
            </a:r>
            <a:r>
              <a:rPr sz="1400" spc="50" dirty="0">
                <a:latin typeface="Georgia"/>
                <a:cs typeface="Georgia"/>
              </a:rPr>
              <a:t> </a:t>
            </a:r>
            <a:r>
              <a:rPr sz="1400" spc="-30" dirty="0">
                <a:latin typeface="Georgia"/>
                <a:cs typeface="Georgia"/>
              </a:rPr>
              <a:t>represent</a:t>
            </a:r>
            <a:r>
              <a:rPr sz="1400" spc="5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in</a:t>
            </a:r>
            <a:r>
              <a:rPr sz="1400" spc="5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terms</a:t>
            </a:r>
            <a:r>
              <a:rPr sz="1400" spc="4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of</a:t>
            </a:r>
            <a:r>
              <a:rPr sz="1400" spc="50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forces?</a:t>
            </a:r>
            <a:r>
              <a:rPr sz="1400" spc="17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(Choose</a:t>
            </a:r>
            <a:r>
              <a:rPr sz="1400" spc="50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one.)</a:t>
            </a:r>
            <a:endParaRPr sz="1400"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114"/>
              </a:spcBef>
            </a:pPr>
            <a:endParaRPr sz="1400">
              <a:latin typeface="Georgia"/>
              <a:cs typeface="Georgia"/>
            </a:endParaRPr>
          </a:p>
          <a:p>
            <a:pPr marL="383540" indent="-257175">
              <a:lnSpc>
                <a:spcPct val="100000"/>
              </a:lnSpc>
              <a:buAutoNum type="alphaUcPeriod"/>
              <a:tabLst>
                <a:tab pos="383540" algn="l"/>
              </a:tabLst>
            </a:pPr>
            <a:r>
              <a:rPr sz="1400" dirty="0">
                <a:latin typeface="Georgia"/>
                <a:cs typeface="Georgia"/>
              </a:rPr>
              <a:t>There</a:t>
            </a:r>
            <a:r>
              <a:rPr sz="1400" spc="6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is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no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force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spc="-20" dirty="0">
                <a:latin typeface="Georgia"/>
                <a:cs typeface="Georgia"/>
              </a:rPr>
              <a:t>anywhere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except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for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spc="-35" dirty="0">
                <a:latin typeface="Georgia"/>
                <a:cs typeface="Georgia"/>
              </a:rPr>
              <a:t>leftward-</a:t>
            </a:r>
            <a:r>
              <a:rPr sz="1400" spc="-10" dirty="0">
                <a:latin typeface="Georgia"/>
                <a:cs typeface="Georgia"/>
              </a:rPr>
              <a:t>pointing</a:t>
            </a:r>
            <a:r>
              <a:rPr sz="1400" spc="65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force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at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(or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very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near)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b="0" i="1" dirty="0">
                <a:latin typeface="Bookman Old Style"/>
                <a:cs typeface="Bookman Old Style"/>
              </a:rPr>
              <a:t>x</a:t>
            </a:r>
            <a:r>
              <a:rPr sz="1400" b="0" i="1" spc="-75" dirty="0">
                <a:latin typeface="Bookman Old Style"/>
                <a:cs typeface="Bookman Old Style"/>
              </a:rPr>
              <a:t> </a:t>
            </a:r>
            <a:r>
              <a:rPr sz="1400" spc="185" dirty="0">
                <a:latin typeface="Georgia"/>
                <a:cs typeface="Georgia"/>
              </a:rPr>
              <a:t>=</a:t>
            </a:r>
            <a:r>
              <a:rPr sz="1400" spc="5" dirty="0">
                <a:latin typeface="Georgia"/>
                <a:cs typeface="Georgia"/>
              </a:rPr>
              <a:t> </a:t>
            </a:r>
            <a:r>
              <a:rPr sz="1400" spc="-25" dirty="0">
                <a:latin typeface="Georgia"/>
                <a:cs typeface="Georgia"/>
              </a:rPr>
              <a:t>0.</a:t>
            </a:r>
            <a:endParaRPr sz="1400">
              <a:latin typeface="Georgia"/>
              <a:cs typeface="Georgia"/>
            </a:endParaRPr>
          </a:p>
          <a:p>
            <a:pPr marL="383540" indent="-249554">
              <a:lnSpc>
                <a:spcPct val="100000"/>
              </a:lnSpc>
              <a:spcBef>
                <a:spcPts val="1110"/>
              </a:spcBef>
              <a:buAutoNum type="alphaUcPeriod"/>
              <a:tabLst>
                <a:tab pos="383540" algn="l"/>
              </a:tabLst>
            </a:pPr>
            <a:r>
              <a:rPr sz="1400" dirty="0">
                <a:latin typeface="Georgia"/>
                <a:cs typeface="Georgia"/>
              </a:rPr>
              <a:t>There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is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no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force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in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the</a:t>
            </a:r>
            <a:r>
              <a:rPr sz="1400" spc="75" dirty="0">
                <a:latin typeface="Georgia"/>
                <a:cs typeface="Georgia"/>
              </a:rPr>
              <a:t> </a:t>
            </a:r>
            <a:r>
              <a:rPr sz="1400" b="0" i="1" dirty="0">
                <a:latin typeface="Bookman Old Style"/>
                <a:cs typeface="Bookman Old Style"/>
              </a:rPr>
              <a:t>x</a:t>
            </a:r>
            <a:r>
              <a:rPr sz="1400" b="0" i="1" spc="-80" dirty="0">
                <a:latin typeface="Bookman Old Style"/>
                <a:cs typeface="Bookman Old Style"/>
              </a:rPr>
              <a:t> </a:t>
            </a:r>
            <a:r>
              <a:rPr sz="1400" b="0" i="1" spc="250" dirty="0">
                <a:latin typeface="Bookman Old Style"/>
                <a:cs typeface="Bookman Old Style"/>
              </a:rPr>
              <a:t>&lt;</a:t>
            </a:r>
            <a:r>
              <a:rPr sz="1400" b="0" i="1" spc="-75" dirty="0">
                <a:latin typeface="Bookman Old Style"/>
                <a:cs typeface="Bookman Old Style"/>
              </a:rPr>
              <a:t> </a:t>
            </a:r>
            <a:r>
              <a:rPr sz="1400" spc="-10" dirty="0">
                <a:latin typeface="Georgia"/>
                <a:cs typeface="Georgia"/>
              </a:rPr>
              <a:t>0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region,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but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constant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force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for</a:t>
            </a:r>
            <a:r>
              <a:rPr sz="1400" spc="7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all</a:t>
            </a:r>
            <a:r>
              <a:rPr sz="1400" spc="65" dirty="0">
                <a:latin typeface="Georgia"/>
                <a:cs typeface="Georgia"/>
              </a:rPr>
              <a:t> </a:t>
            </a:r>
            <a:r>
              <a:rPr sz="1400" b="0" i="1" dirty="0">
                <a:latin typeface="Bookman Old Style"/>
                <a:cs typeface="Bookman Old Style"/>
              </a:rPr>
              <a:t>x</a:t>
            </a:r>
            <a:r>
              <a:rPr sz="1400" b="0" i="1" spc="-80" dirty="0">
                <a:latin typeface="Bookman Old Style"/>
                <a:cs typeface="Bookman Old Style"/>
              </a:rPr>
              <a:t> </a:t>
            </a:r>
            <a:r>
              <a:rPr sz="1400" i="1" spc="350" dirty="0">
                <a:latin typeface="Times New Roman"/>
                <a:cs typeface="Times New Roman"/>
              </a:rPr>
              <a:t>≥</a:t>
            </a:r>
            <a:r>
              <a:rPr sz="1400" i="1" spc="-5" dirty="0">
                <a:latin typeface="Times New Roman"/>
                <a:cs typeface="Times New Roman"/>
              </a:rPr>
              <a:t> </a:t>
            </a:r>
            <a:r>
              <a:rPr sz="1400" spc="-25" dirty="0">
                <a:latin typeface="Georgia"/>
                <a:cs typeface="Georgia"/>
              </a:rPr>
              <a:t>0.</a:t>
            </a:r>
            <a:endParaRPr sz="1400">
              <a:latin typeface="Georgia"/>
              <a:cs typeface="Georgia"/>
            </a:endParaRPr>
          </a:p>
          <a:p>
            <a:pPr marL="383540" indent="-252095">
              <a:lnSpc>
                <a:spcPct val="100000"/>
              </a:lnSpc>
              <a:spcBef>
                <a:spcPts val="1110"/>
              </a:spcBef>
              <a:buAutoNum type="alphaUcPeriod"/>
              <a:tabLst>
                <a:tab pos="383540" algn="l"/>
              </a:tabLst>
            </a:pPr>
            <a:r>
              <a:rPr sz="1400" dirty="0">
                <a:latin typeface="Georgia"/>
                <a:cs typeface="Georgia"/>
              </a:rPr>
              <a:t>There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is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no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force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in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the</a:t>
            </a:r>
            <a:r>
              <a:rPr sz="1400" spc="75" dirty="0">
                <a:latin typeface="Georgia"/>
                <a:cs typeface="Georgia"/>
              </a:rPr>
              <a:t> </a:t>
            </a:r>
            <a:r>
              <a:rPr sz="1400" b="0" i="1" dirty="0">
                <a:latin typeface="Bookman Old Style"/>
                <a:cs typeface="Bookman Old Style"/>
              </a:rPr>
              <a:t>x</a:t>
            </a:r>
            <a:r>
              <a:rPr sz="1400" b="0" i="1" spc="-75" dirty="0">
                <a:latin typeface="Bookman Old Style"/>
                <a:cs typeface="Bookman Old Style"/>
              </a:rPr>
              <a:t> </a:t>
            </a:r>
            <a:r>
              <a:rPr sz="1400" b="0" i="1" spc="250" dirty="0">
                <a:latin typeface="Bookman Old Style"/>
                <a:cs typeface="Bookman Old Style"/>
              </a:rPr>
              <a:t>&lt;</a:t>
            </a:r>
            <a:r>
              <a:rPr sz="1400" b="0" i="1" spc="-75" dirty="0">
                <a:latin typeface="Bookman Old Style"/>
                <a:cs typeface="Bookman Old Style"/>
              </a:rPr>
              <a:t> </a:t>
            </a:r>
            <a:r>
              <a:rPr sz="1400" spc="-10" dirty="0">
                <a:latin typeface="Georgia"/>
                <a:cs typeface="Georgia"/>
              </a:rPr>
              <a:t>0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region,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but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force</a:t>
            </a:r>
            <a:r>
              <a:rPr sz="1400" spc="7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in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b="0" i="1" dirty="0">
                <a:latin typeface="Bookman Old Style"/>
                <a:cs typeface="Bookman Old Style"/>
              </a:rPr>
              <a:t>x</a:t>
            </a:r>
            <a:r>
              <a:rPr sz="1400" b="0" i="1" spc="-75" dirty="0">
                <a:latin typeface="Bookman Old Style"/>
                <a:cs typeface="Bookman Old Style"/>
              </a:rPr>
              <a:t> </a:t>
            </a:r>
            <a:r>
              <a:rPr sz="1400" i="1" spc="350" dirty="0">
                <a:latin typeface="Times New Roman"/>
                <a:cs typeface="Times New Roman"/>
              </a:rPr>
              <a:t>≥</a:t>
            </a:r>
            <a:r>
              <a:rPr sz="1400" i="1" spc="-5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Georgia"/>
                <a:cs typeface="Georgia"/>
              </a:rPr>
              <a:t>0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that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linearly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spc="-25" dirty="0">
                <a:latin typeface="Georgia"/>
                <a:cs typeface="Georgia"/>
              </a:rPr>
              <a:t>increases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with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b="0" i="1" spc="-25" dirty="0">
                <a:latin typeface="Bookman Old Style"/>
                <a:cs typeface="Bookman Old Style"/>
              </a:rPr>
              <a:t>x</a:t>
            </a:r>
            <a:r>
              <a:rPr sz="1400" spc="-25" dirty="0">
                <a:latin typeface="Georgia"/>
                <a:cs typeface="Georgia"/>
              </a:rPr>
              <a:t>.</a:t>
            </a:r>
            <a:endParaRPr sz="1400">
              <a:latin typeface="Georgia"/>
              <a:cs typeface="Georgia"/>
            </a:endParaRPr>
          </a:p>
          <a:p>
            <a:pPr marL="383540" indent="-259715">
              <a:lnSpc>
                <a:spcPct val="100000"/>
              </a:lnSpc>
              <a:spcBef>
                <a:spcPts val="1110"/>
              </a:spcBef>
              <a:buAutoNum type="alphaUcPeriod"/>
              <a:tabLst>
                <a:tab pos="383540" algn="l"/>
              </a:tabLst>
            </a:pPr>
            <a:r>
              <a:rPr sz="1400" dirty="0">
                <a:latin typeface="Georgia"/>
                <a:cs typeface="Georgia"/>
              </a:rPr>
              <a:t>The</a:t>
            </a:r>
            <a:r>
              <a:rPr sz="1400" spc="5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potential</a:t>
            </a:r>
            <a:r>
              <a:rPr sz="1400" spc="5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graph</a:t>
            </a:r>
            <a:r>
              <a:rPr sz="1400" spc="5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does</a:t>
            </a:r>
            <a:r>
              <a:rPr sz="1400" spc="5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not</a:t>
            </a:r>
            <a:r>
              <a:rPr sz="1400" spc="50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contain</a:t>
            </a:r>
            <a:r>
              <a:rPr sz="1400" spc="55" dirty="0">
                <a:latin typeface="Georgia"/>
                <a:cs typeface="Georgia"/>
              </a:rPr>
              <a:t> </a:t>
            </a:r>
            <a:r>
              <a:rPr sz="1400" spc="-20" dirty="0">
                <a:latin typeface="Georgia"/>
                <a:cs typeface="Georgia"/>
              </a:rPr>
              <a:t>enough</a:t>
            </a:r>
            <a:r>
              <a:rPr sz="1400" spc="50" dirty="0">
                <a:latin typeface="Georgia"/>
                <a:cs typeface="Georgia"/>
              </a:rPr>
              <a:t> </a:t>
            </a:r>
            <a:r>
              <a:rPr sz="1400" spc="-20" dirty="0">
                <a:latin typeface="Georgia"/>
                <a:cs typeface="Georgia"/>
              </a:rPr>
              <a:t>information</a:t>
            </a:r>
            <a:r>
              <a:rPr sz="1400" spc="5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to</a:t>
            </a:r>
            <a:r>
              <a:rPr sz="1400" spc="55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describe</a:t>
            </a:r>
            <a:r>
              <a:rPr sz="1400" spc="5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the</a:t>
            </a:r>
            <a:r>
              <a:rPr sz="1400" spc="55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forces.</a:t>
            </a:r>
            <a:endParaRPr sz="1400"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80719" y="878291"/>
            <a:ext cx="8319134" cy="6407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95"/>
              </a:spcBef>
              <a:tabLst>
                <a:tab pos="5583555" algn="l"/>
              </a:tabLst>
            </a:pPr>
            <a:r>
              <a:rPr sz="1200" dirty="0">
                <a:latin typeface="Georgia"/>
                <a:cs typeface="Georgia"/>
              </a:rPr>
              <a:t>Quick</a:t>
            </a:r>
            <a:r>
              <a:rPr sz="1200" spc="-35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Check</a:t>
            </a:r>
            <a:r>
              <a:rPr sz="1200" dirty="0">
                <a:latin typeface="Georgia"/>
                <a:cs typeface="Georgia"/>
              </a:rPr>
              <a:t>	6.5.</a:t>
            </a:r>
            <a:r>
              <a:rPr sz="1200" spc="165" dirty="0">
                <a:latin typeface="Georgia"/>
                <a:cs typeface="Georgia"/>
              </a:rPr>
              <a:t>  </a:t>
            </a:r>
            <a:r>
              <a:rPr sz="1200" dirty="0">
                <a:latin typeface="Georgia"/>
                <a:cs typeface="Georgia"/>
              </a:rPr>
              <a:t>SCATTERING</a:t>
            </a:r>
            <a:r>
              <a:rPr sz="1200" spc="11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AND</a:t>
            </a:r>
            <a:r>
              <a:rPr sz="1200" spc="100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TUNNELING</a:t>
            </a:r>
            <a:endParaRPr sz="1200"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355"/>
              </a:spcBef>
            </a:pPr>
            <a:endParaRPr sz="1200">
              <a:latin typeface="Georgia"/>
              <a:cs typeface="Georgia"/>
            </a:endParaRPr>
          </a:p>
          <a:p>
            <a:pPr marL="50800">
              <a:lnSpc>
                <a:spcPct val="100000"/>
              </a:lnSpc>
            </a:pPr>
            <a:r>
              <a:rPr sz="1400" dirty="0">
                <a:latin typeface="Georgia"/>
                <a:cs typeface="Georgia"/>
              </a:rPr>
              <a:t>The</a:t>
            </a:r>
            <a:r>
              <a:rPr sz="1400" spc="80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figure</a:t>
            </a:r>
            <a:r>
              <a:rPr sz="1400" spc="100" dirty="0">
                <a:latin typeface="Georgia"/>
                <a:cs typeface="Georgia"/>
              </a:rPr>
              <a:t> </a:t>
            </a:r>
            <a:r>
              <a:rPr sz="1400" spc="-25" dirty="0">
                <a:latin typeface="Georgia"/>
                <a:cs typeface="Georgia"/>
              </a:rPr>
              <a:t>shows</a:t>
            </a:r>
            <a:r>
              <a:rPr sz="1400" spc="10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</a:t>
            </a:r>
            <a:r>
              <a:rPr sz="1400" spc="10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“potential</a:t>
            </a:r>
            <a:r>
              <a:rPr sz="1400" spc="10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step”:</a:t>
            </a:r>
            <a:r>
              <a:rPr sz="1400" spc="240" dirty="0">
                <a:latin typeface="Georgia"/>
                <a:cs typeface="Georgia"/>
              </a:rPr>
              <a:t> </a:t>
            </a:r>
            <a:r>
              <a:rPr sz="1400" b="0" i="1" spc="-70" dirty="0">
                <a:latin typeface="Bookman Old Style"/>
                <a:cs typeface="Bookman Old Style"/>
              </a:rPr>
              <a:t>U</a:t>
            </a:r>
            <a:r>
              <a:rPr sz="1400" b="0" i="1" spc="-270" dirty="0">
                <a:latin typeface="Bookman Old Style"/>
                <a:cs typeface="Bookman Old Style"/>
              </a:rPr>
              <a:t> </a:t>
            </a:r>
            <a:r>
              <a:rPr sz="1400" dirty="0">
                <a:latin typeface="Georgia"/>
                <a:cs typeface="Georgia"/>
              </a:rPr>
              <a:t>(</a:t>
            </a:r>
            <a:r>
              <a:rPr sz="1400" b="0" i="1" dirty="0">
                <a:latin typeface="Bookman Old Style"/>
                <a:cs typeface="Bookman Old Style"/>
              </a:rPr>
              <a:t>x</a:t>
            </a:r>
            <a:r>
              <a:rPr sz="1400" dirty="0">
                <a:latin typeface="Georgia"/>
                <a:cs typeface="Georgia"/>
              </a:rPr>
              <a:t>)</a:t>
            </a:r>
            <a:r>
              <a:rPr sz="1400" spc="35" dirty="0">
                <a:latin typeface="Georgia"/>
                <a:cs typeface="Georgia"/>
              </a:rPr>
              <a:t> </a:t>
            </a:r>
            <a:r>
              <a:rPr sz="1400" spc="185" dirty="0">
                <a:latin typeface="Georgia"/>
                <a:cs typeface="Georgia"/>
              </a:rPr>
              <a:t>=</a:t>
            </a:r>
            <a:r>
              <a:rPr sz="1400" spc="35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0</a:t>
            </a:r>
            <a:r>
              <a:rPr sz="1400" spc="10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for</a:t>
            </a:r>
            <a:r>
              <a:rPr sz="1400" spc="105" dirty="0">
                <a:latin typeface="Georgia"/>
                <a:cs typeface="Georgia"/>
              </a:rPr>
              <a:t> </a:t>
            </a:r>
            <a:r>
              <a:rPr sz="1400" b="0" i="1" dirty="0">
                <a:latin typeface="Bookman Old Style"/>
                <a:cs typeface="Bookman Old Style"/>
              </a:rPr>
              <a:t>x</a:t>
            </a:r>
            <a:r>
              <a:rPr sz="1400" b="0" i="1" spc="-50" dirty="0">
                <a:latin typeface="Bookman Old Style"/>
                <a:cs typeface="Bookman Old Style"/>
              </a:rPr>
              <a:t> </a:t>
            </a:r>
            <a:r>
              <a:rPr sz="1400" b="0" i="1" spc="250" dirty="0">
                <a:latin typeface="Bookman Old Style"/>
                <a:cs typeface="Bookman Old Style"/>
              </a:rPr>
              <a:t>&lt;</a:t>
            </a:r>
            <a:r>
              <a:rPr sz="1400" b="0" i="1" spc="-50" dirty="0">
                <a:latin typeface="Bookman Old Style"/>
                <a:cs typeface="Bookman Old Style"/>
              </a:rPr>
              <a:t> </a:t>
            </a:r>
            <a:r>
              <a:rPr sz="1400" dirty="0">
                <a:latin typeface="Georgia"/>
                <a:cs typeface="Georgia"/>
              </a:rPr>
              <a:t>0,</a:t>
            </a:r>
            <a:r>
              <a:rPr sz="1400" spc="10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and</a:t>
            </a:r>
            <a:r>
              <a:rPr sz="1400" spc="100" dirty="0">
                <a:latin typeface="Georgia"/>
                <a:cs typeface="Georgia"/>
              </a:rPr>
              <a:t> </a:t>
            </a:r>
            <a:r>
              <a:rPr sz="1400" b="0" i="1" spc="-70" dirty="0">
                <a:latin typeface="Bookman Old Style"/>
                <a:cs typeface="Bookman Old Style"/>
              </a:rPr>
              <a:t>U</a:t>
            </a:r>
            <a:r>
              <a:rPr sz="1400" b="0" i="1" spc="-270" dirty="0">
                <a:latin typeface="Bookman Old Style"/>
                <a:cs typeface="Bookman Old Style"/>
              </a:rPr>
              <a:t> </a:t>
            </a:r>
            <a:r>
              <a:rPr sz="1400" dirty="0">
                <a:latin typeface="Georgia"/>
                <a:cs typeface="Georgia"/>
              </a:rPr>
              <a:t>(</a:t>
            </a:r>
            <a:r>
              <a:rPr sz="1400" b="0" i="1" dirty="0">
                <a:latin typeface="Bookman Old Style"/>
                <a:cs typeface="Bookman Old Style"/>
              </a:rPr>
              <a:t>x</a:t>
            </a:r>
            <a:r>
              <a:rPr sz="1400" dirty="0">
                <a:latin typeface="Georgia"/>
                <a:cs typeface="Georgia"/>
              </a:rPr>
              <a:t>)</a:t>
            </a:r>
            <a:r>
              <a:rPr sz="1400" spc="35" dirty="0">
                <a:latin typeface="Georgia"/>
                <a:cs typeface="Georgia"/>
              </a:rPr>
              <a:t> </a:t>
            </a:r>
            <a:r>
              <a:rPr sz="1400" spc="185" dirty="0">
                <a:latin typeface="Georgia"/>
                <a:cs typeface="Georgia"/>
              </a:rPr>
              <a:t>=</a:t>
            </a:r>
            <a:r>
              <a:rPr sz="1400" spc="35" dirty="0">
                <a:latin typeface="Georgia"/>
                <a:cs typeface="Georgia"/>
              </a:rPr>
              <a:t> </a:t>
            </a:r>
            <a:r>
              <a:rPr sz="1400" b="0" i="1" dirty="0">
                <a:latin typeface="Bookman Old Style"/>
                <a:cs typeface="Bookman Old Style"/>
              </a:rPr>
              <a:t>U</a:t>
            </a:r>
            <a:r>
              <a:rPr sz="1500" baseline="-11111" dirty="0">
                <a:latin typeface="Garamond"/>
                <a:cs typeface="Garamond"/>
              </a:rPr>
              <a:t>0</a:t>
            </a:r>
            <a:r>
              <a:rPr sz="1500" spc="345" baseline="-11111" dirty="0">
                <a:latin typeface="Garamond"/>
                <a:cs typeface="Garamond"/>
              </a:rPr>
              <a:t> </a:t>
            </a:r>
            <a:r>
              <a:rPr sz="1400" dirty="0">
                <a:latin typeface="Georgia"/>
                <a:cs typeface="Georgia"/>
              </a:rPr>
              <a:t>for</a:t>
            </a:r>
            <a:r>
              <a:rPr sz="1400" spc="100" dirty="0">
                <a:latin typeface="Georgia"/>
                <a:cs typeface="Georgia"/>
              </a:rPr>
              <a:t> </a:t>
            </a:r>
            <a:r>
              <a:rPr sz="1400" b="0" i="1" dirty="0">
                <a:latin typeface="Bookman Old Style"/>
                <a:cs typeface="Bookman Old Style"/>
              </a:rPr>
              <a:t>x</a:t>
            </a:r>
            <a:r>
              <a:rPr sz="1400" b="0" i="1" spc="-50" dirty="0">
                <a:latin typeface="Bookman Old Style"/>
                <a:cs typeface="Bookman Old Style"/>
              </a:rPr>
              <a:t> </a:t>
            </a:r>
            <a:r>
              <a:rPr sz="1400" i="1" spc="350" dirty="0">
                <a:latin typeface="Times New Roman"/>
                <a:cs typeface="Times New Roman"/>
              </a:rPr>
              <a:t>≥</a:t>
            </a:r>
            <a:r>
              <a:rPr sz="1400" i="1" spc="20" dirty="0">
                <a:latin typeface="Times New Roman"/>
                <a:cs typeface="Times New Roman"/>
              </a:rPr>
              <a:t> </a:t>
            </a:r>
            <a:r>
              <a:rPr sz="1400" spc="-25" dirty="0">
                <a:latin typeface="Georgia"/>
                <a:cs typeface="Georgia"/>
              </a:rPr>
              <a:t>0.</a:t>
            </a:r>
            <a:endParaRPr sz="1400">
              <a:latin typeface="Georgia"/>
              <a:cs typeface="Georgia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620083" y="1712738"/>
            <a:ext cx="2456640" cy="628538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707758" y="2750220"/>
            <a:ext cx="7308215" cy="220535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23495">
              <a:lnSpc>
                <a:spcPct val="100000"/>
              </a:lnSpc>
              <a:spcBef>
                <a:spcPts val="135"/>
              </a:spcBef>
            </a:pPr>
            <a:r>
              <a:rPr sz="1400" dirty="0">
                <a:latin typeface="Georgia"/>
                <a:cs typeface="Georgia"/>
              </a:rPr>
              <a:t>What</a:t>
            </a:r>
            <a:r>
              <a:rPr sz="1400" spc="4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does</a:t>
            </a:r>
            <a:r>
              <a:rPr sz="1400" spc="5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this</a:t>
            </a:r>
            <a:r>
              <a:rPr sz="1400" spc="5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step</a:t>
            </a:r>
            <a:r>
              <a:rPr sz="1400" spc="50" dirty="0">
                <a:latin typeface="Georgia"/>
                <a:cs typeface="Georgia"/>
              </a:rPr>
              <a:t> </a:t>
            </a:r>
            <a:r>
              <a:rPr sz="1400" spc="-30" dirty="0">
                <a:latin typeface="Georgia"/>
                <a:cs typeface="Georgia"/>
              </a:rPr>
              <a:t>represent</a:t>
            </a:r>
            <a:r>
              <a:rPr sz="1400" spc="5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in</a:t>
            </a:r>
            <a:r>
              <a:rPr sz="1400" spc="5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terms</a:t>
            </a:r>
            <a:r>
              <a:rPr sz="1400" spc="4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of</a:t>
            </a:r>
            <a:r>
              <a:rPr sz="1400" spc="50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forces?</a:t>
            </a:r>
            <a:r>
              <a:rPr sz="1400" spc="17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(Choose</a:t>
            </a:r>
            <a:r>
              <a:rPr sz="1400" spc="50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one.)</a:t>
            </a:r>
            <a:endParaRPr sz="1400"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114"/>
              </a:spcBef>
            </a:pPr>
            <a:endParaRPr sz="1400">
              <a:latin typeface="Georgia"/>
              <a:cs typeface="Georgia"/>
            </a:endParaRPr>
          </a:p>
          <a:p>
            <a:pPr marL="394970" indent="-257175">
              <a:lnSpc>
                <a:spcPct val="100000"/>
              </a:lnSpc>
              <a:buAutoNum type="alphaUcPeriod"/>
              <a:tabLst>
                <a:tab pos="394970" algn="l"/>
              </a:tabLst>
            </a:pPr>
            <a:r>
              <a:rPr sz="1400" dirty="0">
                <a:latin typeface="Georgia"/>
                <a:cs typeface="Georgia"/>
              </a:rPr>
              <a:t>There</a:t>
            </a:r>
            <a:r>
              <a:rPr sz="1400" spc="6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is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no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force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spc="-20" dirty="0">
                <a:latin typeface="Georgia"/>
                <a:cs typeface="Georgia"/>
              </a:rPr>
              <a:t>anywhere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except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for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spc="-35" dirty="0">
                <a:latin typeface="Georgia"/>
                <a:cs typeface="Georgia"/>
              </a:rPr>
              <a:t>leftward-</a:t>
            </a:r>
            <a:r>
              <a:rPr sz="1400" spc="-10" dirty="0">
                <a:latin typeface="Georgia"/>
                <a:cs typeface="Georgia"/>
              </a:rPr>
              <a:t>pointing</a:t>
            </a:r>
            <a:r>
              <a:rPr sz="1400" spc="65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force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at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(or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very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near)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b="0" i="1" dirty="0">
                <a:latin typeface="Bookman Old Style"/>
                <a:cs typeface="Bookman Old Style"/>
              </a:rPr>
              <a:t>x</a:t>
            </a:r>
            <a:r>
              <a:rPr sz="1400" b="0" i="1" spc="-75" dirty="0">
                <a:latin typeface="Bookman Old Style"/>
                <a:cs typeface="Bookman Old Style"/>
              </a:rPr>
              <a:t> </a:t>
            </a:r>
            <a:r>
              <a:rPr sz="1400" spc="185" dirty="0">
                <a:latin typeface="Georgia"/>
                <a:cs typeface="Georgia"/>
              </a:rPr>
              <a:t>=</a:t>
            </a:r>
            <a:r>
              <a:rPr sz="1400" spc="5" dirty="0">
                <a:latin typeface="Georgia"/>
                <a:cs typeface="Georgia"/>
              </a:rPr>
              <a:t> </a:t>
            </a:r>
            <a:r>
              <a:rPr sz="1400" spc="-25" dirty="0">
                <a:latin typeface="Georgia"/>
                <a:cs typeface="Georgia"/>
              </a:rPr>
              <a:t>0.</a:t>
            </a:r>
            <a:endParaRPr sz="1400">
              <a:latin typeface="Georgia"/>
              <a:cs typeface="Georgia"/>
            </a:endParaRPr>
          </a:p>
          <a:p>
            <a:pPr marL="394335" indent="-249554">
              <a:lnSpc>
                <a:spcPct val="100000"/>
              </a:lnSpc>
              <a:spcBef>
                <a:spcPts val="1110"/>
              </a:spcBef>
              <a:buAutoNum type="alphaUcPeriod"/>
              <a:tabLst>
                <a:tab pos="394335" algn="l"/>
              </a:tabLst>
            </a:pPr>
            <a:r>
              <a:rPr sz="1400" dirty="0">
                <a:latin typeface="Georgia"/>
                <a:cs typeface="Georgia"/>
              </a:rPr>
              <a:t>There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is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no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force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in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the</a:t>
            </a:r>
            <a:r>
              <a:rPr sz="1400" spc="75" dirty="0">
                <a:latin typeface="Georgia"/>
                <a:cs typeface="Georgia"/>
              </a:rPr>
              <a:t> </a:t>
            </a:r>
            <a:r>
              <a:rPr sz="1400" b="0" i="1" dirty="0">
                <a:latin typeface="Bookman Old Style"/>
                <a:cs typeface="Bookman Old Style"/>
              </a:rPr>
              <a:t>x</a:t>
            </a:r>
            <a:r>
              <a:rPr sz="1400" b="0" i="1" spc="-80" dirty="0">
                <a:latin typeface="Bookman Old Style"/>
                <a:cs typeface="Bookman Old Style"/>
              </a:rPr>
              <a:t> </a:t>
            </a:r>
            <a:r>
              <a:rPr sz="1400" b="0" i="1" spc="250" dirty="0">
                <a:latin typeface="Bookman Old Style"/>
                <a:cs typeface="Bookman Old Style"/>
              </a:rPr>
              <a:t>&lt;</a:t>
            </a:r>
            <a:r>
              <a:rPr sz="1400" b="0" i="1" spc="-75" dirty="0">
                <a:latin typeface="Bookman Old Style"/>
                <a:cs typeface="Bookman Old Style"/>
              </a:rPr>
              <a:t> </a:t>
            </a:r>
            <a:r>
              <a:rPr sz="1400" spc="-10" dirty="0">
                <a:latin typeface="Georgia"/>
                <a:cs typeface="Georgia"/>
              </a:rPr>
              <a:t>0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region,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but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constant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force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for</a:t>
            </a:r>
            <a:r>
              <a:rPr sz="1400" spc="7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all</a:t>
            </a:r>
            <a:r>
              <a:rPr sz="1400" spc="65" dirty="0">
                <a:latin typeface="Georgia"/>
                <a:cs typeface="Georgia"/>
              </a:rPr>
              <a:t> </a:t>
            </a:r>
            <a:r>
              <a:rPr sz="1400" b="0" i="1" dirty="0">
                <a:latin typeface="Bookman Old Style"/>
                <a:cs typeface="Bookman Old Style"/>
              </a:rPr>
              <a:t>x</a:t>
            </a:r>
            <a:r>
              <a:rPr sz="1400" b="0" i="1" spc="-80" dirty="0">
                <a:latin typeface="Bookman Old Style"/>
                <a:cs typeface="Bookman Old Style"/>
              </a:rPr>
              <a:t> </a:t>
            </a:r>
            <a:r>
              <a:rPr sz="1400" i="1" spc="350" dirty="0">
                <a:latin typeface="Times New Roman"/>
                <a:cs typeface="Times New Roman"/>
              </a:rPr>
              <a:t>≥</a:t>
            </a:r>
            <a:r>
              <a:rPr sz="1400" i="1" spc="-5" dirty="0">
                <a:latin typeface="Times New Roman"/>
                <a:cs typeface="Times New Roman"/>
              </a:rPr>
              <a:t> </a:t>
            </a:r>
            <a:r>
              <a:rPr sz="1400" spc="-25" dirty="0">
                <a:latin typeface="Georgia"/>
                <a:cs typeface="Georgia"/>
              </a:rPr>
              <a:t>0.</a:t>
            </a:r>
            <a:endParaRPr sz="1400">
              <a:latin typeface="Georgia"/>
              <a:cs typeface="Georgia"/>
            </a:endParaRPr>
          </a:p>
          <a:p>
            <a:pPr marL="394335" indent="-252095">
              <a:lnSpc>
                <a:spcPct val="100000"/>
              </a:lnSpc>
              <a:spcBef>
                <a:spcPts val="1110"/>
              </a:spcBef>
              <a:buAutoNum type="alphaUcPeriod"/>
              <a:tabLst>
                <a:tab pos="394335" algn="l"/>
              </a:tabLst>
            </a:pPr>
            <a:r>
              <a:rPr sz="1400" dirty="0">
                <a:latin typeface="Georgia"/>
                <a:cs typeface="Georgia"/>
              </a:rPr>
              <a:t>There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is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no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force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in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the</a:t>
            </a:r>
            <a:r>
              <a:rPr sz="1400" spc="75" dirty="0">
                <a:latin typeface="Georgia"/>
                <a:cs typeface="Georgia"/>
              </a:rPr>
              <a:t> </a:t>
            </a:r>
            <a:r>
              <a:rPr sz="1400" b="0" i="1" dirty="0">
                <a:latin typeface="Bookman Old Style"/>
                <a:cs typeface="Bookman Old Style"/>
              </a:rPr>
              <a:t>x</a:t>
            </a:r>
            <a:r>
              <a:rPr sz="1400" b="0" i="1" spc="-75" dirty="0">
                <a:latin typeface="Bookman Old Style"/>
                <a:cs typeface="Bookman Old Style"/>
              </a:rPr>
              <a:t> </a:t>
            </a:r>
            <a:r>
              <a:rPr sz="1400" b="0" i="1" spc="250" dirty="0">
                <a:latin typeface="Bookman Old Style"/>
                <a:cs typeface="Bookman Old Style"/>
              </a:rPr>
              <a:t>&lt;</a:t>
            </a:r>
            <a:r>
              <a:rPr sz="1400" b="0" i="1" spc="-75" dirty="0">
                <a:latin typeface="Bookman Old Style"/>
                <a:cs typeface="Bookman Old Style"/>
              </a:rPr>
              <a:t> </a:t>
            </a:r>
            <a:r>
              <a:rPr sz="1400" spc="-10" dirty="0">
                <a:latin typeface="Georgia"/>
                <a:cs typeface="Georgia"/>
              </a:rPr>
              <a:t>0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region,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but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force</a:t>
            </a:r>
            <a:r>
              <a:rPr sz="1400" spc="7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in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b="0" i="1" dirty="0">
                <a:latin typeface="Bookman Old Style"/>
                <a:cs typeface="Bookman Old Style"/>
              </a:rPr>
              <a:t>x</a:t>
            </a:r>
            <a:r>
              <a:rPr sz="1400" b="0" i="1" spc="-75" dirty="0">
                <a:latin typeface="Bookman Old Style"/>
                <a:cs typeface="Bookman Old Style"/>
              </a:rPr>
              <a:t> </a:t>
            </a:r>
            <a:r>
              <a:rPr sz="1400" i="1" spc="350" dirty="0">
                <a:latin typeface="Times New Roman"/>
                <a:cs typeface="Times New Roman"/>
              </a:rPr>
              <a:t>≥</a:t>
            </a:r>
            <a:r>
              <a:rPr sz="1400" i="1" spc="-5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Georgia"/>
                <a:cs typeface="Georgia"/>
              </a:rPr>
              <a:t>0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that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linearly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spc="-25" dirty="0">
                <a:latin typeface="Georgia"/>
                <a:cs typeface="Georgia"/>
              </a:rPr>
              <a:t>increases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with</a:t>
            </a:r>
            <a:r>
              <a:rPr sz="1400" spc="70" dirty="0">
                <a:latin typeface="Georgia"/>
                <a:cs typeface="Georgia"/>
              </a:rPr>
              <a:t> </a:t>
            </a:r>
            <a:r>
              <a:rPr sz="1400" b="0" i="1" spc="-25" dirty="0">
                <a:latin typeface="Bookman Old Style"/>
                <a:cs typeface="Bookman Old Style"/>
              </a:rPr>
              <a:t>x</a:t>
            </a:r>
            <a:r>
              <a:rPr sz="1400" spc="-25" dirty="0">
                <a:latin typeface="Georgia"/>
                <a:cs typeface="Georgia"/>
              </a:rPr>
              <a:t>.</a:t>
            </a:r>
            <a:endParaRPr sz="1400">
              <a:latin typeface="Georgia"/>
              <a:cs typeface="Georgia"/>
            </a:endParaRPr>
          </a:p>
          <a:p>
            <a:pPr marL="394970" indent="-259715">
              <a:lnSpc>
                <a:spcPct val="100000"/>
              </a:lnSpc>
              <a:spcBef>
                <a:spcPts val="1110"/>
              </a:spcBef>
              <a:buAutoNum type="alphaUcPeriod"/>
              <a:tabLst>
                <a:tab pos="394970" algn="l"/>
              </a:tabLst>
            </a:pPr>
            <a:r>
              <a:rPr sz="1400" dirty="0">
                <a:latin typeface="Georgia"/>
                <a:cs typeface="Georgia"/>
              </a:rPr>
              <a:t>The</a:t>
            </a:r>
            <a:r>
              <a:rPr sz="1400" spc="5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potential</a:t>
            </a:r>
            <a:r>
              <a:rPr sz="1400" spc="5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graph</a:t>
            </a:r>
            <a:r>
              <a:rPr sz="1400" spc="5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does</a:t>
            </a:r>
            <a:r>
              <a:rPr sz="1400" spc="5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not</a:t>
            </a:r>
            <a:r>
              <a:rPr sz="1400" spc="50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contain</a:t>
            </a:r>
            <a:r>
              <a:rPr sz="1400" spc="55" dirty="0">
                <a:latin typeface="Georgia"/>
                <a:cs typeface="Georgia"/>
              </a:rPr>
              <a:t> </a:t>
            </a:r>
            <a:r>
              <a:rPr sz="1400" spc="-20" dirty="0">
                <a:latin typeface="Georgia"/>
                <a:cs typeface="Georgia"/>
              </a:rPr>
              <a:t>enough</a:t>
            </a:r>
            <a:r>
              <a:rPr sz="1400" spc="50" dirty="0">
                <a:latin typeface="Georgia"/>
                <a:cs typeface="Georgia"/>
              </a:rPr>
              <a:t> </a:t>
            </a:r>
            <a:r>
              <a:rPr sz="1400" spc="-20" dirty="0">
                <a:latin typeface="Georgia"/>
                <a:cs typeface="Georgia"/>
              </a:rPr>
              <a:t>information</a:t>
            </a:r>
            <a:r>
              <a:rPr sz="1400" spc="5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to</a:t>
            </a:r>
            <a:r>
              <a:rPr sz="1400" spc="55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describe</a:t>
            </a:r>
            <a:r>
              <a:rPr sz="1400" spc="5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the</a:t>
            </a:r>
            <a:r>
              <a:rPr sz="1400" spc="55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forces.</a:t>
            </a:r>
            <a:endParaRPr sz="1400"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415"/>
              </a:spcBef>
            </a:pPr>
            <a:endParaRPr sz="140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  <a:tabLst>
                <a:tab pos="974725" algn="l"/>
              </a:tabLst>
            </a:pPr>
            <a:r>
              <a:rPr sz="1400" b="1" spc="-10" dirty="0">
                <a:latin typeface="Georgia"/>
                <a:cs typeface="Georgia"/>
              </a:rPr>
              <a:t>Solution:</a:t>
            </a:r>
            <a:r>
              <a:rPr sz="1400" b="1" dirty="0">
                <a:latin typeface="Georgia"/>
                <a:cs typeface="Georgia"/>
              </a:rPr>
              <a:t>	</a:t>
            </a:r>
            <a:r>
              <a:rPr sz="1400" spc="60" dirty="0">
                <a:latin typeface="Georgia"/>
                <a:cs typeface="Georgia"/>
              </a:rPr>
              <a:t>A</a:t>
            </a:r>
            <a:endParaRPr sz="1400"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545455" algn="l"/>
              </a:tabLst>
            </a:pPr>
            <a:r>
              <a:rPr sz="1200" dirty="0">
                <a:latin typeface="Georgia"/>
                <a:cs typeface="Georgia"/>
              </a:rPr>
              <a:t>Quick</a:t>
            </a:r>
            <a:r>
              <a:rPr sz="1200" spc="-35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Check</a:t>
            </a:r>
            <a:r>
              <a:rPr sz="1200" dirty="0">
                <a:latin typeface="Georgia"/>
                <a:cs typeface="Georgia"/>
              </a:rPr>
              <a:t>	6.5.</a:t>
            </a:r>
            <a:r>
              <a:rPr sz="1200" spc="165" dirty="0">
                <a:latin typeface="Georgia"/>
                <a:cs typeface="Georgia"/>
              </a:rPr>
              <a:t>  </a:t>
            </a:r>
            <a:r>
              <a:rPr sz="1200" dirty="0">
                <a:latin typeface="Georgia"/>
                <a:cs typeface="Georgia"/>
              </a:rPr>
              <a:t>SCATTERING</a:t>
            </a:r>
            <a:r>
              <a:rPr sz="1200" spc="11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AND</a:t>
            </a:r>
            <a:r>
              <a:rPr sz="1200" spc="100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TUNNELING</a:t>
            </a:r>
            <a:endParaRPr sz="1200">
              <a:latin typeface="Georgia"/>
              <a:cs typeface="Georgi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3413125" algn="l"/>
              </a:tabLst>
            </a:pPr>
            <a:r>
              <a:rPr dirty="0"/>
              <a:t>A</a:t>
            </a:r>
            <a:r>
              <a:rPr spc="305" dirty="0"/>
              <a:t> </a:t>
            </a:r>
            <a:r>
              <a:rPr dirty="0"/>
              <a:t>particle</a:t>
            </a:r>
            <a:r>
              <a:rPr spc="305" dirty="0"/>
              <a:t> </a:t>
            </a:r>
            <a:r>
              <a:rPr dirty="0"/>
              <a:t>with</a:t>
            </a:r>
            <a:r>
              <a:rPr spc="305" dirty="0"/>
              <a:t> </a:t>
            </a:r>
            <a:r>
              <a:rPr dirty="0"/>
              <a:t>energy</a:t>
            </a:r>
            <a:r>
              <a:rPr spc="300" dirty="0"/>
              <a:t> </a:t>
            </a:r>
            <a:r>
              <a:rPr b="0" i="1" spc="55" dirty="0">
                <a:latin typeface="Bookman Old Style"/>
                <a:cs typeface="Bookman Old Style"/>
              </a:rPr>
              <a:t>E</a:t>
            </a:r>
            <a:r>
              <a:rPr b="0" i="1" dirty="0">
                <a:latin typeface="Bookman Old Style"/>
                <a:cs typeface="Bookman Old Style"/>
              </a:rPr>
              <a:t>	</a:t>
            </a:r>
            <a:r>
              <a:rPr dirty="0"/>
              <a:t>approaches</a:t>
            </a:r>
            <a:r>
              <a:rPr spc="320" dirty="0"/>
              <a:t> </a:t>
            </a:r>
            <a:r>
              <a:rPr dirty="0"/>
              <a:t>a</a:t>
            </a:r>
            <a:r>
              <a:rPr spc="325" dirty="0"/>
              <a:t> </a:t>
            </a:r>
            <a:r>
              <a:rPr dirty="0"/>
              <a:t>potential</a:t>
            </a:r>
            <a:r>
              <a:rPr spc="330" dirty="0"/>
              <a:t> </a:t>
            </a:r>
            <a:r>
              <a:rPr dirty="0"/>
              <a:t>step</a:t>
            </a:r>
            <a:r>
              <a:rPr spc="320" dirty="0"/>
              <a:t> </a:t>
            </a:r>
            <a:r>
              <a:rPr dirty="0"/>
              <a:t>of</a:t>
            </a:r>
            <a:r>
              <a:rPr spc="325" dirty="0"/>
              <a:t> </a:t>
            </a:r>
            <a:r>
              <a:rPr spc="-10" dirty="0"/>
              <a:t>energy</a:t>
            </a:r>
          </a:p>
          <a:p>
            <a:pPr marL="12700">
              <a:lnSpc>
                <a:spcPct val="100000"/>
              </a:lnSpc>
              <a:spcBef>
                <a:spcPts val="50"/>
              </a:spcBef>
              <a:tabLst>
                <a:tab pos="554990" algn="l"/>
              </a:tabLst>
            </a:pPr>
            <a:r>
              <a:rPr b="0" i="1" spc="-25" dirty="0">
                <a:latin typeface="Bookman Old Style"/>
                <a:cs typeface="Bookman Old Style"/>
              </a:rPr>
              <a:t>U</a:t>
            </a:r>
            <a:r>
              <a:rPr sz="3075" spc="-37" baseline="-13550" dirty="0"/>
              <a:t>0</a:t>
            </a:r>
            <a:r>
              <a:rPr sz="2450" spc="-25" dirty="0"/>
              <a:t>.</a:t>
            </a:r>
            <a:r>
              <a:rPr sz="2450" dirty="0"/>
              <a:t>	(Choose</a:t>
            </a:r>
            <a:r>
              <a:rPr sz="2450" spc="-70" dirty="0"/>
              <a:t> </a:t>
            </a:r>
            <a:r>
              <a:rPr sz="2450" spc="-10" dirty="0"/>
              <a:t>one.)</a:t>
            </a:r>
            <a:endParaRPr sz="2450">
              <a:latin typeface="Bookman Old Style"/>
              <a:cs typeface="Bookman Old Style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02437" y="2170390"/>
            <a:ext cx="8283575" cy="343979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399415" marR="18415" indent="-370205">
              <a:lnSpc>
                <a:spcPct val="101699"/>
              </a:lnSpc>
              <a:spcBef>
                <a:spcPts val="75"/>
              </a:spcBef>
              <a:buAutoNum type="alphaUcPeriod"/>
              <a:tabLst>
                <a:tab pos="400685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-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particle</a:t>
            </a:r>
            <a:r>
              <a:rPr sz="2450" spc="-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has</a:t>
            </a:r>
            <a:r>
              <a:rPr sz="2450" spc="-80" dirty="0">
                <a:latin typeface="Times New Roman"/>
                <a:cs typeface="Times New Roman"/>
              </a:rPr>
              <a:t> </a:t>
            </a:r>
            <a:r>
              <a:rPr sz="2450" spc="-70" dirty="0">
                <a:latin typeface="Times New Roman"/>
                <a:cs typeface="Times New Roman"/>
              </a:rPr>
              <a:t>some</a:t>
            </a:r>
            <a:r>
              <a:rPr sz="2450" spc="-75" dirty="0">
                <a:latin typeface="Times New Roman"/>
                <a:cs typeface="Times New Roman"/>
              </a:rPr>
              <a:t> </a:t>
            </a:r>
            <a:r>
              <a:rPr sz="2450" spc="-35" dirty="0">
                <a:latin typeface="Times New Roman"/>
                <a:cs typeface="Times New Roman"/>
              </a:rPr>
              <a:t>chance</a:t>
            </a:r>
            <a:r>
              <a:rPr sz="2450" spc="-85" dirty="0">
                <a:latin typeface="Times New Roman"/>
                <a:cs typeface="Times New Roman"/>
              </a:rPr>
              <a:t> </a:t>
            </a:r>
            <a:r>
              <a:rPr sz="2450" spc="-120" dirty="0">
                <a:latin typeface="Times New Roman"/>
                <a:cs typeface="Times New Roman"/>
              </a:rPr>
              <a:t>of</a:t>
            </a:r>
            <a:r>
              <a:rPr sz="2450" spc="-7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bouncing</a:t>
            </a:r>
            <a:r>
              <a:rPr sz="2450" spc="-7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back</a:t>
            </a:r>
            <a:r>
              <a:rPr sz="2450" spc="-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-75" dirty="0">
                <a:latin typeface="Times New Roman"/>
                <a:cs typeface="Times New Roman"/>
              </a:rPr>
              <a:t> </a:t>
            </a:r>
            <a:r>
              <a:rPr sz="2450" spc="-70" dirty="0">
                <a:latin typeface="Times New Roman"/>
                <a:cs typeface="Times New Roman"/>
              </a:rPr>
              <a:t>some</a:t>
            </a:r>
            <a:r>
              <a:rPr sz="2450" spc="-8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chance 	</a:t>
            </a:r>
            <a:r>
              <a:rPr sz="2450" dirty="0">
                <a:latin typeface="Times New Roman"/>
                <a:cs typeface="Times New Roman"/>
              </a:rPr>
              <a:t>of continuing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on,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regardless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energies.</a:t>
            </a:r>
            <a:endParaRPr sz="2450">
              <a:latin typeface="Times New Roman"/>
              <a:cs typeface="Times New Roman"/>
            </a:endParaRPr>
          </a:p>
          <a:p>
            <a:pPr marL="39941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9415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-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particle</a:t>
            </a:r>
            <a:r>
              <a:rPr sz="2450" spc="-40" dirty="0">
                <a:latin typeface="Times New Roman"/>
                <a:cs typeface="Times New Roman"/>
              </a:rPr>
              <a:t> </a:t>
            </a:r>
            <a:r>
              <a:rPr sz="2450" spc="-65" dirty="0">
                <a:latin typeface="Times New Roman"/>
                <a:cs typeface="Times New Roman"/>
              </a:rPr>
              <a:t>will</a:t>
            </a:r>
            <a:r>
              <a:rPr sz="2450" spc="-30" dirty="0">
                <a:latin typeface="Times New Roman"/>
                <a:cs typeface="Times New Roman"/>
              </a:rPr>
              <a:t> </a:t>
            </a:r>
            <a:r>
              <a:rPr sz="2450" spc="-50" dirty="0">
                <a:latin typeface="Times New Roman"/>
                <a:cs typeface="Times New Roman"/>
              </a:rPr>
              <a:t>always</a:t>
            </a:r>
            <a:r>
              <a:rPr sz="2450" spc="-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bounce</a:t>
            </a:r>
            <a:r>
              <a:rPr sz="2450" spc="-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back,</a:t>
            </a:r>
            <a:r>
              <a:rPr sz="2450" spc="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regardless</a:t>
            </a:r>
            <a:r>
              <a:rPr sz="2450" spc="-40" dirty="0">
                <a:latin typeface="Times New Roman"/>
                <a:cs typeface="Times New Roman"/>
              </a:rPr>
              <a:t> </a:t>
            </a:r>
            <a:r>
              <a:rPr sz="2450" spc="-114" dirty="0">
                <a:latin typeface="Times New Roman"/>
                <a:cs typeface="Times New Roman"/>
              </a:rPr>
              <a:t>of</a:t>
            </a:r>
            <a:r>
              <a:rPr sz="2450" spc="-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-3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energies.</a:t>
            </a:r>
            <a:endParaRPr sz="2450">
              <a:latin typeface="Times New Roman"/>
              <a:cs typeface="Times New Roman"/>
            </a:endParaRPr>
          </a:p>
          <a:p>
            <a:pPr marL="399415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9415" algn="l"/>
              </a:tabLst>
            </a:pPr>
            <a:r>
              <a:rPr sz="2450" dirty="0">
                <a:latin typeface="Times New Roman"/>
                <a:cs typeface="Times New Roman"/>
              </a:rPr>
              <a:t>If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b="0" i="1" spc="114" dirty="0">
                <a:latin typeface="Bookman Old Style"/>
                <a:cs typeface="Bookman Old Style"/>
              </a:rPr>
              <a:t>E</a:t>
            </a:r>
            <a:r>
              <a:rPr sz="2450" b="0" i="1" spc="35" dirty="0">
                <a:latin typeface="Bookman Old Style"/>
                <a:cs typeface="Bookman Old Style"/>
              </a:rPr>
              <a:t> </a:t>
            </a:r>
            <a:r>
              <a:rPr sz="2450" b="0" i="1" spc="395" dirty="0">
                <a:latin typeface="Bookman Old Style"/>
                <a:cs typeface="Bookman Old Style"/>
              </a:rPr>
              <a:t>&lt;</a:t>
            </a:r>
            <a:r>
              <a:rPr sz="2450" b="0" i="1" spc="-100" dirty="0">
                <a:latin typeface="Bookman Old Style"/>
                <a:cs typeface="Bookman Old Style"/>
              </a:rPr>
              <a:t> </a:t>
            </a:r>
            <a:r>
              <a:rPr sz="2450" b="0" i="1" dirty="0">
                <a:latin typeface="Bookman Old Style"/>
                <a:cs typeface="Bookman Old Style"/>
              </a:rPr>
              <a:t>U</a:t>
            </a:r>
            <a:r>
              <a:rPr sz="3075" baseline="-13550" dirty="0">
                <a:latin typeface="Times New Roman"/>
                <a:cs typeface="Times New Roman"/>
              </a:rPr>
              <a:t>0</a:t>
            </a:r>
            <a:r>
              <a:rPr sz="3075" spc="262" baseline="-135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particle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will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always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bounce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back,</a:t>
            </a:r>
            <a:r>
              <a:rPr sz="2450" spc="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if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b="0" i="1" spc="114" dirty="0">
                <a:latin typeface="Bookman Old Style"/>
                <a:cs typeface="Bookman Old Style"/>
              </a:rPr>
              <a:t>E</a:t>
            </a:r>
            <a:r>
              <a:rPr sz="2450" b="0" i="1" spc="35" dirty="0">
                <a:latin typeface="Bookman Old Style"/>
                <a:cs typeface="Bookman Old Style"/>
              </a:rPr>
              <a:t> </a:t>
            </a:r>
            <a:r>
              <a:rPr sz="2450" b="0" i="1" spc="395" dirty="0">
                <a:latin typeface="Bookman Old Style"/>
                <a:cs typeface="Bookman Old Style"/>
              </a:rPr>
              <a:t>&gt;</a:t>
            </a:r>
            <a:r>
              <a:rPr sz="2450" b="0" i="1" spc="-100" dirty="0">
                <a:latin typeface="Bookman Old Style"/>
                <a:cs typeface="Bookman Old Style"/>
              </a:rPr>
              <a:t> </a:t>
            </a:r>
            <a:r>
              <a:rPr sz="2450" b="0" i="1" spc="-25" dirty="0">
                <a:latin typeface="Bookman Old Style"/>
                <a:cs typeface="Bookman Old Style"/>
              </a:rPr>
              <a:t>U</a:t>
            </a:r>
            <a:r>
              <a:rPr sz="3075" spc="-37" baseline="-13550" dirty="0">
                <a:latin typeface="Times New Roman"/>
                <a:cs typeface="Times New Roman"/>
              </a:rPr>
              <a:t>0</a:t>
            </a:r>
            <a:endParaRPr sz="3075" baseline="-13550">
              <a:latin typeface="Times New Roman"/>
              <a:cs typeface="Times New Roman"/>
            </a:endParaRPr>
          </a:p>
          <a:p>
            <a:pPr marL="400685">
              <a:lnSpc>
                <a:spcPct val="100000"/>
              </a:lnSpc>
              <a:spcBef>
                <a:spcPts val="50"/>
              </a:spcBef>
            </a:pPr>
            <a:r>
              <a:rPr sz="2450" spc="65" dirty="0">
                <a:latin typeface="Times New Roman"/>
                <a:cs typeface="Times New Roman"/>
              </a:rPr>
              <a:t>it</a:t>
            </a:r>
            <a:r>
              <a:rPr sz="2450" spc="-20" dirty="0">
                <a:latin typeface="Times New Roman"/>
                <a:cs typeface="Times New Roman"/>
              </a:rPr>
              <a:t> will </a:t>
            </a:r>
            <a:r>
              <a:rPr sz="2450" spc="-10" dirty="0">
                <a:latin typeface="Times New Roman"/>
                <a:cs typeface="Times New Roman"/>
              </a:rPr>
              <a:t>always</a:t>
            </a:r>
            <a:r>
              <a:rPr sz="2450" spc="-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continue</a:t>
            </a:r>
            <a:r>
              <a:rPr sz="2450" spc="-20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on.</a:t>
            </a:r>
            <a:endParaRPr sz="2450">
              <a:latin typeface="Times New Roman"/>
              <a:cs typeface="Times New Roman"/>
            </a:endParaRPr>
          </a:p>
          <a:p>
            <a:pPr marL="398780" marR="17780" indent="-374015" algn="just">
              <a:lnSpc>
                <a:spcPct val="101699"/>
              </a:lnSpc>
              <a:spcBef>
                <a:spcPts val="994"/>
              </a:spcBef>
              <a:buAutoNum type="alphaUcPeriod" startAt="4"/>
              <a:tabLst>
                <a:tab pos="400685" algn="l"/>
              </a:tabLst>
            </a:pPr>
            <a:r>
              <a:rPr sz="2450" dirty="0">
                <a:latin typeface="Times New Roman"/>
                <a:cs typeface="Times New Roman"/>
              </a:rPr>
              <a:t>If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b="0" i="1" spc="114" dirty="0">
                <a:latin typeface="Bookman Old Style"/>
                <a:cs typeface="Bookman Old Style"/>
              </a:rPr>
              <a:t>E</a:t>
            </a:r>
            <a:r>
              <a:rPr sz="2450" b="0" i="1" spc="35" dirty="0">
                <a:latin typeface="Bookman Old Style"/>
                <a:cs typeface="Bookman Old Style"/>
              </a:rPr>
              <a:t> </a:t>
            </a:r>
            <a:r>
              <a:rPr sz="2450" b="0" i="1" spc="395" dirty="0">
                <a:latin typeface="Bookman Old Style"/>
                <a:cs typeface="Bookman Old Style"/>
              </a:rPr>
              <a:t>&lt;</a:t>
            </a:r>
            <a:r>
              <a:rPr sz="2450" b="0" i="1" spc="-100" dirty="0">
                <a:latin typeface="Bookman Old Style"/>
                <a:cs typeface="Bookman Old Style"/>
              </a:rPr>
              <a:t> </a:t>
            </a:r>
            <a:r>
              <a:rPr sz="2450" b="0" i="1" dirty="0">
                <a:latin typeface="Bookman Old Style"/>
                <a:cs typeface="Bookman Old Style"/>
              </a:rPr>
              <a:t>U</a:t>
            </a:r>
            <a:r>
              <a:rPr sz="3075" baseline="-13550" dirty="0">
                <a:latin typeface="Times New Roman"/>
                <a:cs typeface="Times New Roman"/>
              </a:rPr>
              <a:t>0</a:t>
            </a:r>
            <a:r>
              <a:rPr sz="3075" spc="262" baseline="-135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particle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will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always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bounce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back,</a:t>
            </a:r>
            <a:r>
              <a:rPr sz="2450" spc="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if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b="0" i="1" spc="114" dirty="0">
                <a:latin typeface="Bookman Old Style"/>
                <a:cs typeface="Bookman Old Style"/>
              </a:rPr>
              <a:t>E</a:t>
            </a:r>
            <a:r>
              <a:rPr sz="2450" b="0" i="1" spc="35" dirty="0">
                <a:latin typeface="Bookman Old Style"/>
                <a:cs typeface="Bookman Old Style"/>
              </a:rPr>
              <a:t> </a:t>
            </a:r>
            <a:r>
              <a:rPr sz="2450" b="0" i="1" spc="395" dirty="0">
                <a:latin typeface="Bookman Old Style"/>
                <a:cs typeface="Bookman Old Style"/>
              </a:rPr>
              <a:t>&gt;</a:t>
            </a:r>
            <a:r>
              <a:rPr sz="2450" b="0" i="1" spc="-100" dirty="0">
                <a:latin typeface="Bookman Old Style"/>
                <a:cs typeface="Bookman Old Style"/>
              </a:rPr>
              <a:t> </a:t>
            </a:r>
            <a:r>
              <a:rPr sz="2450" b="0" i="1" spc="-25" dirty="0">
                <a:latin typeface="Bookman Old Style"/>
                <a:cs typeface="Bookman Old Style"/>
              </a:rPr>
              <a:t>U</a:t>
            </a:r>
            <a:r>
              <a:rPr sz="3075" spc="-37" baseline="-13550" dirty="0">
                <a:latin typeface="Times New Roman"/>
                <a:cs typeface="Times New Roman"/>
              </a:rPr>
              <a:t>0 	</a:t>
            </a:r>
            <a:r>
              <a:rPr sz="2450" spc="65" dirty="0">
                <a:latin typeface="Times New Roman"/>
                <a:cs typeface="Times New Roman"/>
              </a:rPr>
              <a:t>it</a:t>
            </a:r>
            <a:r>
              <a:rPr sz="2450" spc="-1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will</a:t>
            </a:r>
            <a:r>
              <a:rPr sz="2450" spc="-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have</a:t>
            </a:r>
            <a:r>
              <a:rPr sz="2450" spc="-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some</a:t>
            </a:r>
            <a:r>
              <a:rPr sz="2450" spc="-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chance</a:t>
            </a:r>
            <a:r>
              <a:rPr sz="2450" spc="-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-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bouncing</a:t>
            </a:r>
            <a:r>
              <a:rPr sz="2450" spc="-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back</a:t>
            </a:r>
            <a:r>
              <a:rPr sz="2450" spc="-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-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some</a:t>
            </a:r>
            <a:r>
              <a:rPr sz="2450" spc="-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chance</a:t>
            </a:r>
            <a:r>
              <a:rPr sz="2450" spc="-10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of 	</a:t>
            </a:r>
            <a:r>
              <a:rPr sz="2450" dirty="0">
                <a:latin typeface="Times New Roman"/>
                <a:cs typeface="Times New Roman"/>
              </a:rPr>
              <a:t>continuing</a:t>
            </a:r>
            <a:r>
              <a:rPr sz="2450" spc="-4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on.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545455" algn="l"/>
              </a:tabLst>
            </a:pPr>
            <a:r>
              <a:rPr sz="1200" dirty="0">
                <a:latin typeface="Georgia"/>
                <a:cs typeface="Georgia"/>
              </a:rPr>
              <a:t>Quick</a:t>
            </a:r>
            <a:r>
              <a:rPr sz="1200" spc="-35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Check</a:t>
            </a:r>
            <a:r>
              <a:rPr sz="1200" dirty="0">
                <a:latin typeface="Georgia"/>
                <a:cs typeface="Georgia"/>
              </a:rPr>
              <a:t>	6.5.</a:t>
            </a:r>
            <a:r>
              <a:rPr sz="1200" spc="165" dirty="0">
                <a:latin typeface="Georgia"/>
                <a:cs typeface="Georgia"/>
              </a:rPr>
              <a:t>  </a:t>
            </a:r>
            <a:r>
              <a:rPr sz="1200" dirty="0">
                <a:latin typeface="Georgia"/>
                <a:cs typeface="Georgia"/>
              </a:rPr>
              <a:t>SCATTERING</a:t>
            </a:r>
            <a:r>
              <a:rPr sz="1200" spc="11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AND</a:t>
            </a:r>
            <a:r>
              <a:rPr sz="1200" spc="100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TUNNELING</a:t>
            </a:r>
            <a:endParaRPr sz="1200">
              <a:latin typeface="Georgia"/>
              <a:cs typeface="Georgi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3413125" algn="l"/>
              </a:tabLst>
            </a:pPr>
            <a:r>
              <a:rPr dirty="0"/>
              <a:t>A</a:t>
            </a:r>
            <a:r>
              <a:rPr spc="305" dirty="0"/>
              <a:t> </a:t>
            </a:r>
            <a:r>
              <a:rPr dirty="0"/>
              <a:t>particle</a:t>
            </a:r>
            <a:r>
              <a:rPr spc="305" dirty="0"/>
              <a:t> </a:t>
            </a:r>
            <a:r>
              <a:rPr dirty="0"/>
              <a:t>with</a:t>
            </a:r>
            <a:r>
              <a:rPr spc="305" dirty="0"/>
              <a:t> </a:t>
            </a:r>
            <a:r>
              <a:rPr dirty="0"/>
              <a:t>energy</a:t>
            </a:r>
            <a:r>
              <a:rPr spc="300" dirty="0"/>
              <a:t> </a:t>
            </a:r>
            <a:r>
              <a:rPr b="0" i="1" spc="55" dirty="0">
                <a:latin typeface="Bookman Old Style"/>
                <a:cs typeface="Bookman Old Style"/>
              </a:rPr>
              <a:t>E</a:t>
            </a:r>
            <a:r>
              <a:rPr b="0" i="1" dirty="0">
                <a:latin typeface="Bookman Old Style"/>
                <a:cs typeface="Bookman Old Style"/>
              </a:rPr>
              <a:t>	</a:t>
            </a:r>
            <a:r>
              <a:rPr dirty="0"/>
              <a:t>approaches</a:t>
            </a:r>
            <a:r>
              <a:rPr spc="320" dirty="0"/>
              <a:t> </a:t>
            </a:r>
            <a:r>
              <a:rPr dirty="0"/>
              <a:t>a</a:t>
            </a:r>
            <a:r>
              <a:rPr spc="325" dirty="0"/>
              <a:t> </a:t>
            </a:r>
            <a:r>
              <a:rPr dirty="0"/>
              <a:t>potential</a:t>
            </a:r>
            <a:r>
              <a:rPr spc="330" dirty="0"/>
              <a:t> </a:t>
            </a:r>
            <a:r>
              <a:rPr dirty="0"/>
              <a:t>step</a:t>
            </a:r>
            <a:r>
              <a:rPr spc="320" dirty="0"/>
              <a:t> </a:t>
            </a:r>
            <a:r>
              <a:rPr dirty="0"/>
              <a:t>of</a:t>
            </a:r>
            <a:r>
              <a:rPr spc="325" dirty="0"/>
              <a:t> </a:t>
            </a:r>
            <a:r>
              <a:rPr spc="-10" dirty="0"/>
              <a:t>energy</a:t>
            </a:r>
          </a:p>
          <a:p>
            <a:pPr marL="12700">
              <a:lnSpc>
                <a:spcPct val="100000"/>
              </a:lnSpc>
              <a:spcBef>
                <a:spcPts val="50"/>
              </a:spcBef>
              <a:tabLst>
                <a:tab pos="554990" algn="l"/>
              </a:tabLst>
            </a:pPr>
            <a:r>
              <a:rPr b="0" i="1" spc="-25" dirty="0">
                <a:latin typeface="Bookman Old Style"/>
                <a:cs typeface="Bookman Old Style"/>
              </a:rPr>
              <a:t>U</a:t>
            </a:r>
            <a:r>
              <a:rPr sz="3075" spc="-37" baseline="-13550" dirty="0"/>
              <a:t>0</a:t>
            </a:r>
            <a:r>
              <a:rPr sz="2450" spc="-25" dirty="0"/>
              <a:t>.</a:t>
            </a:r>
            <a:r>
              <a:rPr sz="2450" dirty="0"/>
              <a:t>	(Choose</a:t>
            </a:r>
            <a:r>
              <a:rPr sz="2450" spc="-70" dirty="0"/>
              <a:t> </a:t>
            </a:r>
            <a:r>
              <a:rPr sz="2450" spc="-10" dirty="0"/>
              <a:t>one.)</a:t>
            </a:r>
            <a:endParaRPr sz="2450">
              <a:latin typeface="Bookman Old Style"/>
              <a:cs typeface="Bookman Old Style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95045" y="2170390"/>
            <a:ext cx="8291195" cy="4060190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406400" marR="18415" indent="-370205">
              <a:lnSpc>
                <a:spcPct val="101699"/>
              </a:lnSpc>
              <a:spcBef>
                <a:spcPts val="75"/>
              </a:spcBef>
              <a:buAutoNum type="alphaUcPeriod"/>
              <a:tabLst>
                <a:tab pos="407670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-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particle</a:t>
            </a:r>
            <a:r>
              <a:rPr sz="2450" spc="-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has</a:t>
            </a:r>
            <a:r>
              <a:rPr sz="2450" spc="-80" dirty="0">
                <a:latin typeface="Times New Roman"/>
                <a:cs typeface="Times New Roman"/>
              </a:rPr>
              <a:t> </a:t>
            </a:r>
            <a:r>
              <a:rPr sz="2450" spc="-70" dirty="0">
                <a:latin typeface="Times New Roman"/>
                <a:cs typeface="Times New Roman"/>
              </a:rPr>
              <a:t>some</a:t>
            </a:r>
            <a:r>
              <a:rPr sz="2450" spc="-75" dirty="0">
                <a:latin typeface="Times New Roman"/>
                <a:cs typeface="Times New Roman"/>
              </a:rPr>
              <a:t> </a:t>
            </a:r>
            <a:r>
              <a:rPr sz="2450" spc="-35" dirty="0">
                <a:latin typeface="Times New Roman"/>
                <a:cs typeface="Times New Roman"/>
              </a:rPr>
              <a:t>chance</a:t>
            </a:r>
            <a:r>
              <a:rPr sz="2450" spc="-85" dirty="0">
                <a:latin typeface="Times New Roman"/>
                <a:cs typeface="Times New Roman"/>
              </a:rPr>
              <a:t> </a:t>
            </a:r>
            <a:r>
              <a:rPr sz="2450" spc="-120" dirty="0">
                <a:latin typeface="Times New Roman"/>
                <a:cs typeface="Times New Roman"/>
              </a:rPr>
              <a:t>of</a:t>
            </a:r>
            <a:r>
              <a:rPr sz="2450" spc="-7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bouncing</a:t>
            </a:r>
            <a:r>
              <a:rPr sz="2450" spc="-7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back</a:t>
            </a:r>
            <a:r>
              <a:rPr sz="2450" spc="-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-75" dirty="0">
                <a:latin typeface="Times New Roman"/>
                <a:cs typeface="Times New Roman"/>
              </a:rPr>
              <a:t> </a:t>
            </a:r>
            <a:r>
              <a:rPr sz="2450" spc="-70" dirty="0">
                <a:latin typeface="Times New Roman"/>
                <a:cs typeface="Times New Roman"/>
              </a:rPr>
              <a:t>some</a:t>
            </a:r>
            <a:r>
              <a:rPr sz="2450" spc="-8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chance 	</a:t>
            </a:r>
            <a:r>
              <a:rPr sz="2450" dirty="0">
                <a:latin typeface="Times New Roman"/>
                <a:cs typeface="Times New Roman"/>
              </a:rPr>
              <a:t>of continuing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on,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regardless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energies.</a:t>
            </a:r>
            <a:endParaRPr sz="2450">
              <a:latin typeface="Times New Roman"/>
              <a:cs typeface="Times New Roman"/>
            </a:endParaRPr>
          </a:p>
          <a:p>
            <a:pPr marL="407034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407034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-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particle</a:t>
            </a:r>
            <a:r>
              <a:rPr sz="2450" spc="-40" dirty="0">
                <a:latin typeface="Times New Roman"/>
                <a:cs typeface="Times New Roman"/>
              </a:rPr>
              <a:t> </a:t>
            </a:r>
            <a:r>
              <a:rPr sz="2450" spc="-65" dirty="0">
                <a:latin typeface="Times New Roman"/>
                <a:cs typeface="Times New Roman"/>
              </a:rPr>
              <a:t>will</a:t>
            </a:r>
            <a:r>
              <a:rPr sz="2450" spc="-30" dirty="0">
                <a:latin typeface="Times New Roman"/>
                <a:cs typeface="Times New Roman"/>
              </a:rPr>
              <a:t> </a:t>
            </a:r>
            <a:r>
              <a:rPr sz="2450" spc="-50" dirty="0">
                <a:latin typeface="Times New Roman"/>
                <a:cs typeface="Times New Roman"/>
              </a:rPr>
              <a:t>always</a:t>
            </a:r>
            <a:r>
              <a:rPr sz="2450" spc="-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bounce</a:t>
            </a:r>
            <a:r>
              <a:rPr sz="2450" spc="-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back,</a:t>
            </a:r>
            <a:r>
              <a:rPr sz="2450" spc="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regardless</a:t>
            </a:r>
            <a:r>
              <a:rPr sz="2450" spc="-40" dirty="0">
                <a:latin typeface="Times New Roman"/>
                <a:cs typeface="Times New Roman"/>
              </a:rPr>
              <a:t> </a:t>
            </a:r>
            <a:r>
              <a:rPr sz="2450" spc="-114" dirty="0">
                <a:latin typeface="Times New Roman"/>
                <a:cs typeface="Times New Roman"/>
              </a:rPr>
              <a:t>of</a:t>
            </a:r>
            <a:r>
              <a:rPr sz="2450" spc="-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-3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energies.</a:t>
            </a:r>
            <a:endParaRPr sz="2450">
              <a:latin typeface="Times New Roman"/>
              <a:cs typeface="Times New Roman"/>
            </a:endParaRPr>
          </a:p>
          <a:p>
            <a:pPr marL="406400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406400" algn="l"/>
              </a:tabLst>
            </a:pPr>
            <a:r>
              <a:rPr sz="2450" dirty="0">
                <a:latin typeface="Times New Roman"/>
                <a:cs typeface="Times New Roman"/>
              </a:rPr>
              <a:t>If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b="0" i="1" spc="114" dirty="0">
                <a:latin typeface="Bookman Old Style"/>
                <a:cs typeface="Bookman Old Style"/>
              </a:rPr>
              <a:t>E</a:t>
            </a:r>
            <a:r>
              <a:rPr sz="2450" b="0" i="1" spc="35" dirty="0">
                <a:latin typeface="Bookman Old Style"/>
                <a:cs typeface="Bookman Old Style"/>
              </a:rPr>
              <a:t> </a:t>
            </a:r>
            <a:r>
              <a:rPr sz="2450" b="0" i="1" spc="395" dirty="0">
                <a:latin typeface="Bookman Old Style"/>
                <a:cs typeface="Bookman Old Style"/>
              </a:rPr>
              <a:t>&lt;</a:t>
            </a:r>
            <a:r>
              <a:rPr sz="2450" b="0" i="1" spc="-100" dirty="0">
                <a:latin typeface="Bookman Old Style"/>
                <a:cs typeface="Bookman Old Style"/>
              </a:rPr>
              <a:t> </a:t>
            </a:r>
            <a:r>
              <a:rPr sz="2450" b="0" i="1" dirty="0">
                <a:latin typeface="Bookman Old Style"/>
                <a:cs typeface="Bookman Old Style"/>
              </a:rPr>
              <a:t>U</a:t>
            </a:r>
            <a:r>
              <a:rPr sz="3075" baseline="-13550" dirty="0">
                <a:latin typeface="Times New Roman"/>
                <a:cs typeface="Times New Roman"/>
              </a:rPr>
              <a:t>0</a:t>
            </a:r>
            <a:r>
              <a:rPr sz="3075" spc="262" baseline="-135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particle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will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always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bounce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back,</a:t>
            </a:r>
            <a:r>
              <a:rPr sz="2450" spc="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if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b="0" i="1" spc="114" dirty="0">
                <a:latin typeface="Bookman Old Style"/>
                <a:cs typeface="Bookman Old Style"/>
              </a:rPr>
              <a:t>E</a:t>
            </a:r>
            <a:r>
              <a:rPr sz="2450" b="0" i="1" spc="35" dirty="0">
                <a:latin typeface="Bookman Old Style"/>
                <a:cs typeface="Bookman Old Style"/>
              </a:rPr>
              <a:t> </a:t>
            </a:r>
            <a:r>
              <a:rPr sz="2450" b="0" i="1" spc="395" dirty="0">
                <a:latin typeface="Bookman Old Style"/>
                <a:cs typeface="Bookman Old Style"/>
              </a:rPr>
              <a:t>&gt;</a:t>
            </a:r>
            <a:r>
              <a:rPr sz="2450" b="0" i="1" spc="-100" dirty="0">
                <a:latin typeface="Bookman Old Style"/>
                <a:cs typeface="Bookman Old Style"/>
              </a:rPr>
              <a:t> </a:t>
            </a:r>
            <a:r>
              <a:rPr sz="2450" b="0" i="1" spc="-25" dirty="0">
                <a:latin typeface="Bookman Old Style"/>
                <a:cs typeface="Bookman Old Style"/>
              </a:rPr>
              <a:t>U</a:t>
            </a:r>
            <a:r>
              <a:rPr sz="3075" spc="-37" baseline="-13550" dirty="0">
                <a:latin typeface="Times New Roman"/>
                <a:cs typeface="Times New Roman"/>
              </a:rPr>
              <a:t>0</a:t>
            </a:r>
            <a:endParaRPr sz="3075" baseline="-13550">
              <a:latin typeface="Times New Roman"/>
              <a:cs typeface="Times New Roman"/>
            </a:endParaRPr>
          </a:p>
          <a:p>
            <a:pPr marL="407670">
              <a:lnSpc>
                <a:spcPct val="100000"/>
              </a:lnSpc>
              <a:spcBef>
                <a:spcPts val="50"/>
              </a:spcBef>
            </a:pPr>
            <a:r>
              <a:rPr sz="2450" spc="65" dirty="0">
                <a:latin typeface="Times New Roman"/>
                <a:cs typeface="Times New Roman"/>
              </a:rPr>
              <a:t>it</a:t>
            </a:r>
            <a:r>
              <a:rPr sz="2450" spc="-20" dirty="0">
                <a:latin typeface="Times New Roman"/>
                <a:cs typeface="Times New Roman"/>
              </a:rPr>
              <a:t> will </a:t>
            </a:r>
            <a:r>
              <a:rPr sz="2450" spc="-10" dirty="0">
                <a:latin typeface="Times New Roman"/>
                <a:cs typeface="Times New Roman"/>
              </a:rPr>
              <a:t>always</a:t>
            </a:r>
            <a:r>
              <a:rPr sz="2450" spc="-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continue</a:t>
            </a:r>
            <a:r>
              <a:rPr sz="2450" spc="-20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on.</a:t>
            </a:r>
            <a:endParaRPr sz="2450">
              <a:latin typeface="Times New Roman"/>
              <a:cs typeface="Times New Roman"/>
            </a:endParaRPr>
          </a:p>
          <a:p>
            <a:pPr marL="405765" marR="17780" indent="-374015" algn="just">
              <a:lnSpc>
                <a:spcPct val="101699"/>
              </a:lnSpc>
              <a:spcBef>
                <a:spcPts val="994"/>
              </a:spcBef>
              <a:buAutoNum type="alphaUcPeriod" startAt="4"/>
              <a:tabLst>
                <a:tab pos="407670" algn="l"/>
              </a:tabLst>
            </a:pPr>
            <a:r>
              <a:rPr sz="2450" dirty="0">
                <a:latin typeface="Times New Roman"/>
                <a:cs typeface="Times New Roman"/>
              </a:rPr>
              <a:t>If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b="0" i="1" spc="114" dirty="0">
                <a:latin typeface="Bookman Old Style"/>
                <a:cs typeface="Bookman Old Style"/>
              </a:rPr>
              <a:t>E</a:t>
            </a:r>
            <a:r>
              <a:rPr sz="2450" b="0" i="1" spc="35" dirty="0">
                <a:latin typeface="Bookman Old Style"/>
                <a:cs typeface="Bookman Old Style"/>
              </a:rPr>
              <a:t> </a:t>
            </a:r>
            <a:r>
              <a:rPr sz="2450" b="0" i="1" spc="395" dirty="0">
                <a:latin typeface="Bookman Old Style"/>
                <a:cs typeface="Bookman Old Style"/>
              </a:rPr>
              <a:t>&lt;</a:t>
            </a:r>
            <a:r>
              <a:rPr sz="2450" b="0" i="1" spc="-100" dirty="0">
                <a:latin typeface="Bookman Old Style"/>
                <a:cs typeface="Bookman Old Style"/>
              </a:rPr>
              <a:t> </a:t>
            </a:r>
            <a:r>
              <a:rPr sz="2450" b="0" i="1" dirty="0">
                <a:latin typeface="Bookman Old Style"/>
                <a:cs typeface="Bookman Old Style"/>
              </a:rPr>
              <a:t>U</a:t>
            </a:r>
            <a:r>
              <a:rPr sz="3075" baseline="-13550" dirty="0">
                <a:latin typeface="Times New Roman"/>
                <a:cs typeface="Times New Roman"/>
              </a:rPr>
              <a:t>0</a:t>
            </a:r>
            <a:r>
              <a:rPr sz="3075" spc="262" baseline="-135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particle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will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always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bounce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back,</a:t>
            </a:r>
            <a:r>
              <a:rPr sz="2450" spc="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if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b="0" i="1" spc="114" dirty="0">
                <a:latin typeface="Bookman Old Style"/>
                <a:cs typeface="Bookman Old Style"/>
              </a:rPr>
              <a:t>E</a:t>
            </a:r>
            <a:r>
              <a:rPr sz="2450" b="0" i="1" spc="35" dirty="0">
                <a:latin typeface="Bookman Old Style"/>
                <a:cs typeface="Bookman Old Style"/>
              </a:rPr>
              <a:t> </a:t>
            </a:r>
            <a:r>
              <a:rPr sz="2450" b="0" i="1" spc="395" dirty="0">
                <a:latin typeface="Bookman Old Style"/>
                <a:cs typeface="Bookman Old Style"/>
              </a:rPr>
              <a:t>&gt;</a:t>
            </a:r>
            <a:r>
              <a:rPr sz="2450" b="0" i="1" spc="-100" dirty="0">
                <a:latin typeface="Bookman Old Style"/>
                <a:cs typeface="Bookman Old Style"/>
              </a:rPr>
              <a:t> </a:t>
            </a:r>
            <a:r>
              <a:rPr sz="2450" b="0" i="1" spc="-25" dirty="0">
                <a:latin typeface="Bookman Old Style"/>
                <a:cs typeface="Bookman Old Style"/>
              </a:rPr>
              <a:t>U</a:t>
            </a:r>
            <a:r>
              <a:rPr sz="3075" spc="-37" baseline="-13550" dirty="0">
                <a:latin typeface="Times New Roman"/>
                <a:cs typeface="Times New Roman"/>
              </a:rPr>
              <a:t>0 	</a:t>
            </a:r>
            <a:r>
              <a:rPr sz="2450" spc="65" dirty="0">
                <a:latin typeface="Times New Roman"/>
                <a:cs typeface="Times New Roman"/>
              </a:rPr>
              <a:t>it</a:t>
            </a:r>
            <a:r>
              <a:rPr sz="2450" spc="-1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will</a:t>
            </a:r>
            <a:r>
              <a:rPr sz="2450" spc="-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have</a:t>
            </a:r>
            <a:r>
              <a:rPr sz="2450" spc="-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some</a:t>
            </a:r>
            <a:r>
              <a:rPr sz="2450" spc="-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chance</a:t>
            </a:r>
            <a:r>
              <a:rPr sz="2450" spc="-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-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bouncing</a:t>
            </a:r>
            <a:r>
              <a:rPr sz="2450" spc="-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back</a:t>
            </a:r>
            <a:r>
              <a:rPr sz="2450" spc="-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-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some</a:t>
            </a:r>
            <a:r>
              <a:rPr sz="2450" spc="-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chance</a:t>
            </a:r>
            <a:r>
              <a:rPr sz="2450" spc="-10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of 	</a:t>
            </a:r>
            <a:r>
              <a:rPr sz="2450" dirty="0">
                <a:latin typeface="Times New Roman"/>
                <a:cs typeface="Times New Roman"/>
              </a:rPr>
              <a:t>continuing</a:t>
            </a:r>
            <a:r>
              <a:rPr sz="2450" spc="-4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on.</a:t>
            </a:r>
            <a:endParaRPr sz="2450">
              <a:latin typeface="Times New Roman"/>
              <a:cs typeface="Times New Roman"/>
            </a:endParaRPr>
          </a:p>
          <a:p>
            <a:pPr marL="25400">
              <a:lnSpc>
                <a:spcPct val="100000"/>
              </a:lnSpc>
              <a:spcBef>
                <a:spcPts val="1945"/>
              </a:spcBef>
              <a:tabLst>
                <a:tab pos="16338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-50" dirty="0">
                <a:latin typeface="Times New Roman"/>
                <a:cs typeface="Times New Roman"/>
              </a:rPr>
              <a:t>D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545455" algn="l"/>
              </a:tabLst>
            </a:pPr>
            <a:r>
              <a:rPr sz="1200" dirty="0">
                <a:latin typeface="Georgia"/>
                <a:cs typeface="Georgia"/>
              </a:rPr>
              <a:t>Quick</a:t>
            </a:r>
            <a:r>
              <a:rPr sz="1200" spc="-35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Check</a:t>
            </a:r>
            <a:r>
              <a:rPr sz="1200" dirty="0">
                <a:latin typeface="Georgia"/>
                <a:cs typeface="Georgia"/>
              </a:rPr>
              <a:t>	6.5.</a:t>
            </a:r>
            <a:r>
              <a:rPr sz="1200" spc="165" dirty="0">
                <a:latin typeface="Georgia"/>
                <a:cs typeface="Georgia"/>
              </a:rPr>
              <a:t>  </a:t>
            </a:r>
            <a:r>
              <a:rPr sz="1200" dirty="0">
                <a:latin typeface="Georgia"/>
                <a:cs typeface="Georgia"/>
              </a:rPr>
              <a:t>SCATTERING</a:t>
            </a:r>
            <a:r>
              <a:rPr sz="1200" spc="11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AND</a:t>
            </a:r>
            <a:r>
              <a:rPr sz="1200" spc="100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TUNNELING</a:t>
            </a:r>
            <a:endParaRPr sz="1200">
              <a:latin typeface="Georgia"/>
              <a:cs typeface="Georgi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06119" y="1226005"/>
            <a:ext cx="8281034" cy="116268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5400" marR="17780" algn="just">
              <a:lnSpc>
                <a:spcPct val="101699"/>
              </a:lnSpc>
              <a:spcBef>
                <a:spcPts val="75"/>
              </a:spcBef>
            </a:pPr>
            <a:r>
              <a:rPr dirty="0"/>
              <a:t>An energy</a:t>
            </a:r>
            <a:r>
              <a:rPr spc="10" dirty="0"/>
              <a:t> </a:t>
            </a:r>
            <a:r>
              <a:rPr dirty="0"/>
              <a:t>eigenstate</a:t>
            </a:r>
            <a:r>
              <a:rPr spc="10" dirty="0"/>
              <a:t> </a:t>
            </a:r>
            <a:r>
              <a:rPr dirty="0"/>
              <a:t>(or</a:t>
            </a:r>
            <a:r>
              <a:rPr spc="5" dirty="0"/>
              <a:t> </a:t>
            </a:r>
            <a:r>
              <a:rPr spc="85" dirty="0"/>
              <a:t>part</a:t>
            </a:r>
            <a:r>
              <a:rPr spc="10" dirty="0"/>
              <a:t> </a:t>
            </a:r>
            <a:r>
              <a:rPr spc="-10" dirty="0"/>
              <a:t>of</a:t>
            </a:r>
            <a:r>
              <a:rPr spc="15" dirty="0"/>
              <a:t> </a:t>
            </a:r>
            <a:r>
              <a:rPr dirty="0"/>
              <a:t>an</a:t>
            </a:r>
            <a:r>
              <a:rPr spc="5" dirty="0"/>
              <a:t> </a:t>
            </a:r>
            <a:r>
              <a:rPr dirty="0"/>
              <a:t>energy</a:t>
            </a:r>
            <a:r>
              <a:rPr spc="10" dirty="0"/>
              <a:t> </a:t>
            </a:r>
            <a:r>
              <a:rPr dirty="0"/>
              <a:t>eigenstate)</a:t>
            </a:r>
            <a:r>
              <a:rPr spc="10" dirty="0"/>
              <a:t> </a:t>
            </a:r>
            <a:r>
              <a:rPr spc="-10" dirty="0"/>
              <a:t>of</a:t>
            </a:r>
            <a:r>
              <a:rPr spc="10" dirty="0"/>
              <a:t> </a:t>
            </a:r>
            <a:r>
              <a:rPr dirty="0"/>
              <a:t>the</a:t>
            </a:r>
            <a:r>
              <a:rPr spc="10" dirty="0"/>
              <a:t> </a:t>
            </a:r>
            <a:r>
              <a:rPr spc="-20" dirty="0"/>
              <a:t>form </a:t>
            </a:r>
            <a:r>
              <a:rPr b="0" i="1" dirty="0">
                <a:latin typeface="Bookman Old Style"/>
                <a:cs typeface="Bookman Old Style"/>
              </a:rPr>
              <a:t>Ce</a:t>
            </a:r>
            <a:r>
              <a:rPr sz="3075" i="1" baseline="24390" dirty="0">
                <a:latin typeface="Times New Roman"/>
                <a:cs typeface="Times New Roman"/>
              </a:rPr>
              <a:t>−</a:t>
            </a:r>
            <a:r>
              <a:rPr sz="3075" b="0" i="1" baseline="24390" dirty="0">
                <a:latin typeface="Bookman Old Style"/>
                <a:cs typeface="Bookman Old Style"/>
              </a:rPr>
              <a:t>ikx</a:t>
            </a:r>
            <a:r>
              <a:rPr sz="3075" b="0" i="1" spc="60" baseline="24390" dirty="0">
                <a:latin typeface="Bookman Old Style"/>
                <a:cs typeface="Bookman Old Style"/>
              </a:rPr>
              <a:t> </a:t>
            </a:r>
            <a:r>
              <a:rPr sz="2450" dirty="0"/>
              <a:t>for</a:t>
            </a:r>
            <a:r>
              <a:rPr sz="2450" spc="15" dirty="0"/>
              <a:t> </a:t>
            </a:r>
            <a:r>
              <a:rPr sz="2450" dirty="0"/>
              <a:t>positive</a:t>
            </a:r>
            <a:r>
              <a:rPr sz="2450" spc="15" dirty="0"/>
              <a:t> </a:t>
            </a:r>
            <a:r>
              <a:rPr sz="2450" b="0" i="1" dirty="0">
                <a:latin typeface="Bookman Old Style"/>
                <a:cs typeface="Bookman Old Style"/>
              </a:rPr>
              <a:t>k</a:t>
            </a:r>
            <a:r>
              <a:rPr sz="2450" b="0" i="1" spc="-45" dirty="0">
                <a:latin typeface="Bookman Old Style"/>
                <a:cs typeface="Bookman Old Style"/>
              </a:rPr>
              <a:t> </a:t>
            </a:r>
            <a:r>
              <a:rPr sz="2450" dirty="0"/>
              <a:t>represents</a:t>
            </a:r>
            <a:r>
              <a:rPr sz="2450" spc="15" dirty="0"/>
              <a:t> </a:t>
            </a:r>
            <a:r>
              <a:rPr sz="2450" dirty="0"/>
              <a:t>which</a:t>
            </a:r>
            <a:r>
              <a:rPr sz="2450" spc="20" dirty="0"/>
              <a:t> </a:t>
            </a:r>
            <a:r>
              <a:rPr sz="2450" dirty="0"/>
              <a:t>of</a:t>
            </a:r>
            <a:r>
              <a:rPr sz="2450" spc="20" dirty="0"/>
              <a:t> </a:t>
            </a:r>
            <a:r>
              <a:rPr sz="2450" dirty="0"/>
              <a:t>the</a:t>
            </a:r>
            <a:r>
              <a:rPr sz="2450" spc="15" dirty="0"/>
              <a:t> </a:t>
            </a:r>
            <a:r>
              <a:rPr sz="2450" spc="-25" dirty="0"/>
              <a:t>following?</a:t>
            </a:r>
            <a:r>
              <a:rPr sz="2450" spc="265" dirty="0"/>
              <a:t> </a:t>
            </a:r>
            <a:r>
              <a:rPr sz="2450" spc="-10" dirty="0"/>
              <a:t>Assume </a:t>
            </a:r>
            <a:r>
              <a:rPr sz="2450" b="0" i="1" spc="114" dirty="0">
                <a:latin typeface="Bookman Old Style"/>
                <a:cs typeface="Bookman Old Style"/>
              </a:rPr>
              <a:t>E</a:t>
            </a:r>
            <a:r>
              <a:rPr sz="2450" b="0" i="1" spc="25" dirty="0">
                <a:latin typeface="Bookman Old Style"/>
                <a:cs typeface="Bookman Old Style"/>
              </a:rPr>
              <a:t> </a:t>
            </a:r>
            <a:r>
              <a:rPr sz="2450" b="0" i="1" spc="395" dirty="0">
                <a:latin typeface="Bookman Old Style"/>
                <a:cs typeface="Bookman Old Style"/>
              </a:rPr>
              <a:t>&gt;</a:t>
            </a:r>
            <a:r>
              <a:rPr sz="2450" b="0" i="1" spc="-105" dirty="0">
                <a:latin typeface="Bookman Old Style"/>
                <a:cs typeface="Bookman Old Style"/>
              </a:rPr>
              <a:t> </a:t>
            </a:r>
            <a:r>
              <a:rPr sz="2450" dirty="0"/>
              <a:t>0.</a:t>
            </a:r>
            <a:r>
              <a:rPr sz="2450" spc="305" dirty="0"/>
              <a:t> </a:t>
            </a:r>
            <a:r>
              <a:rPr sz="2450" dirty="0"/>
              <a:t>(Choose</a:t>
            </a:r>
            <a:r>
              <a:rPr sz="2450" spc="65" dirty="0"/>
              <a:t> </a:t>
            </a:r>
            <a:r>
              <a:rPr sz="2450" spc="-10" dirty="0"/>
              <a:t>one.)</a:t>
            </a:r>
            <a:endParaRPr sz="2450">
              <a:latin typeface="Bookman Old Style"/>
              <a:cs typeface="Bookman Old Style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15137" y="2438836"/>
            <a:ext cx="7713345" cy="255651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16510">
              <a:lnSpc>
                <a:spcPct val="100000"/>
              </a:lnSpc>
              <a:spcBef>
                <a:spcPts val="1140"/>
              </a:spcBef>
            </a:pPr>
            <a:r>
              <a:rPr sz="2450" dirty="0">
                <a:latin typeface="Times New Roman"/>
                <a:cs typeface="Times New Roman"/>
              </a:rPr>
              <a:t>A.</a:t>
            </a:r>
            <a:r>
              <a:rPr sz="2450" spc="-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spc="-40" dirty="0">
                <a:latin typeface="Times New Roman"/>
                <a:cs typeface="Times New Roman"/>
              </a:rPr>
              <a:t>wave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moving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spc="120" dirty="0">
                <a:latin typeface="Times New Roman"/>
                <a:cs typeface="Times New Roman"/>
              </a:rPr>
              <a:t>at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constant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speed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right.</a:t>
            </a:r>
            <a:endParaRPr sz="2450">
              <a:latin typeface="Times New Roman"/>
              <a:cs typeface="Times New Roman"/>
            </a:endParaRPr>
          </a:p>
          <a:p>
            <a:pPr marL="28575">
              <a:lnSpc>
                <a:spcPct val="100000"/>
              </a:lnSpc>
              <a:spcBef>
                <a:spcPts val="1045"/>
              </a:spcBef>
            </a:pPr>
            <a:r>
              <a:rPr sz="2450" dirty="0">
                <a:latin typeface="Times New Roman"/>
                <a:cs typeface="Times New Roman"/>
              </a:rPr>
              <a:t>B.</a:t>
            </a:r>
            <a:r>
              <a:rPr sz="2450" spc="-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120" dirty="0">
                <a:latin typeface="Times New Roman"/>
                <a:cs typeface="Times New Roman"/>
              </a:rPr>
              <a:t> </a:t>
            </a:r>
            <a:r>
              <a:rPr sz="2450" spc="-40" dirty="0">
                <a:latin typeface="Times New Roman"/>
                <a:cs typeface="Times New Roman"/>
              </a:rPr>
              <a:t>wave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moving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spc="120" dirty="0">
                <a:latin typeface="Times New Roman"/>
                <a:cs typeface="Times New Roman"/>
              </a:rPr>
              <a:t>at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constant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speed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left.</a:t>
            </a:r>
            <a:endParaRPr sz="2450">
              <a:latin typeface="Times New Roman"/>
              <a:cs typeface="Times New Roman"/>
            </a:endParaRPr>
          </a:p>
          <a:p>
            <a:pPr marL="24765">
              <a:lnSpc>
                <a:spcPct val="100000"/>
              </a:lnSpc>
              <a:spcBef>
                <a:spcPts val="1045"/>
              </a:spcBef>
            </a:pPr>
            <a:r>
              <a:rPr sz="2450" dirty="0">
                <a:latin typeface="Times New Roman"/>
                <a:cs typeface="Times New Roman"/>
              </a:rPr>
              <a:t>C.</a:t>
            </a:r>
            <a:r>
              <a:rPr sz="2450" spc="-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spc="-40" dirty="0">
                <a:latin typeface="Times New Roman"/>
                <a:cs typeface="Times New Roman"/>
              </a:rPr>
              <a:t>wave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spc="114" dirty="0">
                <a:latin typeface="Times New Roman"/>
                <a:cs typeface="Times New Roman"/>
              </a:rPr>
              <a:t>that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only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exists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for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particle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moving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right.</a:t>
            </a:r>
            <a:endParaRPr sz="2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045"/>
              </a:spcBef>
            </a:pPr>
            <a:r>
              <a:rPr sz="2450" dirty="0">
                <a:latin typeface="Times New Roman"/>
                <a:cs typeface="Times New Roman"/>
              </a:rPr>
              <a:t>D.</a:t>
            </a:r>
            <a:r>
              <a:rPr sz="2450" spc="-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spc="-40" dirty="0">
                <a:latin typeface="Times New Roman"/>
                <a:cs typeface="Times New Roman"/>
              </a:rPr>
              <a:t>wave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spc="114" dirty="0">
                <a:latin typeface="Times New Roman"/>
                <a:cs typeface="Times New Roman"/>
              </a:rPr>
              <a:t>that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only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exists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for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particle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moving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left.</a:t>
            </a:r>
            <a:endParaRPr sz="2450">
              <a:latin typeface="Times New Roman"/>
              <a:cs typeface="Times New Roman"/>
            </a:endParaRPr>
          </a:p>
          <a:p>
            <a:pPr marL="36830">
              <a:lnSpc>
                <a:spcPct val="100000"/>
              </a:lnSpc>
              <a:spcBef>
                <a:spcPts val="1045"/>
              </a:spcBef>
            </a:pPr>
            <a:r>
              <a:rPr sz="2450" dirty="0">
                <a:latin typeface="Times New Roman"/>
                <a:cs typeface="Times New Roman"/>
              </a:rPr>
              <a:t>E.</a:t>
            </a:r>
            <a:r>
              <a:rPr sz="2450" spc="-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None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above.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545455" algn="l"/>
              </a:tabLst>
            </a:pPr>
            <a:r>
              <a:rPr sz="1200" dirty="0">
                <a:latin typeface="Georgia"/>
                <a:cs typeface="Georgia"/>
              </a:rPr>
              <a:t>Quick</a:t>
            </a:r>
            <a:r>
              <a:rPr sz="1200" spc="-35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Check</a:t>
            </a:r>
            <a:r>
              <a:rPr sz="1200" dirty="0">
                <a:latin typeface="Georgia"/>
                <a:cs typeface="Georgia"/>
              </a:rPr>
              <a:t>	6.5.</a:t>
            </a:r>
            <a:r>
              <a:rPr sz="1200" spc="165" dirty="0">
                <a:latin typeface="Georgia"/>
                <a:cs typeface="Georgia"/>
              </a:rPr>
              <a:t>  </a:t>
            </a:r>
            <a:r>
              <a:rPr sz="1200" dirty="0">
                <a:latin typeface="Georgia"/>
                <a:cs typeface="Georgia"/>
              </a:rPr>
              <a:t>SCATTERING</a:t>
            </a:r>
            <a:r>
              <a:rPr sz="1200" spc="11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AND</a:t>
            </a:r>
            <a:r>
              <a:rPr sz="1200" spc="100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TUNNELING</a:t>
            </a:r>
            <a:endParaRPr sz="1200">
              <a:latin typeface="Georgia"/>
              <a:cs typeface="Georgi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06119" y="1226005"/>
            <a:ext cx="8281034" cy="116268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5400" marR="17780" algn="just">
              <a:lnSpc>
                <a:spcPct val="101699"/>
              </a:lnSpc>
              <a:spcBef>
                <a:spcPts val="75"/>
              </a:spcBef>
            </a:pPr>
            <a:r>
              <a:rPr dirty="0"/>
              <a:t>An energy</a:t>
            </a:r>
            <a:r>
              <a:rPr spc="10" dirty="0"/>
              <a:t> </a:t>
            </a:r>
            <a:r>
              <a:rPr dirty="0"/>
              <a:t>eigenstate</a:t>
            </a:r>
            <a:r>
              <a:rPr spc="10" dirty="0"/>
              <a:t> </a:t>
            </a:r>
            <a:r>
              <a:rPr dirty="0"/>
              <a:t>(or</a:t>
            </a:r>
            <a:r>
              <a:rPr spc="5" dirty="0"/>
              <a:t> </a:t>
            </a:r>
            <a:r>
              <a:rPr spc="85" dirty="0"/>
              <a:t>part</a:t>
            </a:r>
            <a:r>
              <a:rPr spc="10" dirty="0"/>
              <a:t> </a:t>
            </a:r>
            <a:r>
              <a:rPr spc="-10" dirty="0"/>
              <a:t>of</a:t>
            </a:r>
            <a:r>
              <a:rPr spc="15" dirty="0"/>
              <a:t> </a:t>
            </a:r>
            <a:r>
              <a:rPr dirty="0"/>
              <a:t>an</a:t>
            </a:r>
            <a:r>
              <a:rPr spc="5" dirty="0"/>
              <a:t> </a:t>
            </a:r>
            <a:r>
              <a:rPr dirty="0"/>
              <a:t>energy</a:t>
            </a:r>
            <a:r>
              <a:rPr spc="10" dirty="0"/>
              <a:t> </a:t>
            </a:r>
            <a:r>
              <a:rPr dirty="0"/>
              <a:t>eigenstate)</a:t>
            </a:r>
            <a:r>
              <a:rPr spc="10" dirty="0"/>
              <a:t> </a:t>
            </a:r>
            <a:r>
              <a:rPr spc="-10" dirty="0"/>
              <a:t>of</a:t>
            </a:r>
            <a:r>
              <a:rPr spc="10" dirty="0"/>
              <a:t> </a:t>
            </a:r>
            <a:r>
              <a:rPr dirty="0"/>
              <a:t>the</a:t>
            </a:r>
            <a:r>
              <a:rPr spc="10" dirty="0"/>
              <a:t> </a:t>
            </a:r>
            <a:r>
              <a:rPr spc="-20" dirty="0"/>
              <a:t>form </a:t>
            </a:r>
            <a:r>
              <a:rPr b="0" i="1" dirty="0">
                <a:latin typeface="Bookman Old Style"/>
                <a:cs typeface="Bookman Old Style"/>
              </a:rPr>
              <a:t>Ce</a:t>
            </a:r>
            <a:r>
              <a:rPr sz="3075" i="1" baseline="24390" dirty="0">
                <a:latin typeface="Times New Roman"/>
                <a:cs typeface="Times New Roman"/>
              </a:rPr>
              <a:t>−</a:t>
            </a:r>
            <a:r>
              <a:rPr sz="3075" b="0" i="1" baseline="24390" dirty="0">
                <a:latin typeface="Bookman Old Style"/>
                <a:cs typeface="Bookman Old Style"/>
              </a:rPr>
              <a:t>ikx</a:t>
            </a:r>
            <a:r>
              <a:rPr sz="3075" b="0" i="1" spc="60" baseline="24390" dirty="0">
                <a:latin typeface="Bookman Old Style"/>
                <a:cs typeface="Bookman Old Style"/>
              </a:rPr>
              <a:t> </a:t>
            </a:r>
            <a:r>
              <a:rPr sz="2450" dirty="0"/>
              <a:t>for</a:t>
            </a:r>
            <a:r>
              <a:rPr sz="2450" spc="15" dirty="0"/>
              <a:t> </a:t>
            </a:r>
            <a:r>
              <a:rPr sz="2450" dirty="0"/>
              <a:t>positive</a:t>
            </a:r>
            <a:r>
              <a:rPr sz="2450" spc="15" dirty="0"/>
              <a:t> </a:t>
            </a:r>
            <a:r>
              <a:rPr sz="2450" b="0" i="1" dirty="0">
                <a:latin typeface="Bookman Old Style"/>
                <a:cs typeface="Bookman Old Style"/>
              </a:rPr>
              <a:t>k</a:t>
            </a:r>
            <a:r>
              <a:rPr sz="2450" b="0" i="1" spc="-45" dirty="0">
                <a:latin typeface="Bookman Old Style"/>
                <a:cs typeface="Bookman Old Style"/>
              </a:rPr>
              <a:t> </a:t>
            </a:r>
            <a:r>
              <a:rPr sz="2450" dirty="0"/>
              <a:t>represents</a:t>
            </a:r>
            <a:r>
              <a:rPr sz="2450" spc="15" dirty="0"/>
              <a:t> </a:t>
            </a:r>
            <a:r>
              <a:rPr sz="2450" dirty="0"/>
              <a:t>which</a:t>
            </a:r>
            <a:r>
              <a:rPr sz="2450" spc="20" dirty="0"/>
              <a:t> </a:t>
            </a:r>
            <a:r>
              <a:rPr sz="2450" dirty="0"/>
              <a:t>of</a:t>
            </a:r>
            <a:r>
              <a:rPr sz="2450" spc="20" dirty="0"/>
              <a:t> </a:t>
            </a:r>
            <a:r>
              <a:rPr sz="2450" dirty="0"/>
              <a:t>the</a:t>
            </a:r>
            <a:r>
              <a:rPr sz="2450" spc="15" dirty="0"/>
              <a:t> </a:t>
            </a:r>
            <a:r>
              <a:rPr sz="2450" spc="-25" dirty="0"/>
              <a:t>following?</a:t>
            </a:r>
            <a:r>
              <a:rPr sz="2450" spc="265" dirty="0"/>
              <a:t> </a:t>
            </a:r>
            <a:r>
              <a:rPr sz="2450" spc="-10" dirty="0"/>
              <a:t>Assume </a:t>
            </a:r>
            <a:r>
              <a:rPr sz="2450" b="0" i="1" spc="114" dirty="0">
                <a:latin typeface="Bookman Old Style"/>
                <a:cs typeface="Bookman Old Style"/>
              </a:rPr>
              <a:t>E</a:t>
            </a:r>
            <a:r>
              <a:rPr sz="2450" b="0" i="1" spc="25" dirty="0">
                <a:latin typeface="Bookman Old Style"/>
                <a:cs typeface="Bookman Old Style"/>
              </a:rPr>
              <a:t> </a:t>
            </a:r>
            <a:r>
              <a:rPr sz="2450" b="0" i="1" spc="395" dirty="0">
                <a:latin typeface="Bookman Old Style"/>
                <a:cs typeface="Bookman Old Style"/>
              </a:rPr>
              <a:t>&gt;</a:t>
            </a:r>
            <a:r>
              <a:rPr sz="2450" b="0" i="1" spc="-105" dirty="0">
                <a:latin typeface="Bookman Old Style"/>
                <a:cs typeface="Bookman Old Style"/>
              </a:rPr>
              <a:t> </a:t>
            </a:r>
            <a:r>
              <a:rPr sz="2450" dirty="0"/>
              <a:t>0.</a:t>
            </a:r>
            <a:r>
              <a:rPr sz="2450" spc="305" dirty="0"/>
              <a:t> </a:t>
            </a:r>
            <a:r>
              <a:rPr sz="2450" dirty="0"/>
              <a:t>(Choose</a:t>
            </a:r>
            <a:r>
              <a:rPr sz="2450" spc="65" dirty="0"/>
              <a:t> </a:t>
            </a:r>
            <a:r>
              <a:rPr sz="2450" spc="-10" dirty="0"/>
              <a:t>one.)</a:t>
            </a:r>
            <a:endParaRPr sz="2450">
              <a:latin typeface="Bookman Old Style"/>
              <a:cs typeface="Bookman Old Style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07758" y="2438836"/>
            <a:ext cx="7720965" cy="317627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24130">
              <a:lnSpc>
                <a:spcPct val="100000"/>
              </a:lnSpc>
              <a:spcBef>
                <a:spcPts val="1140"/>
              </a:spcBef>
            </a:pPr>
            <a:r>
              <a:rPr sz="2450" dirty="0">
                <a:latin typeface="Times New Roman"/>
                <a:cs typeface="Times New Roman"/>
              </a:rPr>
              <a:t>A.</a:t>
            </a:r>
            <a:r>
              <a:rPr sz="2450" spc="-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spc="-40" dirty="0">
                <a:latin typeface="Times New Roman"/>
                <a:cs typeface="Times New Roman"/>
              </a:rPr>
              <a:t>wave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moving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spc="120" dirty="0">
                <a:latin typeface="Times New Roman"/>
                <a:cs typeface="Times New Roman"/>
              </a:rPr>
              <a:t>at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constant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speed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right.</a:t>
            </a:r>
            <a:endParaRPr sz="2450">
              <a:latin typeface="Times New Roman"/>
              <a:cs typeface="Times New Roman"/>
            </a:endParaRPr>
          </a:p>
          <a:p>
            <a:pPr marL="36195">
              <a:lnSpc>
                <a:spcPct val="100000"/>
              </a:lnSpc>
              <a:spcBef>
                <a:spcPts val="1045"/>
              </a:spcBef>
            </a:pPr>
            <a:r>
              <a:rPr sz="2450" dirty="0">
                <a:latin typeface="Times New Roman"/>
                <a:cs typeface="Times New Roman"/>
              </a:rPr>
              <a:t>B.</a:t>
            </a:r>
            <a:r>
              <a:rPr sz="2450" spc="-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120" dirty="0">
                <a:latin typeface="Times New Roman"/>
                <a:cs typeface="Times New Roman"/>
              </a:rPr>
              <a:t> </a:t>
            </a:r>
            <a:r>
              <a:rPr sz="2450" spc="-40" dirty="0">
                <a:latin typeface="Times New Roman"/>
                <a:cs typeface="Times New Roman"/>
              </a:rPr>
              <a:t>wave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moving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spc="120" dirty="0">
                <a:latin typeface="Times New Roman"/>
                <a:cs typeface="Times New Roman"/>
              </a:rPr>
              <a:t>at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constant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speed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left.</a:t>
            </a:r>
            <a:endParaRPr sz="2450">
              <a:latin typeface="Times New Roman"/>
              <a:cs typeface="Times New Roman"/>
            </a:endParaRPr>
          </a:p>
          <a:p>
            <a:pPr marL="31750">
              <a:lnSpc>
                <a:spcPct val="100000"/>
              </a:lnSpc>
              <a:spcBef>
                <a:spcPts val="1045"/>
              </a:spcBef>
            </a:pPr>
            <a:r>
              <a:rPr sz="2450" dirty="0">
                <a:latin typeface="Times New Roman"/>
                <a:cs typeface="Times New Roman"/>
              </a:rPr>
              <a:t>C.</a:t>
            </a:r>
            <a:r>
              <a:rPr sz="2450" spc="-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spc="-40" dirty="0">
                <a:latin typeface="Times New Roman"/>
                <a:cs typeface="Times New Roman"/>
              </a:rPr>
              <a:t>wave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spc="114" dirty="0">
                <a:latin typeface="Times New Roman"/>
                <a:cs typeface="Times New Roman"/>
              </a:rPr>
              <a:t>that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only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exists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for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particle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moving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right.</a:t>
            </a:r>
            <a:endParaRPr sz="2450">
              <a:latin typeface="Times New Roman"/>
              <a:cs typeface="Times New Roman"/>
            </a:endParaRPr>
          </a:p>
          <a:p>
            <a:pPr marL="19685">
              <a:lnSpc>
                <a:spcPct val="100000"/>
              </a:lnSpc>
              <a:spcBef>
                <a:spcPts val="1045"/>
              </a:spcBef>
            </a:pPr>
            <a:r>
              <a:rPr sz="2450" dirty="0">
                <a:latin typeface="Times New Roman"/>
                <a:cs typeface="Times New Roman"/>
              </a:rPr>
              <a:t>D.</a:t>
            </a:r>
            <a:r>
              <a:rPr sz="2450" spc="-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spc="-40" dirty="0">
                <a:latin typeface="Times New Roman"/>
                <a:cs typeface="Times New Roman"/>
              </a:rPr>
              <a:t>wave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spc="114" dirty="0">
                <a:latin typeface="Times New Roman"/>
                <a:cs typeface="Times New Roman"/>
              </a:rPr>
              <a:t>that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only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exists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for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particle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moving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left.</a:t>
            </a:r>
            <a:endParaRPr sz="2450">
              <a:latin typeface="Times New Roman"/>
              <a:cs typeface="Times New Roman"/>
            </a:endParaRPr>
          </a:p>
          <a:p>
            <a:pPr marL="44450">
              <a:lnSpc>
                <a:spcPct val="100000"/>
              </a:lnSpc>
              <a:spcBef>
                <a:spcPts val="1045"/>
              </a:spcBef>
            </a:pPr>
            <a:r>
              <a:rPr sz="2450" dirty="0">
                <a:latin typeface="Times New Roman"/>
                <a:cs typeface="Times New Roman"/>
              </a:rPr>
              <a:t>E.</a:t>
            </a:r>
            <a:r>
              <a:rPr sz="2450" spc="-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None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above.</a:t>
            </a:r>
            <a:endParaRPr sz="2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939"/>
              </a:spcBef>
              <a:tabLst>
                <a:tab pos="16211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-50" dirty="0">
                <a:latin typeface="Times New Roman"/>
                <a:cs typeface="Times New Roman"/>
              </a:rPr>
              <a:t>B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545455" algn="l"/>
              </a:tabLst>
            </a:pPr>
            <a:r>
              <a:rPr sz="1200" dirty="0">
                <a:latin typeface="Georgia"/>
                <a:cs typeface="Georgia"/>
              </a:rPr>
              <a:t>Quick</a:t>
            </a:r>
            <a:r>
              <a:rPr sz="1200" spc="-35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Check</a:t>
            </a:r>
            <a:r>
              <a:rPr sz="1200" dirty="0">
                <a:latin typeface="Georgia"/>
                <a:cs typeface="Georgia"/>
              </a:rPr>
              <a:t>	6.5.</a:t>
            </a:r>
            <a:r>
              <a:rPr sz="1200" spc="165" dirty="0">
                <a:latin typeface="Georgia"/>
                <a:cs typeface="Georgia"/>
              </a:rPr>
              <a:t>  </a:t>
            </a:r>
            <a:r>
              <a:rPr sz="1200" dirty="0">
                <a:latin typeface="Georgia"/>
                <a:cs typeface="Georgia"/>
              </a:rPr>
              <a:t>SCATTERING</a:t>
            </a:r>
            <a:r>
              <a:rPr sz="1200" spc="11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AND</a:t>
            </a:r>
            <a:r>
              <a:rPr sz="1200" spc="100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TUNNELING</a:t>
            </a:r>
            <a:endParaRPr sz="1200">
              <a:latin typeface="Georgia"/>
              <a:cs typeface="Georgi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06119" y="1286661"/>
            <a:ext cx="8281034" cy="78295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5400" marR="17780">
              <a:lnSpc>
                <a:spcPct val="101699"/>
              </a:lnSpc>
              <a:spcBef>
                <a:spcPts val="75"/>
              </a:spcBef>
            </a:pPr>
            <a:r>
              <a:rPr dirty="0"/>
              <a:t>In</a:t>
            </a:r>
            <a:r>
              <a:rPr spc="100" dirty="0"/>
              <a:t> </a:t>
            </a:r>
            <a:r>
              <a:rPr dirty="0"/>
              <a:t>Equation</a:t>
            </a:r>
            <a:r>
              <a:rPr spc="110" dirty="0"/>
              <a:t> </a:t>
            </a:r>
            <a:r>
              <a:rPr spc="-10" dirty="0"/>
              <a:t>6.16</a:t>
            </a:r>
            <a:r>
              <a:rPr spc="110" dirty="0"/>
              <a:t> </a:t>
            </a:r>
            <a:r>
              <a:rPr dirty="0"/>
              <a:t>(p.</a:t>
            </a:r>
            <a:r>
              <a:rPr spc="105" dirty="0"/>
              <a:t> </a:t>
            </a:r>
            <a:r>
              <a:rPr dirty="0"/>
              <a:t>298)</a:t>
            </a:r>
            <a:r>
              <a:rPr spc="110" dirty="0"/>
              <a:t> </a:t>
            </a:r>
            <a:r>
              <a:rPr spc="-10" dirty="0"/>
              <a:t>we</a:t>
            </a:r>
            <a:r>
              <a:rPr spc="105" dirty="0"/>
              <a:t> </a:t>
            </a:r>
            <a:r>
              <a:rPr dirty="0"/>
              <a:t>left</a:t>
            </a:r>
            <a:r>
              <a:rPr spc="110" dirty="0"/>
              <a:t> </a:t>
            </a:r>
            <a:r>
              <a:rPr dirty="0"/>
              <a:t>out</a:t>
            </a:r>
            <a:r>
              <a:rPr spc="110" dirty="0"/>
              <a:t> </a:t>
            </a:r>
            <a:r>
              <a:rPr dirty="0"/>
              <a:t>a</a:t>
            </a:r>
            <a:r>
              <a:rPr spc="110" dirty="0"/>
              <a:t> </a:t>
            </a:r>
            <a:r>
              <a:rPr dirty="0"/>
              <a:t>term</a:t>
            </a:r>
            <a:r>
              <a:rPr spc="110" dirty="0"/>
              <a:t> </a:t>
            </a:r>
            <a:r>
              <a:rPr dirty="0"/>
              <a:t>of</a:t>
            </a:r>
            <a:r>
              <a:rPr spc="105" dirty="0"/>
              <a:t> </a:t>
            </a:r>
            <a:r>
              <a:rPr dirty="0"/>
              <a:t>the</a:t>
            </a:r>
            <a:r>
              <a:rPr spc="110" dirty="0"/>
              <a:t> </a:t>
            </a:r>
            <a:r>
              <a:rPr dirty="0"/>
              <a:t>form</a:t>
            </a:r>
            <a:r>
              <a:rPr spc="110" dirty="0"/>
              <a:t> </a:t>
            </a:r>
            <a:r>
              <a:rPr b="0" i="1" dirty="0">
                <a:latin typeface="Bookman Old Style"/>
                <a:cs typeface="Bookman Old Style"/>
              </a:rPr>
              <a:t>e</a:t>
            </a:r>
            <a:r>
              <a:rPr sz="3075" i="1" baseline="24390" dirty="0">
                <a:latin typeface="Times New Roman"/>
                <a:cs typeface="Times New Roman"/>
              </a:rPr>
              <a:t>−</a:t>
            </a:r>
            <a:r>
              <a:rPr sz="3075" b="0" i="1" baseline="24390" dirty="0">
                <a:latin typeface="Bookman Old Style"/>
                <a:cs typeface="Bookman Old Style"/>
              </a:rPr>
              <a:t>ikx</a:t>
            </a:r>
            <a:r>
              <a:rPr sz="3075" b="0" i="1" spc="232" baseline="24390" dirty="0">
                <a:latin typeface="Bookman Old Style"/>
                <a:cs typeface="Bookman Old Style"/>
              </a:rPr>
              <a:t> </a:t>
            </a:r>
            <a:r>
              <a:rPr sz="2450" spc="-25" dirty="0"/>
              <a:t>in </a:t>
            </a:r>
            <a:r>
              <a:rPr sz="2450" dirty="0"/>
              <a:t>the</a:t>
            </a:r>
            <a:r>
              <a:rPr sz="2450" spc="-35" dirty="0"/>
              <a:t> </a:t>
            </a:r>
            <a:r>
              <a:rPr sz="2450" dirty="0"/>
              <a:t>region</a:t>
            </a:r>
            <a:r>
              <a:rPr sz="2450" spc="70" dirty="0"/>
              <a:t> </a:t>
            </a:r>
            <a:r>
              <a:rPr sz="2450" b="0" i="1" spc="50" dirty="0">
                <a:latin typeface="Bookman Old Style"/>
                <a:cs typeface="Bookman Old Style"/>
              </a:rPr>
              <a:t>x</a:t>
            </a:r>
            <a:r>
              <a:rPr sz="2450" b="0" i="1" spc="-110" dirty="0">
                <a:latin typeface="Bookman Old Style"/>
                <a:cs typeface="Bookman Old Style"/>
              </a:rPr>
              <a:t> </a:t>
            </a:r>
            <a:r>
              <a:rPr sz="2450" b="0" i="1" spc="395" dirty="0">
                <a:latin typeface="Bookman Old Style"/>
                <a:cs typeface="Bookman Old Style"/>
              </a:rPr>
              <a:t>&gt;</a:t>
            </a:r>
            <a:r>
              <a:rPr sz="2450" b="0" i="1" spc="-110" dirty="0">
                <a:latin typeface="Bookman Old Style"/>
                <a:cs typeface="Bookman Old Style"/>
              </a:rPr>
              <a:t> </a:t>
            </a:r>
            <a:r>
              <a:rPr sz="2450" dirty="0"/>
              <a:t>0</a:t>
            </a:r>
            <a:r>
              <a:rPr sz="2450" spc="75" dirty="0"/>
              <a:t> </a:t>
            </a:r>
            <a:r>
              <a:rPr sz="2450" dirty="0"/>
              <a:t>because</a:t>
            </a:r>
            <a:r>
              <a:rPr sz="2450" spc="70" dirty="0"/>
              <a:t> </a:t>
            </a:r>
            <a:r>
              <a:rPr sz="2450" dirty="0"/>
              <a:t>.</a:t>
            </a:r>
            <a:r>
              <a:rPr sz="2450" spc="-229" dirty="0"/>
              <a:t> </a:t>
            </a:r>
            <a:r>
              <a:rPr sz="2450" dirty="0"/>
              <a:t>.</a:t>
            </a:r>
            <a:r>
              <a:rPr sz="2450" spc="-225" dirty="0"/>
              <a:t> </a:t>
            </a:r>
            <a:r>
              <a:rPr sz="2450" dirty="0"/>
              <a:t>.</a:t>
            </a:r>
            <a:r>
              <a:rPr sz="2450" spc="-225" dirty="0"/>
              <a:t> </a:t>
            </a:r>
            <a:r>
              <a:rPr sz="2450" dirty="0"/>
              <a:t>(Choose</a:t>
            </a:r>
            <a:r>
              <a:rPr sz="2450" spc="70" dirty="0"/>
              <a:t> </a:t>
            </a:r>
            <a:r>
              <a:rPr sz="2450" spc="-10" dirty="0"/>
              <a:t>one.)</a:t>
            </a:r>
            <a:endParaRPr sz="2450">
              <a:latin typeface="Bookman Old Style"/>
              <a:cs typeface="Bookman Old Style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19315" y="2119914"/>
            <a:ext cx="8253095" cy="1923414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8290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82905" algn="l"/>
              </a:tabLst>
            </a:pPr>
            <a:r>
              <a:rPr sz="2450" spc="100" dirty="0">
                <a:latin typeface="Times New Roman"/>
                <a:cs typeface="Times New Roman"/>
              </a:rPr>
              <a:t>That</a:t>
            </a:r>
            <a:r>
              <a:rPr sz="2450" spc="1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term</a:t>
            </a:r>
            <a:r>
              <a:rPr sz="2450" spc="1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can’t</a:t>
            </a:r>
            <a:r>
              <a:rPr sz="2450" spc="1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be</a:t>
            </a:r>
            <a:r>
              <a:rPr sz="2450" spc="18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normalized.</a:t>
            </a:r>
            <a:endParaRPr sz="2450">
              <a:latin typeface="Times New Roman"/>
              <a:cs typeface="Times New Roman"/>
            </a:endParaRPr>
          </a:p>
          <a:p>
            <a:pPr marL="382270" marR="5080" indent="-358140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383540" algn="l"/>
              </a:tabLst>
            </a:pPr>
            <a:r>
              <a:rPr sz="2450" spc="100" dirty="0">
                <a:latin typeface="Times New Roman"/>
                <a:cs typeface="Times New Roman"/>
              </a:rPr>
              <a:t>That</a:t>
            </a:r>
            <a:r>
              <a:rPr sz="2450" spc="-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term</a:t>
            </a:r>
            <a:r>
              <a:rPr sz="2450" spc="-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-20" dirty="0">
                <a:latin typeface="Times New Roman"/>
                <a:cs typeface="Times New Roman"/>
              </a:rPr>
              <a:t> </a:t>
            </a:r>
            <a:r>
              <a:rPr sz="2450" spc="85" dirty="0">
                <a:latin typeface="Times New Roman"/>
                <a:cs typeface="Times New Roman"/>
              </a:rPr>
              <a:t>part</a:t>
            </a:r>
            <a:r>
              <a:rPr sz="2450" spc="-25" dirty="0">
                <a:latin typeface="Times New Roman"/>
                <a:cs typeface="Times New Roman"/>
              </a:rPr>
              <a:t> </a:t>
            </a:r>
            <a:r>
              <a:rPr sz="2450" spc="-90" dirty="0">
                <a:latin typeface="Times New Roman"/>
                <a:cs typeface="Times New Roman"/>
              </a:rPr>
              <a:t>of</a:t>
            </a:r>
            <a:r>
              <a:rPr sz="2450" spc="-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</a:t>
            </a:r>
            <a:r>
              <a:rPr sz="2450" spc="-2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energy</a:t>
            </a:r>
            <a:r>
              <a:rPr sz="2450" spc="-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eigenstate,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spc="80" dirty="0">
                <a:latin typeface="Times New Roman"/>
                <a:cs typeface="Times New Roman"/>
              </a:rPr>
              <a:t>but</a:t>
            </a:r>
            <a:r>
              <a:rPr sz="2450" spc="-20" dirty="0">
                <a:latin typeface="Times New Roman"/>
                <a:cs typeface="Times New Roman"/>
              </a:rPr>
              <a:t> </a:t>
            </a:r>
            <a:r>
              <a:rPr sz="2450" spc="65" dirty="0">
                <a:latin typeface="Times New Roman"/>
                <a:cs typeface="Times New Roman"/>
              </a:rPr>
              <a:t>it</a:t>
            </a:r>
            <a:r>
              <a:rPr sz="2450" spc="-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doesn’t</a:t>
            </a:r>
            <a:r>
              <a:rPr sz="2450" spc="-2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appear 	</a:t>
            </a:r>
            <a:r>
              <a:rPr sz="2450" dirty="0">
                <a:latin typeface="Times New Roman"/>
                <a:cs typeface="Times New Roman"/>
              </a:rPr>
              <a:t>in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particular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scenario</a:t>
            </a:r>
            <a:r>
              <a:rPr sz="2450" spc="12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we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are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considering.</a:t>
            </a:r>
            <a:endParaRPr sz="2450">
              <a:latin typeface="Times New Roman"/>
              <a:cs typeface="Times New Roman"/>
            </a:endParaRPr>
          </a:p>
          <a:p>
            <a:pPr marL="382270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2270" algn="l"/>
              </a:tabLst>
            </a:pPr>
            <a:r>
              <a:rPr sz="2450" spc="100" dirty="0">
                <a:latin typeface="Times New Roman"/>
                <a:cs typeface="Times New Roman"/>
              </a:rPr>
              <a:t>That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term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not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spc="85" dirty="0">
                <a:latin typeface="Times New Roman"/>
                <a:cs typeface="Times New Roman"/>
              </a:rPr>
              <a:t>part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energy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eigenstate.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545455" algn="l"/>
              </a:tabLst>
            </a:pPr>
            <a:r>
              <a:rPr sz="1200" dirty="0">
                <a:latin typeface="Georgia"/>
                <a:cs typeface="Georgia"/>
              </a:rPr>
              <a:t>Quick</a:t>
            </a:r>
            <a:r>
              <a:rPr sz="1200" spc="-35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Check</a:t>
            </a:r>
            <a:r>
              <a:rPr sz="1200" dirty="0">
                <a:latin typeface="Georgia"/>
                <a:cs typeface="Georgia"/>
              </a:rPr>
              <a:t>	6.5.</a:t>
            </a:r>
            <a:r>
              <a:rPr sz="1200" spc="165" dirty="0">
                <a:latin typeface="Georgia"/>
                <a:cs typeface="Georgia"/>
              </a:rPr>
              <a:t>  </a:t>
            </a:r>
            <a:r>
              <a:rPr sz="1200" dirty="0">
                <a:latin typeface="Georgia"/>
                <a:cs typeface="Georgia"/>
              </a:rPr>
              <a:t>SCATTERING</a:t>
            </a:r>
            <a:r>
              <a:rPr sz="1200" spc="11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AND</a:t>
            </a:r>
            <a:r>
              <a:rPr sz="1200" spc="100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TUNNELING</a:t>
            </a:r>
            <a:endParaRPr sz="1200">
              <a:latin typeface="Georgia"/>
              <a:cs typeface="Georgi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06119" y="1286661"/>
            <a:ext cx="8281034" cy="78295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5400" marR="17780">
              <a:lnSpc>
                <a:spcPct val="101699"/>
              </a:lnSpc>
              <a:spcBef>
                <a:spcPts val="75"/>
              </a:spcBef>
            </a:pPr>
            <a:r>
              <a:rPr dirty="0"/>
              <a:t>In</a:t>
            </a:r>
            <a:r>
              <a:rPr spc="100" dirty="0"/>
              <a:t> </a:t>
            </a:r>
            <a:r>
              <a:rPr dirty="0"/>
              <a:t>Equation</a:t>
            </a:r>
            <a:r>
              <a:rPr spc="110" dirty="0"/>
              <a:t> </a:t>
            </a:r>
            <a:r>
              <a:rPr spc="-10" dirty="0"/>
              <a:t>6.16</a:t>
            </a:r>
            <a:r>
              <a:rPr spc="110" dirty="0"/>
              <a:t> </a:t>
            </a:r>
            <a:r>
              <a:rPr dirty="0"/>
              <a:t>(p.</a:t>
            </a:r>
            <a:r>
              <a:rPr spc="105" dirty="0"/>
              <a:t> </a:t>
            </a:r>
            <a:r>
              <a:rPr dirty="0"/>
              <a:t>298)</a:t>
            </a:r>
            <a:r>
              <a:rPr spc="110" dirty="0"/>
              <a:t> </a:t>
            </a:r>
            <a:r>
              <a:rPr spc="-10" dirty="0"/>
              <a:t>we</a:t>
            </a:r>
            <a:r>
              <a:rPr spc="105" dirty="0"/>
              <a:t> </a:t>
            </a:r>
            <a:r>
              <a:rPr dirty="0"/>
              <a:t>left</a:t>
            </a:r>
            <a:r>
              <a:rPr spc="110" dirty="0"/>
              <a:t> </a:t>
            </a:r>
            <a:r>
              <a:rPr dirty="0"/>
              <a:t>out</a:t>
            </a:r>
            <a:r>
              <a:rPr spc="110" dirty="0"/>
              <a:t> </a:t>
            </a:r>
            <a:r>
              <a:rPr dirty="0"/>
              <a:t>a</a:t>
            </a:r>
            <a:r>
              <a:rPr spc="110" dirty="0"/>
              <a:t> </a:t>
            </a:r>
            <a:r>
              <a:rPr dirty="0"/>
              <a:t>term</a:t>
            </a:r>
            <a:r>
              <a:rPr spc="110" dirty="0"/>
              <a:t> </a:t>
            </a:r>
            <a:r>
              <a:rPr dirty="0"/>
              <a:t>of</a:t>
            </a:r>
            <a:r>
              <a:rPr spc="105" dirty="0"/>
              <a:t> </a:t>
            </a:r>
            <a:r>
              <a:rPr dirty="0"/>
              <a:t>the</a:t>
            </a:r>
            <a:r>
              <a:rPr spc="110" dirty="0"/>
              <a:t> </a:t>
            </a:r>
            <a:r>
              <a:rPr dirty="0"/>
              <a:t>form</a:t>
            </a:r>
            <a:r>
              <a:rPr spc="110" dirty="0"/>
              <a:t> </a:t>
            </a:r>
            <a:r>
              <a:rPr b="0" i="1" dirty="0">
                <a:latin typeface="Bookman Old Style"/>
                <a:cs typeface="Bookman Old Style"/>
              </a:rPr>
              <a:t>e</a:t>
            </a:r>
            <a:r>
              <a:rPr sz="3075" i="1" baseline="24390" dirty="0">
                <a:latin typeface="Times New Roman"/>
                <a:cs typeface="Times New Roman"/>
              </a:rPr>
              <a:t>−</a:t>
            </a:r>
            <a:r>
              <a:rPr sz="3075" b="0" i="1" baseline="24390" dirty="0">
                <a:latin typeface="Bookman Old Style"/>
                <a:cs typeface="Bookman Old Style"/>
              </a:rPr>
              <a:t>ikx</a:t>
            </a:r>
            <a:r>
              <a:rPr sz="3075" b="0" i="1" spc="232" baseline="24390" dirty="0">
                <a:latin typeface="Bookman Old Style"/>
                <a:cs typeface="Bookman Old Style"/>
              </a:rPr>
              <a:t> </a:t>
            </a:r>
            <a:r>
              <a:rPr sz="2450" spc="-25" dirty="0"/>
              <a:t>in </a:t>
            </a:r>
            <a:r>
              <a:rPr sz="2450" dirty="0"/>
              <a:t>the</a:t>
            </a:r>
            <a:r>
              <a:rPr sz="2450" spc="-35" dirty="0"/>
              <a:t> </a:t>
            </a:r>
            <a:r>
              <a:rPr sz="2450" dirty="0"/>
              <a:t>region</a:t>
            </a:r>
            <a:r>
              <a:rPr sz="2450" spc="70" dirty="0"/>
              <a:t> </a:t>
            </a:r>
            <a:r>
              <a:rPr sz="2450" b="0" i="1" spc="50" dirty="0">
                <a:latin typeface="Bookman Old Style"/>
                <a:cs typeface="Bookman Old Style"/>
              </a:rPr>
              <a:t>x</a:t>
            </a:r>
            <a:r>
              <a:rPr sz="2450" b="0" i="1" spc="-110" dirty="0">
                <a:latin typeface="Bookman Old Style"/>
                <a:cs typeface="Bookman Old Style"/>
              </a:rPr>
              <a:t> </a:t>
            </a:r>
            <a:r>
              <a:rPr sz="2450" b="0" i="1" spc="395" dirty="0">
                <a:latin typeface="Bookman Old Style"/>
                <a:cs typeface="Bookman Old Style"/>
              </a:rPr>
              <a:t>&gt;</a:t>
            </a:r>
            <a:r>
              <a:rPr sz="2450" b="0" i="1" spc="-110" dirty="0">
                <a:latin typeface="Bookman Old Style"/>
                <a:cs typeface="Bookman Old Style"/>
              </a:rPr>
              <a:t> </a:t>
            </a:r>
            <a:r>
              <a:rPr sz="2450" dirty="0"/>
              <a:t>0</a:t>
            </a:r>
            <a:r>
              <a:rPr sz="2450" spc="75" dirty="0"/>
              <a:t> </a:t>
            </a:r>
            <a:r>
              <a:rPr sz="2450" dirty="0"/>
              <a:t>because</a:t>
            </a:r>
            <a:r>
              <a:rPr sz="2450" spc="70" dirty="0"/>
              <a:t> </a:t>
            </a:r>
            <a:r>
              <a:rPr sz="2450" dirty="0"/>
              <a:t>.</a:t>
            </a:r>
            <a:r>
              <a:rPr sz="2450" spc="-229" dirty="0"/>
              <a:t> </a:t>
            </a:r>
            <a:r>
              <a:rPr sz="2450" dirty="0"/>
              <a:t>.</a:t>
            </a:r>
            <a:r>
              <a:rPr sz="2450" spc="-225" dirty="0"/>
              <a:t> </a:t>
            </a:r>
            <a:r>
              <a:rPr sz="2450" dirty="0"/>
              <a:t>.</a:t>
            </a:r>
            <a:r>
              <a:rPr sz="2450" spc="-225" dirty="0"/>
              <a:t> </a:t>
            </a:r>
            <a:r>
              <a:rPr sz="2450" dirty="0"/>
              <a:t>(Choose</a:t>
            </a:r>
            <a:r>
              <a:rPr sz="2450" spc="70" dirty="0"/>
              <a:t> </a:t>
            </a:r>
            <a:r>
              <a:rPr sz="2450" spc="-10" dirty="0"/>
              <a:t>one.)</a:t>
            </a:r>
            <a:endParaRPr sz="2450">
              <a:latin typeface="Bookman Old Style"/>
              <a:cs typeface="Bookman Old Style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07758" y="2119914"/>
            <a:ext cx="8264525" cy="254381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9433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94335" algn="l"/>
              </a:tabLst>
            </a:pPr>
            <a:r>
              <a:rPr sz="2450" spc="100" dirty="0">
                <a:latin typeface="Times New Roman"/>
                <a:cs typeface="Times New Roman"/>
              </a:rPr>
              <a:t>That</a:t>
            </a:r>
            <a:r>
              <a:rPr sz="2450" spc="1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term</a:t>
            </a:r>
            <a:r>
              <a:rPr sz="2450" spc="1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can’t</a:t>
            </a:r>
            <a:r>
              <a:rPr sz="2450" spc="1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be</a:t>
            </a:r>
            <a:r>
              <a:rPr sz="2450" spc="18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normalized.</a:t>
            </a:r>
            <a:endParaRPr sz="2450">
              <a:latin typeface="Times New Roman"/>
              <a:cs typeface="Times New Roman"/>
            </a:endParaRPr>
          </a:p>
          <a:p>
            <a:pPr marL="393700" marR="5080" indent="-358140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394970" algn="l"/>
              </a:tabLst>
            </a:pPr>
            <a:r>
              <a:rPr sz="2450" spc="100" dirty="0">
                <a:latin typeface="Times New Roman"/>
                <a:cs typeface="Times New Roman"/>
              </a:rPr>
              <a:t>That</a:t>
            </a:r>
            <a:r>
              <a:rPr sz="2450" spc="-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term</a:t>
            </a:r>
            <a:r>
              <a:rPr sz="2450" spc="-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-20" dirty="0">
                <a:latin typeface="Times New Roman"/>
                <a:cs typeface="Times New Roman"/>
              </a:rPr>
              <a:t> </a:t>
            </a:r>
            <a:r>
              <a:rPr sz="2450" spc="85" dirty="0">
                <a:latin typeface="Times New Roman"/>
                <a:cs typeface="Times New Roman"/>
              </a:rPr>
              <a:t>part</a:t>
            </a:r>
            <a:r>
              <a:rPr sz="2450" spc="-25" dirty="0">
                <a:latin typeface="Times New Roman"/>
                <a:cs typeface="Times New Roman"/>
              </a:rPr>
              <a:t> </a:t>
            </a:r>
            <a:r>
              <a:rPr sz="2450" spc="-90" dirty="0">
                <a:latin typeface="Times New Roman"/>
                <a:cs typeface="Times New Roman"/>
              </a:rPr>
              <a:t>of</a:t>
            </a:r>
            <a:r>
              <a:rPr sz="2450" spc="-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</a:t>
            </a:r>
            <a:r>
              <a:rPr sz="2450" spc="-2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energy</a:t>
            </a:r>
            <a:r>
              <a:rPr sz="2450" spc="-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eigenstate,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spc="80" dirty="0">
                <a:latin typeface="Times New Roman"/>
                <a:cs typeface="Times New Roman"/>
              </a:rPr>
              <a:t>but</a:t>
            </a:r>
            <a:r>
              <a:rPr sz="2450" spc="-20" dirty="0">
                <a:latin typeface="Times New Roman"/>
                <a:cs typeface="Times New Roman"/>
              </a:rPr>
              <a:t> </a:t>
            </a:r>
            <a:r>
              <a:rPr sz="2450" spc="65" dirty="0">
                <a:latin typeface="Times New Roman"/>
                <a:cs typeface="Times New Roman"/>
              </a:rPr>
              <a:t>it</a:t>
            </a:r>
            <a:r>
              <a:rPr sz="2450" spc="-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doesn’t</a:t>
            </a:r>
            <a:r>
              <a:rPr sz="2450" spc="-2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appear 	</a:t>
            </a:r>
            <a:r>
              <a:rPr sz="2450" dirty="0">
                <a:latin typeface="Times New Roman"/>
                <a:cs typeface="Times New Roman"/>
              </a:rPr>
              <a:t>in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particular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scenario</a:t>
            </a:r>
            <a:r>
              <a:rPr sz="2450" spc="12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we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are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considering.</a:t>
            </a:r>
            <a:endParaRPr sz="2450">
              <a:latin typeface="Times New Roman"/>
              <a:cs typeface="Times New Roman"/>
            </a:endParaRPr>
          </a:p>
          <a:p>
            <a:pPr marL="393700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spc="100" dirty="0">
                <a:latin typeface="Times New Roman"/>
                <a:cs typeface="Times New Roman"/>
              </a:rPr>
              <a:t>That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term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not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spc="85" dirty="0">
                <a:latin typeface="Times New Roman"/>
                <a:cs typeface="Times New Roman"/>
              </a:rPr>
              <a:t>part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energy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eigenstate.</a:t>
            </a:r>
            <a:endParaRPr sz="2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939"/>
              </a:spcBef>
              <a:tabLst>
                <a:tab pos="16211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-50" dirty="0">
                <a:latin typeface="Times New Roman"/>
                <a:cs typeface="Times New Roman"/>
              </a:rPr>
              <a:t>B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546090" algn="l"/>
              </a:tabLst>
            </a:pPr>
            <a:r>
              <a:rPr sz="1200" spc="-10" dirty="0">
                <a:latin typeface="Georgia"/>
                <a:cs typeface="Georgia"/>
              </a:rPr>
              <a:t>ConcepTest</a:t>
            </a:r>
            <a:r>
              <a:rPr sz="1200" dirty="0">
                <a:latin typeface="Georgia"/>
                <a:cs typeface="Georgia"/>
              </a:rPr>
              <a:t>	6.5.</a:t>
            </a:r>
            <a:r>
              <a:rPr sz="1200" spc="165" dirty="0">
                <a:latin typeface="Georgia"/>
                <a:cs typeface="Georgia"/>
              </a:rPr>
              <a:t>  </a:t>
            </a:r>
            <a:r>
              <a:rPr sz="1200" dirty="0">
                <a:latin typeface="Georgia"/>
                <a:cs typeface="Georgia"/>
              </a:rPr>
              <a:t>SCATTERING</a:t>
            </a:r>
            <a:r>
              <a:rPr sz="1200" spc="105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AND</a:t>
            </a:r>
            <a:r>
              <a:rPr sz="1200" spc="105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TUNNELING</a:t>
            </a:r>
            <a:endParaRPr sz="1200">
              <a:latin typeface="Georgia"/>
              <a:cs typeface="Georgi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/>
              <a:t>The</a:t>
            </a:r>
            <a:r>
              <a:rPr spc="65" dirty="0"/>
              <a:t> </a:t>
            </a:r>
            <a:r>
              <a:rPr spc="-20" dirty="0"/>
              <a:t>figure</a:t>
            </a:r>
            <a:r>
              <a:rPr spc="65" dirty="0"/>
              <a:t> </a:t>
            </a:r>
            <a:r>
              <a:rPr dirty="0"/>
              <a:t>represents</a:t>
            </a:r>
            <a:r>
              <a:rPr spc="70" dirty="0"/>
              <a:t> </a:t>
            </a:r>
            <a:r>
              <a:rPr dirty="0"/>
              <a:t>the</a:t>
            </a:r>
            <a:r>
              <a:rPr spc="65" dirty="0"/>
              <a:t> </a:t>
            </a:r>
            <a:r>
              <a:rPr spc="-25" dirty="0"/>
              <a:t>wavefunction</a:t>
            </a:r>
            <a:r>
              <a:rPr spc="65" dirty="0"/>
              <a:t> </a:t>
            </a:r>
            <a:r>
              <a:rPr dirty="0"/>
              <a:t>of</a:t>
            </a:r>
            <a:r>
              <a:rPr spc="65" dirty="0"/>
              <a:t> </a:t>
            </a:r>
            <a:r>
              <a:rPr dirty="0"/>
              <a:t>a</a:t>
            </a:r>
            <a:r>
              <a:rPr spc="65" dirty="0"/>
              <a:t> </a:t>
            </a:r>
            <a:r>
              <a:rPr spc="-10" dirty="0"/>
              <a:t>particle.</a:t>
            </a: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620056" y="1795123"/>
            <a:ext cx="2448461" cy="597784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718819" y="2801288"/>
            <a:ext cx="8715375" cy="313626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</a:pPr>
            <a:r>
              <a:rPr sz="2450" spc="-30" dirty="0">
                <a:latin typeface="Times New Roman"/>
                <a:cs typeface="Times New Roman"/>
              </a:rPr>
              <a:t>Suppose</a:t>
            </a:r>
            <a:r>
              <a:rPr sz="2450" spc="-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this</a:t>
            </a:r>
            <a:r>
              <a:rPr sz="2450" spc="-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particle</a:t>
            </a:r>
            <a:r>
              <a:rPr sz="2450" spc="-105" dirty="0">
                <a:latin typeface="Times New Roman"/>
                <a:cs typeface="Times New Roman"/>
              </a:rPr>
              <a:t> </a:t>
            </a:r>
            <a:r>
              <a:rPr sz="2450" spc="-65" dirty="0">
                <a:latin typeface="Times New Roman"/>
                <a:cs typeface="Times New Roman"/>
              </a:rPr>
              <a:t>is</a:t>
            </a:r>
            <a:r>
              <a:rPr sz="2450" spc="-105" dirty="0">
                <a:latin typeface="Times New Roman"/>
                <a:cs typeface="Times New Roman"/>
              </a:rPr>
              <a:t> </a:t>
            </a:r>
            <a:r>
              <a:rPr sz="2450" spc="-55" dirty="0">
                <a:latin typeface="Times New Roman"/>
                <a:cs typeface="Times New Roman"/>
              </a:rPr>
              <a:t>moving</a:t>
            </a:r>
            <a:r>
              <a:rPr sz="2450" spc="-105" dirty="0">
                <a:latin typeface="Times New Roman"/>
                <a:cs typeface="Times New Roman"/>
              </a:rPr>
              <a:t> </a:t>
            </a:r>
            <a:r>
              <a:rPr sz="2450" spc="120" dirty="0">
                <a:latin typeface="Times New Roman"/>
                <a:cs typeface="Times New Roman"/>
              </a:rPr>
              <a:t>at</a:t>
            </a:r>
            <a:r>
              <a:rPr sz="2450" spc="-105" dirty="0">
                <a:latin typeface="Times New Roman"/>
                <a:cs typeface="Times New Roman"/>
              </a:rPr>
              <a:t> 30 </a:t>
            </a:r>
            <a:r>
              <a:rPr sz="2450" spc="100" dirty="0">
                <a:latin typeface="Times New Roman"/>
                <a:cs typeface="Times New Roman"/>
              </a:rPr>
              <a:t>m/s.</a:t>
            </a:r>
            <a:r>
              <a:rPr sz="2450" spc="3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This</a:t>
            </a:r>
            <a:r>
              <a:rPr sz="2450" spc="-110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tells</a:t>
            </a:r>
            <a:r>
              <a:rPr sz="2450" spc="-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us</a:t>
            </a:r>
            <a:r>
              <a:rPr sz="2450" spc="-105" dirty="0">
                <a:latin typeface="Times New Roman"/>
                <a:cs typeface="Times New Roman"/>
              </a:rPr>
              <a:t> </a:t>
            </a:r>
            <a:r>
              <a:rPr sz="2450" spc="90" dirty="0">
                <a:latin typeface="Times New Roman"/>
                <a:cs typeface="Times New Roman"/>
              </a:rPr>
              <a:t>that.</a:t>
            </a:r>
            <a:r>
              <a:rPr sz="2450" spc="-204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.</a:t>
            </a:r>
            <a:r>
              <a:rPr sz="2450" spc="-2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.</a:t>
            </a:r>
            <a:r>
              <a:rPr sz="2450" spc="-21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(Choose one.)</a:t>
            </a:r>
            <a:endParaRPr sz="2450">
              <a:latin typeface="Times New Roman"/>
              <a:cs typeface="Times New Roman"/>
            </a:endParaRPr>
          </a:p>
          <a:p>
            <a:pPr marL="382905" marR="465455" indent="-370205">
              <a:lnSpc>
                <a:spcPct val="101699"/>
              </a:lnSpc>
              <a:spcBef>
                <a:spcPts val="1595"/>
              </a:spcBef>
              <a:buAutoNum type="alphaUcPeriod"/>
              <a:tabLst>
                <a:tab pos="384175" algn="l"/>
              </a:tabLst>
            </a:pPr>
            <a:r>
              <a:rPr sz="2450" dirty="0">
                <a:latin typeface="Times New Roman"/>
                <a:cs typeface="Times New Roman"/>
              </a:rPr>
              <a:t>All</a:t>
            </a:r>
            <a:r>
              <a:rPr sz="2450" spc="1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8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pieces</a:t>
            </a:r>
            <a:r>
              <a:rPr sz="2450" spc="1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1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this</a:t>
            </a:r>
            <a:r>
              <a:rPr sz="2450" spc="1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particle’s</a:t>
            </a:r>
            <a:r>
              <a:rPr sz="2450" spc="1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energy</a:t>
            </a:r>
            <a:r>
              <a:rPr sz="2450" spc="1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eigenstates</a:t>
            </a:r>
            <a:r>
              <a:rPr sz="2450" spc="1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are</a:t>
            </a:r>
            <a:r>
              <a:rPr sz="2450" spc="19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moving 	</a:t>
            </a:r>
            <a:r>
              <a:rPr sz="2450" spc="120" dirty="0">
                <a:latin typeface="Times New Roman"/>
                <a:cs typeface="Times New Roman"/>
              </a:rPr>
              <a:t>at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or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near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30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spc="80" dirty="0">
                <a:latin typeface="Times New Roman"/>
                <a:cs typeface="Times New Roman"/>
              </a:rPr>
              <a:t>m/s.</a:t>
            </a:r>
            <a:endParaRPr sz="2450">
              <a:latin typeface="Times New Roman"/>
              <a:cs typeface="Times New Roman"/>
            </a:endParaRPr>
          </a:p>
          <a:p>
            <a:pPr marL="382905" marR="466090" indent="-358140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84175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-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incident</a:t>
            </a:r>
            <a:r>
              <a:rPr sz="2450" spc="-15" dirty="0">
                <a:latin typeface="Times New Roman"/>
                <a:cs typeface="Times New Roman"/>
              </a:rPr>
              <a:t> </a:t>
            </a:r>
            <a:r>
              <a:rPr sz="2450" spc="-80" dirty="0">
                <a:latin typeface="Times New Roman"/>
                <a:cs typeface="Times New Roman"/>
              </a:rPr>
              <a:t>waves</a:t>
            </a:r>
            <a:r>
              <a:rPr sz="2450" spc="-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are</a:t>
            </a:r>
            <a:r>
              <a:rPr sz="2450" spc="-15" dirty="0">
                <a:latin typeface="Times New Roman"/>
                <a:cs typeface="Times New Roman"/>
              </a:rPr>
              <a:t> </a:t>
            </a:r>
            <a:r>
              <a:rPr sz="2450" spc="-40" dirty="0">
                <a:latin typeface="Times New Roman"/>
                <a:cs typeface="Times New Roman"/>
              </a:rPr>
              <a:t>moving</a:t>
            </a:r>
            <a:r>
              <a:rPr sz="2450" spc="-10" dirty="0">
                <a:latin typeface="Times New Roman"/>
                <a:cs typeface="Times New Roman"/>
              </a:rPr>
              <a:t> </a:t>
            </a:r>
            <a:r>
              <a:rPr sz="2450" spc="120" dirty="0">
                <a:latin typeface="Times New Roman"/>
                <a:cs typeface="Times New Roman"/>
              </a:rPr>
              <a:t>at</a:t>
            </a:r>
            <a:r>
              <a:rPr sz="2450" spc="-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or</a:t>
            </a:r>
            <a:r>
              <a:rPr sz="2450" spc="-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near</a:t>
            </a:r>
            <a:r>
              <a:rPr sz="2450" spc="-15" dirty="0">
                <a:latin typeface="Times New Roman"/>
                <a:cs typeface="Times New Roman"/>
              </a:rPr>
              <a:t> </a:t>
            </a:r>
            <a:r>
              <a:rPr sz="2450" spc="-55" dirty="0">
                <a:latin typeface="Times New Roman"/>
                <a:cs typeface="Times New Roman"/>
              </a:rPr>
              <a:t>30</a:t>
            </a:r>
            <a:r>
              <a:rPr sz="2450" spc="-10" dirty="0">
                <a:latin typeface="Times New Roman"/>
                <a:cs typeface="Times New Roman"/>
              </a:rPr>
              <a:t> </a:t>
            </a:r>
            <a:r>
              <a:rPr sz="2450" spc="100" dirty="0">
                <a:latin typeface="Times New Roman"/>
                <a:cs typeface="Times New Roman"/>
              </a:rPr>
              <a:t>m/s,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spc="80" dirty="0">
                <a:latin typeface="Times New Roman"/>
                <a:cs typeface="Times New Roman"/>
              </a:rPr>
              <a:t>but</a:t>
            </a:r>
            <a:r>
              <a:rPr sz="2450" spc="-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-1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other 	</a:t>
            </a:r>
            <a:r>
              <a:rPr sz="2450" spc="55" dirty="0">
                <a:latin typeface="Times New Roman"/>
                <a:cs typeface="Times New Roman"/>
              </a:rPr>
              <a:t>parts</a:t>
            </a:r>
            <a:r>
              <a:rPr sz="2450" spc="1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1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eigenstates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may</a:t>
            </a:r>
            <a:r>
              <a:rPr sz="2450" spc="1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not</a:t>
            </a:r>
            <a:r>
              <a:rPr sz="2450" spc="120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be.</a:t>
            </a:r>
            <a:endParaRPr sz="2450">
              <a:latin typeface="Times New Roman"/>
              <a:cs typeface="Times New Roman"/>
            </a:endParaRPr>
          </a:p>
          <a:p>
            <a:pPr marL="382905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2905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group</a:t>
            </a:r>
            <a:r>
              <a:rPr sz="2450" spc="3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velocity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spc="-40" dirty="0">
                <a:latin typeface="Times New Roman"/>
                <a:cs typeface="Times New Roman"/>
              </a:rPr>
              <a:t>wave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packet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30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spc="80" dirty="0">
                <a:latin typeface="Times New Roman"/>
                <a:cs typeface="Times New Roman"/>
              </a:rPr>
              <a:t>m/s.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905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1243965" algn="l"/>
              </a:tabLst>
            </a:pPr>
            <a:r>
              <a:rPr sz="1200" dirty="0">
                <a:latin typeface="Georgia"/>
                <a:cs typeface="Georgia"/>
              </a:rPr>
              <a:t>Quick</a:t>
            </a:r>
            <a:r>
              <a:rPr sz="1200" spc="-35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Check</a:t>
            </a:r>
            <a:r>
              <a:rPr sz="1200" dirty="0">
                <a:latin typeface="Georgia"/>
                <a:cs typeface="Georgia"/>
              </a:rPr>
              <a:t>	6.1.</a:t>
            </a:r>
            <a:r>
              <a:rPr sz="1200" spc="130" dirty="0">
                <a:latin typeface="Georgia"/>
                <a:cs typeface="Georgia"/>
              </a:rPr>
              <a:t>  </a:t>
            </a:r>
            <a:r>
              <a:rPr sz="1200" dirty="0">
                <a:latin typeface="Georgia"/>
                <a:cs typeface="Georgia"/>
              </a:rPr>
              <a:t>MATH</a:t>
            </a:r>
            <a:r>
              <a:rPr sz="1200" spc="7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INTERLUDE:</a:t>
            </a:r>
            <a:r>
              <a:rPr sz="1200" spc="7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STANDING</a:t>
            </a:r>
            <a:r>
              <a:rPr sz="1200" spc="70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WAVES,</a:t>
            </a:r>
            <a:r>
              <a:rPr sz="1200" spc="7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TRAVELING</a:t>
            </a:r>
            <a:r>
              <a:rPr sz="1200" spc="75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WAVES,</a:t>
            </a:r>
            <a:r>
              <a:rPr sz="1200" spc="7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AND</a:t>
            </a:r>
            <a:r>
              <a:rPr sz="1200" spc="7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PARTIAL</a:t>
            </a:r>
            <a:r>
              <a:rPr sz="1200" spc="70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DERIVATIVES</a:t>
            </a:r>
            <a:endParaRPr sz="1200">
              <a:latin typeface="Georgia"/>
              <a:cs typeface="Georgi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26005"/>
            <a:ext cx="8255634" cy="116268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 algn="just">
              <a:lnSpc>
                <a:spcPct val="101699"/>
              </a:lnSpc>
              <a:spcBef>
                <a:spcPts val="75"/>
              </a:spcBef>
            </a:pPr>
            <a:r>
              <a:rPr spc="-75" dirty="0"/>
              <a:t>A</a:t>
            </a:r>
            <a:r>
              <a:rPr spc="430" dirty="0"/>
              <a:t> </a:t>
            </a:r>
            <a:r>
              <a:rPr spc="10" dirty="0"/>
              <a:t>standing</a:t>
            </a:r>
            <a:r>
              <a:rPr spc="434" dirty="0"/>
              <a:t> </a:t>
            </a:r>
            <a:r>
              <a:rPr spc="-100" dirty="0"/>
              <a:t>wave</a:t>
            </a:r>
            <a:r>
              <a:rPr spc="430" dirty="0"/>
              <a:t> </a:t>
            </a:r>
            <a:r>
              <a:rPr spc="60" dirty="0"/>
              <a:t>starts</a:t>
            </a:r>
            <a:r>
              <a:rPr spc="430" dirty="0"/>
              <a:t> </a:t>
            </a:r>
            <a:r>
              <a:rPr spc="40" dirty="0"/>
              <a:t>out</a:t>
            </a:r>
            <a:r>
              <a:rPr spc="430" dirty="0"/>
              <a:t> </a:t>
            </a:r>
            <a:r>
              <a:rPr spc="-10" dirty="0"/>
              <a:t>in</a:t>
            </a:r>
            <a:r>
              <a:rPr spc="434" dirty="0"/>
              <a:t> </a:t>
            </a:r>
            <a:r>
              <a:rPr spc="45" dirty="0"/>
              <a:t>the</a:t>
            </a:r>
            <a:r>
              <a:rPr spc="430" dirty="0"/>
              <a:t> </a:t>
            </a:r>
            <a:r>
              <a:rPr spc="-40" dirty="0"/>
              <a:t>form</a:t>
            </a:r>
            <a:r>
              <a:rPr spc="434" dirty="0"/>
              <a:t> </a:t>
            </a:r>
            <a:r>
              <a:rPr b="0" i="1" spc="-295" dirty="0">
                <a:latin typeface="Bookman Old Style"/>
                <a:cs typeface="Bookman Old Style"/>
              </a:rPr>
              <a:t>y</a:t>
            </a:r>
            <a:r>
              <a:rPr b="0" i="1" spc="570" dirty="0">
                <a:latin typeface="Bookman Old Style"/>
                <a:cs typeface="Bookman Old Style"/>
              </a:rPr>
              <a:t> </a:t>
            </a:r>
            <a:r>
              <a:rPr spc="385" dirty="0"/>
              <a:t>=</a:t>
            </a:r>
            <a:r>
              <a:rPr spc="605" dirty="0"/>
              <a:t> </a:t>
            </a:r>
            <a:r>
              <a:rPr spc="-100" dirty="0"/>
              <a:t>3</a:t>
            </a:r>
            <a:r>
              <a:rPr spc="-200" dirty="0"/>
              <a:t> </a:t>
            </a:r>
            <a:r>
              <a:rPr spc="-20" dirty="0"/>
              <a:t>cos(2</a:t>
            </a:r>
            <a:r>
              <a:rPr b="0" i="1" spc="-20" dirty="0">
                <a:latin typeface="Bookman Old Style"/>
                <a:cs typeface="Bookman Old Style"/>
              </a:rPr>
              <a:t>x</a:t>
            </a:r>
            <a:r>
              <a:rPr spc="-20" dirty="0"/>
              <a:t>).</a:t>
            </a:r>
            <a:r>
              <a:rPr spc="1290" dirty="0"/>
              <a:t> </a:t>
            </a:r>
            <a:r>
              <a:rPr spc="-75" dirty="0"/>
              <a:t>If</a:t>
            </a:r>
            <a:r>
              <a:rPr spc="434" dirty="0"/>
              <a:t> </a:t>
            </a:r>
            <a:r>
              <a:rPr spc="-60" dirty="0"/>
              <a:t>you</a:t>
            </a:r>
            <a:r>
              <a:rPr spc="-20" dirty="0"/>
              <a:t> </a:t>
            </a:r>
            <a:r>
              <a:rPr spc="-15" dirty="0"/>
              <a:t>watch</a:t>
            </a:r>
            <a:r>
              <a:rPr spc="150" dirty="0"/>
              <a:t> </a:t>
            </a:r>
            <a:r>
              <a:rPr spc="114" dirty="0"/>
              <a:t>that</a:t>
            </a:r>
            <a:r>
              <a:rPr spc="145" dirty="0"/>
              <a:t> </a:t>
            </a:r>
            <a:r>
              <a:rPr spc="10" dirty="0"/>
              <a:t>standing</a:t>
            </a:r>
            <a:r>
              <a:rPr spc="150" dirty="0"/>
              <a:t> </a:t>
            </a:r>
            <a:r>
              <a:rPr spc="-100" dirty="0"/>
              <a:t>wave</a:t>
            </a:r>
            <a:r>
              <a:rPr spc="145" dirty="0"/>
              <a:t> </a:t>
            </a:r>
            <a:r>
              <a:rPr spc="-75" dirty="0"/>
              <a:t>over</a:t>
            </a:r>
            <a:r>
              <a:rPr spc="145" dirty="0"/>
              <a:t> </a:t>
            </a:r>
            <a:r>
              <a:rPr spc="5" dirty="0"/>
              <a:t>time,</a:t>
            </a:r>
            <a:r>
              <a:rPr spc="150" dirty="0"/>
              <a:t> </a:t>
            </a:r>
            <a:r>
              <a:rPr spc="-55" dirty="0"/>
              <a:t>which</a:t>
            </a:r>
            <a:r>
              <a:rPr spc="145" dirty="0"/>
              <a:t> </a:t>
            </a:r>
            <a:r>
              <a:rPr spc="-114" dirty="0"/>
              <a:t>of</a:t>
            </a:r>
            <a:r>
              <a:rPr spc="150" dirty="0"/>
              <a:t> </a:t>
            </a:r>
            <a:r>
              <a:rPr spc="45" dirty="0"/>
              <a:t>the</a:t>
            </a:r>
            <a:r>
              <a:rPr spc="145" dirty="0"/>
              <a:t> </a:t>
            </a:r>
            <a:r>
              <a:rPr spc="-90" dirty="0"/>
              <a:t>following</a:t>
            </a:r>
            <a:r>
              <a:rPr spc="150" dirty="0"/>
              <a:t> </a:t>
            </a:r>
            <a:r>
              <a:rPr spc="-35" dirty="0"/>
              <a:t>never</a:t>
            </a:r>
            <a:r>
              <a:rPr spc="-10" dirty="0"/>
              <a:t> </a:t>
            </a:r>
            <a:r>
              <a:rPr spc="-40" dirty="0"/>
              <a:t>changes?</a:t>
            </a:r>
            <a:r>
              <a:rPr spc="390" dirty="0"/>
              <a:t> </a:t>
            </a:r>
            <a:r>
              <a:rPr spc="-30" dirty="0"/>
              <a:t>(Choose</a:t>
            </a:r>
            <a:r>
              <a:rPr spc="135" dirty="0"/>
              <a:t> </a:t>
            </a:r>
            <a:r>
              <a:rPr spc="-20" dirty="0"/>
              <a:t>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15137" y="2438836"/>
            <a:ext cx="7041515" cy="2050414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8671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229" dirty="0">
                <a:latin typeface="Times New Roman"/>
                <a:cs typeface="Times New Roman"/>
              </a:rPr>
              <a:t> </a:t>
            </a:r>
            <a:r>
              <a:rPr sz="2450" b="0" i="1" dirty="0">
                <a:latin typeface="Bookman Old Style"/>
                <a:cs typeface="Bookman Old Style"/>
              </a:rPr>
              <a:t>x</a:t>
            </a:r>
            <a:r>
              <a:rPr sz="2450" dirty="0">
                <a:latin typeface="Times New Roman"/>
                <a:cs typeface="Times New Roman"/>
              </a:rPr>
              <a:t>-</a:t>
            </a:r>
            <a:r>
              <a:rPr sz="2450" spc="-10" dirty="0">
                <a:latin typeface="Times New Roman"/>
                <a:cs typeface="Times New Roman"/>
              </a:rPr>
              <a:t>intercepts.</a:t>
            </a:r>
            <a:endParaRPr sz="2450">
              <a:latin typeface="Times New Roman"/>
              <a:cs typeface="Times New Roman"/>
            </a:endParaRPr>
          </a:p>
          <a:p>
            <a:pPr marL="38671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215" dirty="0">
                <a:latin typeface="Times New Roman"/>
                <a:cs typeface="Times New Roman"/>
              </a:rPr>
              <a:t> </a:t>
            </a:r>
            <a:r>
              <a:rPr sz="2450" b="0" i="1" spc="-125" dirty="0">
                <a:latin typeface="Bookman Old Style"/>
                <a:cs typeface="Bookman Old Style"/>
              </a:rPr>
              <a:t>y</a:t>
            </a:r>
            <a:r>
              <a:rPr sz="2450" spc="-125" dirty="0">
                <a:latin typeface="Times New Roman"/>
                <a:cs typeface="Times New Roman"/>
              </a:rPr>
              <a:t>-</a:t>
            </a:r>
            <a:r>
              <a:rPr sz="2450" spc="-10" dirty="0">
                <a:latin typeface="Times New Roman"/>
                <a:cs typeface="Times New Roman"/>
              </a:rPr>
              <a:t>intercept.</a:t>
            </a:r>
            <a:endParaRPr sz="2450">
              <a:latin typeface="Times New Roman"/>
              <a:cs typeface="Times New Roman"/>
            </a:endParaRPr>
          </a:p>
          <a:p>
            <a:pPr marL="386715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area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under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one</a:t>
            </a:r>
            <a:r>
              <a:rPr sz="2450" spc="100" dirty="0">
                <a:latin typeface="Times New Roman"/>
                <a:cs typeface="Times New Roman"/>
              </a:rPr>
              <a:t> </a:t>
            </a:r>
            <a:r>
              <a:rPr sz="2450" spc="-40" dirty="0">
                <a:latin typeface="Times New Roman"/>
                <a:cs typeface="Times New Roman"/>
              </a:rPr>
              <a:t>wavelength’s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worth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curve.</a:t>
            </a:r>
            <a:endParaRPr sz="2450">
              <a:latin typeface="Times New Roman"/>
              <a:cs typeface="Times New Roman"/>
            </a:endParaRPr>
          </a:p>
          <a:p>
            <a:pPr marL="386715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Times New Roman"/>
                <a:cs typeface="Times New Roman"/>
              </a:rPr>
              <a:t>None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above.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546090" algn="l"/>
              </a:tabLst>
            </a:pPr>
            <a:r>
              <a:rPr sz="1200" spc="-10" dirty="0">
                <a:latin typeface="Georgia"/>
                <a:cs typeface="Georgia"/>
              </a:rPr>
              <a:t>ConcepTest</a:t>
            </a:r>
            <a:r>
              <a:rPr sz="1200" dirty="0">
                <a:latin typeface="Georgia"/>
                <a:cs typeface="Georgia"/>
              </a:rPr>
              <a:t>	6.5.</a:t>
            </a:r>
            <a:r>
              <a:rPr sz="1200" spc="165" dirty="0">
                <a:latin typeface="Georgia"/>
                <a:cs typeface="Georgia"/>
              </a:rPr>
              <a:t>  </a:t>
            </a:r>
            <a:r>
              <a:rPr sz="1200" dirty="0">
                <a:latin typeface="Georgia"/>
                <a:cs typeface="Georgia"/>
              </a:rPr>
              <a:t>SCATTERING</a:t>
            </a:r>
            <a:r>
              <a:rPr sz="1200" spc="105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AND</a:t>
            </a:r>
            <a:r>
              <a:rPr sz="1200" spc="105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TUNNELING</a:t>
            </a:r>
            <a:endParaRPr sz="1200">
              <a:latin typeface="Georgia"/>
              <a:cs typeface="Georgi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/>
              <a:t>The</a:t>
            </a:r>
            <a:r>
              <a:rPr spc="65" dirty="0"/>
              <a:t> </a:t>
            </a:r>
            <a:r>
              <a:rPr spc="-20" dirty="0"/>
              <a:t>figure</a:t>
            </a:r>
            <a:r>
              <a:rPr spc="65" dirty="0"/>
              <a:t> </a:t>
            </a:r>
            <a:r>
              <a:rPr dirty="0"/>
              <a:t>represents</a:t>
            </a:r>
            <a:r>
              <a:rPr spc="70" dirty="0"/>
              <a:t> </a:t>
            </a:r>
            <a:r>
              <a:rPr dirty="0"/>
              <a:t>the</a:t>
            </a:r>
            <a:r>
              <a:rPr spc="65" dirty="0"/>
              <a:t> </a:t>
            </a:r>
            <a:r>
              <a:rPr spc="-25" dirty="0"/>
              <a:t>wavefunction</a:t>
            </a:r>
            <a:r>
              <a:rPr spc="65" dirty="0"/>
              <a:t> </a:t>
            </a:r>
            <a:r>
              <a:rPr dirty="0"/>
              <a:t>of</a:t>
            </a:r>
            <a:r>
              <a:rPr spc="65" dirty="0"/>
              <a:t> </a:t>
            </a:r>
            <a:r>
              <a:rPr dirty="0"/>
              <a:t>a</a:t>
            </a:r>
            <a:r>
              <a:rPr spc="65" dirty="0"/>
              <a:t> </a:t>
            </a:r>
            <a:r>
              <a:rPr spc="-10" dirty="0"/>
              <a:t>particle.</a:t>
            </a: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620056" y="1795123"/>
            <a:ext cx="2448461" cy="597784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707758" y="2801288"/>
            <a:ext cx="8726805" cy="451548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3495" marR="5080">
              <a:lnSpc>
                <a:spcPct val="101699"/>
              </a:lnSpc>
              <a:spcBef>
                <a:spcPts val="75"/>
              </a:spcBef>
            </a:pPr>
            <a:r>
              <a:rPr sz="2450" spc="-30" dirty="0">
                <a:latin typeface="Times New Roman"/>
                <a:cs typeface="Times New Roman"/>
              </a:rPr>
              <a:t>Suppose</a:t>
            </a:r>
            <a:r>
              <a:rPr sz="2450" spc="-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this</a:t>
            </a:r>
            <a:r>
              <a:rPr sz="2450" spc="-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particle</a:t>
            </a:r>
            <a:r>
              <a:rPr sz="2450" spc="-105" dirty="0">
                <a:latin typeface="Times New Roman"/>
                <a:cs typeface="Times New Roman"/>
              </a:rPr>
              <a:t> </a:t>
            </a:r>
            <a:r>
              <a:rPr sz="2450" spc="-65" dirty="0">
                <a:latin typeface="Times New Roman"/>
                <a:cs typeface="Times New Roman"/>
              </a:rPr>
              <a:t>is</a:t>
            </a:r>
            <a:r>
              <a:rPr sz="2450" spc="-105" dirty="0">
                <a:latin typeface="Times New Roman"/>
                <a:cs typeface="Times New Roman"/>
              </a:rPr>
              <a:t> </a:t>
            </a:r>
            <a:r>
              <a:rPr sz="2450" spc="-55" dirty="0">
                <a:latin typeface="Times New Roman"/>
                <a:cs typeface="Times New Roman"/>
              </a:rPr>
              <a:t>moving</a:t>
            </a:r>
            <a:r>
              <a:rPr sz="2450" spc="-105" dirty="0">
                <a:latin typeface="Times New Roman"/>
                <a:cs typeface="Times New Roman"/>
              </a:rPr>
              <a:t> </a:t>
            </a:r>
            <a:r>
              <a:rPr sz="2450" spc="120" dirty="0">
                <a:latin typeface="Times New Roman"/>
                <a:cs typeface="Times New Roman"/>
              </a:rPr>
              <a:t>at</a:t>
            </a:r>
            <a:r>
              <a:rPr sz="2450" spc="-105" dirty="0">
                <a:latin typeface="Times New Roman"/>
                <a:cs typeface="Times New Roman"/>
              </a:rPr>
              <a:t> 30 </a:t>
            </a:r>
            <a:r>
              <a:rPr sz="2450" spc="100" dirty="0">
                <a:latin typeface="Times New Roman"/>
                <a:cs typeface="Times New Roman"/>
              </a:rPr>
              <a:t>m/s.</a:t>
            </a:r>
            <a:r>
              <a:rPr sz="2450" spc="3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This</a:t>
            </a:r>
            <a:r>
              <a:rPr sz="2450" spc="-110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tells</a:t>
            </a:r>
            <a:r>
              <a:rPr sz="2450" spc="-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us</a:t>
            </a:r>
            <a:r>
              <a:rPr sz="2450" spc="-105" dirty="0">
                <a:latin typeface="Times New Roman"/>
                <a:cs typeface="Times New Roman"/>
              </a:rPr>
              <a:t> </a:t>
            </a:r>
            <a:r>
              <a:rPr sz="2450" spc="90" dirty="0">
                <a:latin typeface="Times New Roman"/>
                <a:cs typeface="Times New Roman"/>
              </a:rPr>
              <a:t>that.</a:t>
            </a:r>
            <a:r>
              <a:rPr sz="2450" spc="-204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.</a:t>
            </a:r>
            <a:r>
              <a:rPr sz="2450" spc="-2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.</a:t>
            </a:r>
            <a:r>
              <a:rPr sz="2450" spc="-21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(Choose one.)</a:t>
            </a:r>
            <a:endParaRPr sz="2450">
              <a:latin typeface="Times New Roman"/>
              <a:cs typeface="Times New Roman"/>
            </a:endParaRPr>
          </a:p>
          <a:p>
            <a:pPr marL="393700" marR="465455" indent="-370205">
              <a:lnSpc>
                <a:spcPct val="101699"/>
              </a:lnSpc>
              <a:spcBef>
                <a:spcPts val="1595"/>
              </a:spcBef>
              <a:buAutoNum type="alphaUcPeriod"/>
              <a:tabLst>
                <a:tab pos="394970" algn="l"/>
              </a:tabLst>
            </a:pPr>
            <a:r>
              <a:rPr sz="2450" dirty="0">
                <a:latin typeface="Times New Roman"/>
                <a:cs typeface="Times New Roman"/>
              </a:rPr>
              <a:t>All</a:t>
            </a:r>
            <a:r>
              <a:rPr sz="2450" spc="1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8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pieces</a:t>
            </a:r>
            <a:r>
              <a:rPr sz="2450" spc="1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1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this</a:t>
            </a:r>
            <a:r>
              <a:rPr sz="2450" spc="1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particle’s</a:t>
            </a:r>
            <a:r>
              <a:rPr sz="2450" spc="1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energy</a:t>
            </a:r>
            <a:r>
              <a:rPr sz="2450" spc="1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eigenstates</a:t>
            </a:r>
            <a:r>
              <a:rPr sz="2450" spc="1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are</a:t>
            </a:r>
            <a:r>
              <a:rPr sz="2450" spc="19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moving 	</a:t>
            </a:r>
            <a:r>
              <a:rPr sz="2450" spc="120" dirty="0">
                <a:latin typeface="Times New Roman"/>
                <a:cs typeface="Times New Roman"/>
              </a:rPr>
              <a:t>at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or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near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30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spc="80" dirty="0">
                <a:latin typeface="Times New Roman"/>
                <a:cs typeface="Times New Roman"/>
              </a:rPr>
              <a:t>m/s.</a:t>
            </a:r>
            <a:endParaRPr sz="2450">
              <a:latin typeface="Times New Roman"/>
              <a:cs typeface="Times New Roman"/>
            </a:endParaRPr>
          </a:p>
          <a:p>
            <a:pPr marL="393700" marR="466090" indent="-358140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94970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-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incident</a:t>
            </a:r>
            <a:r>
              <a:rPr sz="2450" spc="-15" dirty="0">
                <a:latin typeface="Times New Roman"/>
                <a:cs typeface="Times New Roman"/>
              </a:rPr>
              <a:t> </a:t>
            </a:r>
            <a:r>
              <a:rPr sz="2450" spc="-80" dirty="0">
                <a:latin typeface="Times New Roman"/>
                <a:cs typeface="Times New Roman"/>
              </a:rPr>
              <a:t>waves</a:t>
            </a:r>
            <a:r>
              <a:rPr sz="2450" spc="-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are</a:t>
            </a:r>
            <a:r>
              <a:rPr sz="2450" spc="-15" dirty="0">
                <a:latin typeface="Times New Roman"/>
                <a:cs typeface="Times New Roman"/>
              </a:rPr>
              <a:t> </a:t>
            </a:r>
            <a:r>
              <a:rPr sz="2450" spc="-40" dirty="0">
                <a:latin typeface="Times New Roman"/>
                <a:cs typeface="Times New Roman"/>
              </a:rPr>
              <a:t>moving</a:t>
            </a:r>
            <a:r>
              <a:rPr sz="2450" spc="-10" dirty="0">
                <a:latin typeface="Times New Roman"/>
                <a:cs typeface="Times New Roman"/>
              </a:rPr>
              <a:t> </a:t>
            </a:r>
            <a:r>
              <a:rPr sz="2450" spc="120" dirty="0">
                <a:latin typeface="Times New Roman"/>
                <a:cs typeface="Times New Roman"/>
              </a:rPr>
              <a:t>at</a:t>
            </a:r>
            <a:r>
              <a:rPr sz="2450" spc="-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or</a:t>
            </a:r>
            <a:r>
              <a:rPr sz="2450" spc="-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near</a:t>
            </a:r>
            <a:r>
              <a:rPr sz="2450" spc="-15" dirty="0">
                <a:latin typeface="Times New Roman"/>
                <a:cs typeface="Times New Roman"/>
              </a:rPr>
              <a:t> </a:t>
            </a:r>
            <a:r>
              <a:rPr sz="2450" spc="-55" dirty="0">
                <a:latin typeface="Times New Roman"/>
                <a:cs typeface="Times New Roman"/>
              </a:rPr>
              <a:t>30</a:t>
            </a:r>
            <a:r>
              <a:rPr sz="2450" spc="-10" dirty="0">
                <a:latin typeface="Times New Roman"/>
                <a:cs typeface="Times New Roman"/>
              </a:rPr>
              <a:t> </a:t>
            </a:r>
            <a:r>
              <a:rPr sz="2450" spc="100" dirty="0">
                <a:latin typeface="Times New Roman"/>
                <a:cs typeface="Times New Roman"/>
              </a:rPr>
              <a:t>m/s,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spc="80" dirty="0">
                <a:latin typeface="Times New Roman"/>
                <a:cs typeface="Times New Roman"/>
              </a:rPr>
              <a:t>but</a:t>
            </a:r>
            <a:r>
              <a:rPr sz="2450" spc="-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-1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other 	</a:t>
            </a:r>
            <a:r>
              <a:rPr sz="2450" spc="55" dirty="0">
                <a:latin typeface="Times New Roman"/>
                <a:cs typeface="Times New Roman"/>
              </a:rPr>
              <a:t>parts</a:t>
            </a:r>
            <a:r>
              <a:rPr sz="2450" spc="1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1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eigenstates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may</a:t>
            </a:r>
            <a:r>
              <a:rPr sz="2450" spc="1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not</a:t>
            </a:r>
            <a:r>
              <a:rPr sz="2450" spc="120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be.</a:t>
            </a:r>
            <a:endParaRPr sz="2450">
              <a:latin typeface="Times New Roman"/>
              <a:cs typeface="Times New Roman"/>
            </a:endParaRPr>
          </a:p>
          <a:p>
            <a:pPr marL="393700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group</a:t>
            </a:r>
            <a:r>
              <a:rPr sz="2450" spc="3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velocity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spc="-40" dirty="0">
                <a:latin typeface="Times New Roman"/>
                <a:cs typeface="Times New Roman"/>
              </a:rPr>
              <a:t>wave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packet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30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spc="80" dirty="0">
                <a:latin typeface="Times New Roman"/>
                <a:cs typeface="Times New Roman"/>
              </a:rPr>
              <a:t>m/s.</a:t>
            </a:r>
            <a:endParaRPr sz="2450">
              <a:latin typeface="Times New Roman"/>
              <a:cs typeface="Times New Roman"/>
            </a:endParaRPr>
          </a:p>
          <a:p>
            <a:pPr marL="23495" marR="462280" indent="-11430" algn="just">
              <a:lnSpc>
                <a:spcPct val="101699"/>
              </a:lnSpc>
              <a:spcBef>
                <a:spcPts val="1889"/>
              </a:spcBef>
            </a:pPr>
            <a:r>
              <a:rPr sz="2450" b="1" dirty="0">
                <a:latin typeface="Georgia"/>
                <a:cs typeface="Georgia"/>
              </a:rPr>
              <a:t>Solution:</a:t>
            </a:r>
            <a:r>
              <a:rPr sz="2450" b="1" spc="155" dirty="0">
                <a:latin typeface="Georgia"/>
                <a:cs typeface="Georgia"/>
              </a:rPr>
              <a:t>  </a:t>
            </a:r>
            <a:r>
              <a:rPr sz="2450" dirty="0">
                <a:latin typeface="Times New Roman"/>
                <a:cs typeface="Times New Roman"/>
              </a:rPr>
              <a:t>C.</a:t>
            </a:r>
            <a:r>
              <a:rPr sz="2450" spc="1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3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waves</a:t>
            </a:r>
            <a:r>
              <a:rPr sz="2450" spc="145" dirty="0">
                <a:latin typeface="Times New Roman"/>
                <a:cs typeface="Times New Roman"/>
              </a:rPr>
              <a:t> </a:t>
            </a:r>
            <a:r>
              <a:rPr sz="2450" spc="114" dirty="0">
                <a:latin typeface="Times New Roman"/>
                <a:cs typeface="Times New Roman"/>
              </a:rPr>
              <a:t>that</a:t>
            </a:r>
            <a:r>
              <a:rPr sz="2450" spc="1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make</a:t>
            </a:r>
            <a:r>
              <a:rPr sz="2450" spc="140" dirty="0">
                <a:latin typeface="Times New Roman"/>
                <a:cs typeface="Times New Roman"/>
              </a:rPr>
              <a:t> </a:t>
            </a:r>
            <a:r>
              <a:rPr sz="2450" spc="65" dirty="0">
                <a:latin typeface="Times New Roman"/>
                <a:cs typeface="Times New Roman"/>
              </a:rPr>
              <a:t>it</a:t>
            </a:r>
            <a:r>
              <a:rPr sz="2450" spc="1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up</a:t>
            </a:r>
            <a:r>
              <a:rPr sz="2450" spc="1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can</a:t>
            </a:r>
            <a:r>
              <a:rPr sz="2450" spc="1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all</a:t>
            </a:r>
            <a:r>
              <a:rPr sz="2450" spc="1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be</a:t>
            </a:r>
            <a:r>
              <a:rPr sz="2450" spc="1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moving</a:t>
            </a:r>
            <a:r>
              <a:rPr sz="2450" spc="145" dirty="0">
                <a:latin typeface="Times New Roman"/>
                <a:cs typeface="Times New Roman"/>
              </a:rPr>
              <a:t> </a:t>
            </a:r>
            <a:r>
              <a:rPr sz="2450" spc="95" dirty="0">
                <a:latin typeface="Times New Roman"/>
                <a:cs typeface="Times New Roman"/>
              </a:rPr>
              <a:t>at </a:t>
            </a:r>
            <a:r>
              <a:rPr sz="2450" dirty="0">
                <a:latin typeface="Times New Roman"/>
                <a:cs typeface="Times New Roman"/>
              </a:rPr>
              <a:t>different</a:t>
            </a:r>
            <a:r>
              <a:rPr sz="2450" spc="100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velocities,</a:t>
            </a:r>
            <a:r>
              <a:rPr sz="2450" spc="130" dirty="0">
                <a:latin typeface="Times New Roman"/>
                <a:cs typeface="Times New Roman"/>
              </a:rPr>
              <a:t> </a:t>
            </a:r>
            <a:r>
              <a:rPr sz="2450" spc="85" dirty="0">
                <a:latin typeface="Times New Roman"/>
                <a:cs typeface="Times New Roman"/>
              </a:rPr>
              <a:t>but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group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velocity</a:t>
            </a:r>
            <a:r>
              <a:rPr sz="2450" spc="1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corresponds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ob- </a:t>
            </a:r>
            <a:r>
              <a:rPr sz="2450" dirty="0">
                <a:latin typeface="Times New Roman"/>
                <a:cs typeface="Times New Roman"/>
              </a:rPr>
              <a:t>served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motion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particle.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546090" algn="l"/>
              </a:tabLst>
            </a:pPr>
            <a:r>
              <a:rPr sz="1200" spc="-10" dirty="0">
                <a:latin typeface="Georgia"/>
                <a:cs typeface="Georgia"/>
              </a:rPr>
              <a:t>ConcepTest</a:t>
            </a:r>
            <a:r>
              <a:rPr sz="1200" dirty="0">
                <a:latin typeface="Georgia"/>
                <a:cs typeface="Georgia"/>
              </a:rPr>
              <a:t>	6.5.</a:t>
            </a:r>
            <a:r>
              <a:rPr sz="1200" spc="165" dirty="0">
                <a:latin typeface="Georgia"/>
                <a:cs typeface="Georgia"/>
              </a:rPr>
              <a:t>  </a:t>
            </a:r>
            <a:r>
              <a:rPr sz="1200" dirty="0">
                <a:latin typeface="Georgia"/>
                <a:cs typeface="Georgia"/>
              </a:rPr>
              <a:t>SCATTERING</a:t>
            </a:r>
            <a:r>
              <a:rPr sz="1200" spc="105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AND</a:t>
            </a:r>
            <a:r>
              <a:rPr sz="1200" spc="105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TUNNELING</a:t>
            </a:r>
            <a:endParaRPr sz="1200">
              <a:latin typeface="Georgia"/>
              <a:cs typeface="Georgi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26005"/>
            <a:ext cx="7587615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/>
              <a:t>In</a:t>
            </a:r>
            <a:r>
              <a:rPr spc="85" dirty="0"/>
              <a:t> </a:t>
            </a:r>
            <a:r>
              <a:rPr dirty="0"/>
              <a:t>Equation</a:t>
            </a:r>
            <a:r>
              <a:rPr spc="120" dirty="0"/>
              <a:t> </a:t>
            </a:r>
            <a:r>
              <a:rPr spc="-10" dirty="0"/>
              <a:t>6.15</a:t>
            </a:r>
            <a:r>
              <a:rPr spc="114" dirty="0"/>
              <a:t> </a:t>
            </a:r>
            <a:r>
              <a:rPr dirty="0"/>
              <a:t>on</a:t>
            </a:r>
            <a:r>
              <a:rPr spc="114" dirty="0"/>
              <a:t> </a:t>
            </a:r>
            <a:r>
              <a:rPr dirty="0"/>
              <a:t>p.</a:t>
            </a:r>
            <a:r>
              <a:rPr spc="114" dirty="0"/>
              <a:t> </a:t>
            </a:r>
            <a:r>
              <a:rPr spc="-10" dirty="0"/>
              <a:t>296,</a:t>
            </a:r>
            <a:r>
              <a:rPr spc="120" dirty="0"/>
              <a:t> </a:t>
            </a:r>
            <a:r>
              <a:rPr dirty="0"/>
              <a:t>the</a:t>
            </a:r>
            <a:r>
              <a:rPr spc="110" dirty="0"/>
              <a:t> </a:t>
            </a:r>
            <a:r>
              <a:rPr dirty="0"/>
              <a:t>constant</a:t>
            </a:r>
            <a:r>
              <a:rPr spc="100" dirty="0"/>
              <a:t> </a:t>
            </a:r>
            <a:r>
              <a:rPr b="0" i="1" spc="50" dirty="0">
                <a:latin typeface="Bookman Old Style"/>
                <a:cs typeface="Bookman Old Style"/>
              </a:rPr>
              <a:t>A</a:t>
            </a:r>
            <a:r>
              <a:rPr spc="50" dirty="0"/>
              <a:t>.</a:t>
            </a:r>
            <a:r>
              <a:rPr spc="-225" dirty="0"/>
              <a:t> </a:t>
            </a:r>
            <a:r>
              <a:rPr dirty="0"/>
              <a:t>.</a:t>
            </a:r>
            <a:r>
              <a:rPr spc="-225" dirty="0"/>
              <a:t> </a:t>
            </a:r>
            <a:r>
              <a:rPr dirty="0"/>
              <a:t>.</a:t>
            </a:r>
            <a:r>
              <a:rPr spc="-225" dirty="0"/>
              <a:t> </a:t>
            </a:r>
            <a:r>
              <a:rPr dirty="0"/>
              <a:t>(Choose</a:t>
            </a:r>
            <a:r>
              <a:rPr spc="114" dirty="0"/>
              <a:t>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15137" y="1808021"/>
            <a:ext cx="8260080" cy="2301240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386715" marR="5080" indent="-370205">
              <a:lnSpc>
                <a:spcPct val="101699"/>
              </a:lnSpc>
              <a:spcBef>
                <a:spcPts val="75"/>
              </a:spcBef>
              <a:buAutoNum type="alphaUcPeriod"/>
              <a:tabLst>
                <a:tab pos="387985" algn="l"/>
              </a:tabLst>
            </a:pPr>
            <a:r>
              <a:rPr sz="2450" dirty="0">
                <a:latin typeface="Times New Roman"/>
                <a:cs typeface="Times New Roman"/>
              </a:rPr>
              <a:t>must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be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determined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by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boundary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conditions,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spc="80" dirty="0">
                <a:latin typeface="Times New Roman"/>
                <a:cs typeface="Times New Roman"/>
              </a:rPr>
              <a:t>but</a:t>
            </a:r>
            <a:r>
              <a:rPr sz="2450" spc="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for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any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given 	</a:t>
            </a:r>
            <a:r>
              <a:rPr sz="2450" dirty="0">
                <a:latin typeface="Times New Roman"/>
                <a:cs typeface="Times New Roman"/>
              </a:rPr>
              <a:t>particle,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1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13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constant.</a:t>
            </a:r>
            <a:endParaRPr sz="2450">
              <a:latin typeface="Times New Roman"/>
              <a:cs typeface="Times New Roman"/>
            </a:endParaRPr>
          </a:p>
          <a:p>
            <a:pPr marL="38671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Times New Roman"/>
                <a:cs typeface="Times New Roman"/>
              </a:rPr>
              <a:t>could</a:t>
            </a:r>
            <a:r>
              <a:rPr sz="2450" spc="-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have</a:t>
            </a:r>
            <a:r>
              <a:rPr sz="2450" spc="-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-5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different</a:t>
            </a:r>
            <a:r>
              <a:rPr sz="2450" spc="-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value</a:t>
            </a:r>
            <a:r>
              <a:rPr sz="2450" spc="-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for</a:t>
            </a:r>
            <a:r>
              <a:rPr sz="2450" spc="-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every</a:t>
            </a:r>
            <a:r>
              <a:rPr sz="2450" spc="-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value</a:t>
            </a:r>
            <a:r>
              <a:rPr sz="2450" spc="-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-55" dirty="0">
                <a:latin typeface="Times New Roman"/>
                <a:cs typeface="Times New Roman"/>
              </a:rPr>
              <a:t> </a:t>
            </a:r>
            <a:r>
              <a:rPr sz="2450" b="0" i="1" spc="-25" dirty="0">
                <a:latin typeface="Bookman Old Style"/>
                <a:cs typeface="Bookman Old Style"/>
              </a:rPr>
              <a:t>x</a:t>
            </a:r>
            <a:r>
              <a:rPr sz="2450" spc="-25" dirty="0">
                <a:latin typeface="Times New Roman"/>
                <a:cs typeface="Times New Roman"/>
              </a:rPr>
              <a:t>.</a:t>
            </a:r>
            <a:endParaRPr sz="2450">
              <a:latin typeface="Times New Roman"/>
              <a:cs typeface="Times New Roman"/>
            </a:endParaRPr>
          </a:p>
          <a:p>
            <a:pPr marL="386715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Times New Roman"/>
                <a:cs typeface="Times New Roman"/>
              </a:rPr>
              <a:t>could</a:t>
            </a:r>
            <a:r>
              <a:rPr sz="2450" spc="-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have</a:t>
            </a:r>
            <a:r>
              <a:rPr sz="2450" spc="-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-4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different</a:t>
            </a:r>
            <a:r>
              <a:rPr sz="2450" spc="-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value</a:t>
            </a:r>
            <a:r>
              <a:rPr sz="2450" spc="-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for</a:t>
            </a:r>
            <a:r>
              <a:rPr sz="2450" spc="-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every</a:t>
            </a:r>
            <a:r>
              <a:rPr sz="2450" spc="-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value</a:t>
            </a:r>
            <a:r>
              <a:rPr sz="2450" spc="-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-50" dirty="0">
                <a:latin typeface="Times New Roman"/>
                <a:cs typeface="Times New Roman"/>
              </a:rPr>
              <a:t> </a:t>
            </a:r>
            <a:r>
              <a:rPr sz="2450" b="0" i="1" spc="-25" dirty="0">
                <a:latin typeface="Bookman Old Style"/>
                <a:cs typeface="Bookman Old Style"/>
              </a:rPr>
              <a:t>t</a:t>
            </a:r>
            <a:r>
              <a:rPr sz="2450" spc="-25" dirty="0">
                <a:latin typeface="Times New Roman"/>
                <a:cs typeface="Times New Roman"/>
              </a:rPr>
              <a:t>.</a:t>
            </a:r>
            <a:endParaRPr sz="2450">
              <a:latin typeface="Times New Roman"/>
              <a:cs typeface="Times New Roman"/>
            </a:endParaRPr>
          </a:p>
          <a:p>
            <a:pPr marL="386715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Times New Roman"/>
                <a:cs typeface="Times New Roman"/>
              </a:rPr>
              <a:t>could</a:t>
            </a:r>
            <a:r>
              <a:rPr sz="2450" spc="-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have</a:t>
            </a:r>
            <a:r>
              <a:rPr sz="2450" spc="-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-4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different</a:t>
            </a:r>
            <a:r>
              <a:rPr sz="2450" spc="-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value</a:t>
            </a:r>
            <a:r>
              <a:rPr sz="2450" spc="-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for</a:t>
            </a:r>
            <a:r>
              <a:rPr sz="2450" spc="-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every</a:t>
            </a:r>
            <a:r>
              <a:rPr sz="2450" spc="-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value</a:t>
            </a:r>
            <a:r>
              <a:rPr sz="2450" spc="-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-50" dirty="0">
                <a:latin typeface="Times New Roman"/>
                <a:cs typeface="Times New Roman"/>
              </a:rPr>
              <a:t> </a:t>
            </a:r>
            <a:r>
              <a:rPr sz="2450" b="0" i="1" spc="105" dirty="0">
                <a:latin typeface="Bookman Old Style"/>
                <a:cs typeface="Bookman Old Style"/>
              </a:rPr>
              <a:t>E</a:t>
            </a:r>
            <a:r>
              <a:rPr sz="2450" spc="105" dirty="0">
                <a:latin typeface="Times New Roman"/>
                <a:cs typeface="Times New Roman"/>
              </a:rPr>
              <a:t>.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546090" algn="l"/>
              </a:tabLst>
            </a:pPr>
            <a:r>
              <a:rPr sz="1200" spc="-10" dirty="0">
                <a:latin typeface="Georgia"/>
                <a:cs typeface="Georgia"/>
              </a:rPr>
              <a:t>ConcepTest</a:t>
            </a:r>
            <a:r>
              <a:rPr sz="1200" dirty="0">
                <a:latin typeface="Georgia"/>
                <a:cs typeface="Georgia"/>
              </a:rPr>
              <a:t>	6.5.</a:t>
            </a:r>
            <a:r>
              <a:rPr sz="1200" spc="165" dirty="0">
                <a:latin typeface="Georgia"/>
                <a:cs typeface="Georgia"/>
              </a:rPr>
              <a:t>  </a:t>
            </a:r>
            <a:r>
              <a:rPr sz="1200" dirty="0">
                <a:latin typeface="Georgia"/>
                <a:cs typeface="Georgia"/>
              </a:rPr>
              <a:t>SCATTERING</a:t>
            </a:r>
            <a:r>
              <a:rPr sz="1200" spc="105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AND</a:t>
            </a:r>
            <a:r>
              <a:rPr sz="1200" spc="105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TUNNELING</a:t>
            </a:r>
            <a:endParaRPr sz="1200">
              <a:latin typeface="Georgia"/>
              <a:cs typeface="Georgi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26005"/>
            <a:ext cx="7587615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/>
              <a:t>In</a:t>
            </a:r>
            <a:r>
              <a:rPr spc="85" dirty="0"/>
              <a:t> </a:t>
            </a:r>
            <a:r>
              <a:rPr dirty="0"/>
              <a:t>Equation</a:t>
            </a:r>
            <a:r>
              <a:rPr spc="120" dirty="0"/>
              <a:t> </a:t>
            </a:r>
            <a:r>
              <a:rPr spc="-10" dirty="0"/>
              <a:t>6.15</a:t>
            </a:r>
            <a:r>
              <a:rPr spc="114" dirty="0"/>
              <a:t> </a:t>
            </a:r>
            <a:r>
              <a:rPr dirty="0"/>
              <a:t>on</a:t>
            </a:r>
            <a:r>
              <a:rPr spc="114" dirty="0"/>
              <a:t> </a:t>
            </a:r>
            <a:r>
              <a:rPr dirty="0"/>
              <a:t>p.</a:t>
            </a:r>
            <a:r>
              <a:rPr spc="114" dirty="0"/>
              <a:t> </a:t>
            </a:r>
            <a:r>
              <a:rPr spc="-10" dirty="0"/>
              <a:t>296,</a:t>
            </a:r>
            <a:r>
              <a:rPr spc="120" dirty="0"/>
              <a:t> </a:t>
            </a:r>
            <a:r>
              <a:rPr dirty="0"/>
              <a:t>the</a:t>
            </a:r>
            <a:r>
              <a:rPr spc="110" dirty="0"/>
              <a:t> </a:t>
            </a:r>
            <a:r>
              <a:rPr dirty="0"/>
              <a:t>constant</a:t>
            </a:r>
            <a:r>
              <a:rPr spc="100" dirty="0"/>
              <a:t> </a:t>
            </a:r>
            <a:r>
              <a:rPr b="0" i="1" spc="50" dirty="0">
                <a:latin typeface="Bookman Old Style"/>
                <a:cs typeface="Bookman Old Style"/>
              </a:rPr>
              <a:t>A</a:t>
            </a:r>
            <a:r>
              <a:rPr spc="50" dirty="0"/>
              <a:t>.</a:t>
            </a:r>
            <a:r>
              <a:rPr spc="-225" dirty="0"/>
              <a:t> </a:t>
            </a:r>
            <a:r>
              <a:rPr dirty="0"/>
              <a:t>.</a:t>
            </a:r>
            <a:r>
              <a:rPr spc="-225" dirty="0"/>
              <a:t> </a:t>
            </a:r>
            <a:r>
              <a:rPr dirty="0"/>
              <a:t>.</a:t>
            </a:r>
            <a:r>
              <a:rPr spc="-225" dirty="0"/>
              <a:t> </a:t>
            </a:r>
            <a:r>
              <a:rPr dirty="0"/>
              <a:t>(Choose</a:t>
            </a:r>
            <a:r>
              <a:rPr spc="114" dirty="0"/>
              <a:t>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07745" y="1808021"/>
            <a:ext cx="8268334" cy="330072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393700" marR="5715" indent="-370205">
              <a:lnSpc>
                <a:spcPct val="101699"/>
              </a:lnSpc>
              <a:spcBef>
                <a:spcPts val="75"/>
              </a:spcBef>
              <a:buAutoNum type="alphaUcPeriod"/>
              <a:tabLst>
                <a:tab pos="394970" algn="l"/>
              </a:tabLst>
            </a:pPr>
            <a:r>
              <a:rPr sz="2450" dirty="0">
                <a:latin typeface="Times New Roman"/>
                <a:cs typeface="Times New Roman"/>
              </a:rPr>
              <a:t>must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be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determined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by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boundary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conditions,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spc="80" dirty="0">
                <a:latin typeface="Times New Roman"/>
                <a:cs typeface="Times New Roman"/>
              </a:rPr>
              <a:t>but</a:t>
            </a:r>
            <a:r>
              <a:rPr sz="2450" spc="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for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any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given 	</a:t>
            </a:r>
            <a:r>
              <a:rPr sz="2450" dirty="0">
                <a:latin typeface="Times New Roman"/>
                <a:cs typeface="Times New Roman"/>
              </a:rPr>
              <a:t>particle,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1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13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constant.</a:t>
            </a:r>
            <a:endParaRPr sz="2450">
              <a:latin typeface="Times New Roman"/>
              <a:cs typeface="Times New Roman"/>
            </a:endParaRPr>
          </a:p>
          <a:p>
            <a:pPr marL="39433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Times New Roman"/>
                <a:cs typeface="Times New Roman"/>
              </a:rPr>
              <a:t>could</a:t>
            </a:r>
            <a:r>
              <a:rPr sz="2450" spc="-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have</a:t>
            </a:r>
            <a:r>
              <a:rPr sz="2450" spc="-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-5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different</a:t>
            </a:r>
            <a:r>
              <a:rPr sz="2450" spc="-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value</a:t>
            </a:r>
            <a:r>
              <a:rPr sz="2450" spc="-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for</a:t>
            </a:r>
            <a:r>
              <a:rPr sz="2450" spc="-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every</a:t>
            </a:r>
            <a:r>
              <a:rPr sz="2450" spc="-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value</a:t>
            </a:r>
            <a:r>
              <a:rPr sz="2450" spc="-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-55" dirty="0">
                <a:latin typeface="Times New Roman"/>
                <a:cs typeface="Times New Roman"/>
              </a:rPr>
              <a:t> </a:t>
            </a:r>
            <a:r>
              <a:rPr sz="2450" b="0" i="1" spc="-25" dirty="0">
                <a:latin typeface="Bookman Old Style"/>
                <a:cs typeface="Bookman Old Style"/>
              </a:rPr>
              <a:t>x</a:t>
            </a:r>
            <a:r>
              <a:rPr sz="2450" spc="-25" dirty="0">
                <a:latin typeface="Times New Roman"/>
                <a:cs typeface="Times New Roman"/>
              </a:rPr>
              <a:t>.</a:t>
            </a:r>
            <a:endParaRPr sz="2450">
              <a:latin typeface="Times New Roman"/>
              <a:cs typeface="Times New Roman"/>
            </a:endParaRPr>
          </a:p>
          <a:p>
            <a:pPr marL="393700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dirty="0">
                <a:latin typeface="Times New Roman"/>
                <a:cs typeface="Times New Roman"/>
              </a:rPr>
              <a:t>could</a:t>
            </a:r>
            <a:r>
              <a:rPr sz="2450" spc="-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have</a:t>
            </a:r>
            <a:r>
              <a:rPr sz="2450" spc="-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-4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different</a:t>
            </a:r>
            <a:r>
              <a:rPr sz="2450" spc="-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value</a:t>
            </a:r>
            <a:r>
              <a:rPr sz="2450" spc="-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for</a:t>
            </a:r>
            <a:r>
              <a:rPr sz="2450" spc="-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every</a:t>
            </a:r>
            <a:r>
              <a:rPr sz="2450" spc="-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value</a:t>
            </a:r>
            <a:r>
              <a:rPr sz="2450" spc="-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-50" dirty="0">
                <a:latin typeface="Times New Roman"/>
                <a:cs typeface="Times New Roman"/>
              </a:rPr>
              <a:t> </a:t>
            </a:r>
            <a:r>
              <a:rPr sz="2450" b="0" i="1" spc="-25" dirty="0">
                <a:latin typeface="Bookman Old Style"/>
                <a:cs typeface="Bookman Old Style"/>
              </a:rPr>
              <a:t>t</a:t>
            </a:r>
            <a:r>
              <a:rPr sz="2450" spc="-25" dirty="0">
                <a:latin typeface="Times New Roman"/>
                <a:cs typeface="Times New Roman"/>
              </a:rPr>
              <a:t>.</a:t>
            </a:r>
            <a:endParaRPr sz="2450">
              <a:latin typeface="Times New Roman"/>
              <a:cs typeface="Times New Roman"/>
            </a:endParaRPr>
          </a:p>
          <a:p>
            <a:pPr marL="393700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dirty="0">
                <a:latin typeface="Times New Roman"/>
                <a:cs typeface="Times New Roman"/>
              </a:rPr>
              <a:t>could</a:t>
            </a:r>
            <a:r>
              <a:rPr sz="2450" spc="-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have</a:t>
            </a:r>
            <a:r>
              <a:rPr sz="2450" spc="-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-4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different</a:t>
            </a:r>
            <a:r>
              <a:rPr sz="2450" spc="-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value</a:t>
            </a:r>
            <a:r>
              <a:rPr sz="2450" spc="-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for</a:t>
            </a:r>
            <a:r>
              <a:rPr sz="2450" spc="-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every</a:t>
            </a:r>
            <a:r>
              <a:rPr sz="2450" spc="-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value</a:t>
            </a:r>
            <a:r>
              <a:rPr sz="2450" spc="-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-50" dirty="0">
                <a:latin typeface="Times New Roman"/>
                <a:cs typeface="Times New Roman"/>
              </a:rPr>
              <a:t> </a:t>
            </a:r>
            <a:r>
              <a:rPr sz="2450" b="0" i="1" spc="105" dirty="0">
                <a:latin typeface="Bookman Old Style"/>
                <a:cs typeface="Bookman Old Style"/>
              </a:rPr>
              <a:t>E</a:t>
            </a:r>
            <a:r>
              <a:rPr sz="2450" spc="105" dirty="0">
                <a:latin typeface="Times New Roman"/>
                <a:cs typeface="Times New Roman"/>
              </a:rPr>
              <a:t>.</a:t>
            </a:r>
            <a:endParaRPr sz="2450">
              <a:latin typeface="Times New Roman"/>
              <a:cs typeface="Times New Roman"/>
            </a:endParaRPr>
          </a:p>
          <a:p>
            <a:pPr marL="23495" marR="5080" indent="-11430">
              <a:lnSpc>
                <a:spcPct val="101699"/>
              </a:lnSpc>
              <a:spcBef>
                <a:spcPts val="1895"/>
              </a:spcBef>
              <a:tabLst>
                <a:tab pos="16211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dirty="0">
                <a:latin typeface="Times New Roman"/>
                <a:cs typeface="Times New Roman"/>
              </a:rPr>
              <a:t>D.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spc="-40" dirty="0">
                <a:latin typeface="Times New Roman"/>
                <a:cs typeface="Times New Roman"/>
              </a:rPr>
              <a:t>wave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packet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superposition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energy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eigen- </a:t>
            </a:r>
            <a:r>
              <a:rPr sz="2450" dirty="0">
                <a:latin typeface="Times New Roman"/>
                <a:cs typeface="Times New Roman"/>
              </a:rPr>
              <a:t>states,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each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with</a:t>
            </a:r>
            <a:r>
              <a:rPr sz="2450" spc="10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different</a:t>
            </a:r>
            <a:r>
              <a:rPr sz="2450" spc="10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energy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10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10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different</a:t>
            </a:r>
            <a:r>
              <a:rPr sz="2450" spc="10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amplitude.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546090" algn="l"/>
              </a:tabLst>
            </a:pPr>
            <a:r>
              <a:rPr sz="1200" spc="-10" dirty="0">
                <a:latin typeface="Georgia"/>
                <a:cs typeface="Georgia"/>
              </a:rPr>
              <a:t>ConcepTest</a:t>
            </a:r>
            <a:r>
              <a:rPr sz="1200" dirty="0">
                <a:latin typeface="Georgia"/>
                <a:cs typeface="Georgia"/>
              </a:rPr>
              <a:t>	6.5.</a:t>
            </a:r>
            <a:r>
              <a:rPr sz="1200" spc="165" dirty="0">
                <a:latin typeface="Georgia"/>
                <a:cs typeface="Georgia"/>
              </a:rPr>
              <a:t>  </a:t>
            </a:r>
            <a:r>
              <a:rPr sz="1200" dirty="0">
                <a:latin typeface="Georgia"/>
                <a:cs typeface="Georgia"/>
              </a:rPr>
              <a:t>SCATTERING</a:t>
            </a:r>
            <a:r>
              <a:rPr sz="1200" spc="105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AND</a:t>
            </a:r>
            <a:r>
              <a:rPr sz="1200" spc="105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TUNNELING</a:t>
            </a:r>
            <a:endParaRPr sz="1200">
              <a:latin typeface="Georgia"/>
              <a:cs typeface="Georgi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06119" y="1208797"/>
            <a:ext cx="8281670" cy="154241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5400" marR="17780" algn="just">
              <a:lnSpc>
                <a:spcPct val="101699"/>
              </a:lnSpc>
              <a:spcBef>
                <a:spcPts val="75"/>
              </a:spcBef>
            </a:pPr>
            <a:r>
              <a:rPr dirty="0"/>
              <a:t>When</a:t>
            </a:r>
            <a:r>
              <a:rPr spc="15" dirty="0"/>
              <a:t> </a:t>
            </a:r>
            <a:r>
              <a:rPr dirty="0"/>
              <a:t>a</a:t>
            </a:r>
            <a:r>
              <a:rPr spc="20" dirty="0"/>
              <a:t> </a:t>
            </a:r>
            <a:r>
              <a:rPr spc="-35" dirty="0"/>
              <a:t>classical</a:t>
            </a:r>
            <a:r>
              <a:rPr spc="25" dirty="0"/>
              <a:t> </a:t>
            </a:r>
            <a:r>
              <a:rPr dirty="0"/>
              <a:t>particle</a:t>
            </a:r>
            <a:r>
              <a:rPr spc="20" dirty="0"/>
              <a:t> </a:t>
            </a:r>
            <a:r>
              <a:rPr dirty="0"/>
              <a:t>hits</a:t>
            </a:r>
            <a:r>
              <a:rPr spc="25" dirty="0"/>
              <a:t> </a:t>
            </a:r>
            <a:r>
              <a:rPr dirty="0"/>
              <a:t>a</a:t>
            </a:r>
            <a:r>
              <a:rPr spc="20" dirty="0"/>
              <a:t> </a:t>
            </a:r>
            <a:r>
              <a:rPr dirty="0"/>
              <a:t>potential</a:t>
            </a:r>
            <a:r>
              <a:rPr spc="25" dirty="0"/>
              <a:t> </a:t>
            </a:r>
            <a:r>
              <a:rPr dirty="0"/>
              <a:t>barrier</a:t>
            </a:r>
            <a:r>
              <a:rPr spc="20" dirty="0"/>
              <a:t> </a:t>
            </a:r>
            <a:r>
              <a:rPr dirty="0"/>
              <a:t>with</a:t>
            </a:r>
            <a:r>
              <a:rPr spc="15" dirty="0"/>
              <a:t> </a:t>
            </a:r>
            <a:r>
              <a:rPr b="0" i="1" spc="114" dirty="0">
                <a:latin typeface="Bookman Old Style"/>
                <a:cs typeface="Bookman Old Style"/>
              </a:rPr>
              <a:t>E</a:t>
            </a:r>
            <a:r>
              <a:rPr b="0" i="1" spc="140" dirty="0">
                <a:latin typeface="Bookman Old Style"/>
                <a:cs typeface="Bookman Old Style"/>
              </a:rPr>
              <a:t> </a:t>
            </a:r>
            <a:r>
              <a:rPr b="0" i="1" spc="395" dirty="0">
                <a:latin typeface="Bookman Old Style"/>
                <a:cs typeface="Bookman Old Style"/>
              </a:rPr>
              <a:t>&gt;</a:t>
            </a:r>
            <a:r>
              <a:rPr b="0" i="1" spc="-10" dirty="0">
                <a:latin typeface="Bookman Old Style"/>
                <a:cs typeface="Bookman Old Style"/>
              </a:rPr>
              <a:t> </a:t>
            </a:r>
            <a:r>
              <a:rPr b="0" i="1" dirty="0">
                <a:latin typeface="Bookman Old Style"/>
                <a:cs typeface="Bookman Old Style"/>
              </a:rPr>
              <a:t>U</a:t>
            </a:r>
            <a:r>
              <a:rPr sz="3075" baseline="-13550" dirty="0"/>
              <a:t>0</a:t>
            </a:r>
            <a:r>
              <a:rPr sz="2450" dirty="0"/>
              <a:t>,</a:t>
            </a:r>
            <a:r>
              <a:rPr sz="2450" spc="55" dirty="0"/>
              <a:t> </a:t>
            </a:r>
            <a:r>
              <a:rPr sz="2450" spc="-25" dirty="0"/>
              <a:t>the </a:t>
            </a:r>
            <a:r>
              <a:rPr sz="2450" dirty="0"/>
              <a:t>particle</a:t>
            </a:r>
            <a:r>
              <a:rPr sz="2450" spc="-25" dirty="0"/>
              <a:t> </a:t>
            </a:r>
            <a:r>
              <a:rPr sz="2450" spc="-20" dirty="0"/>
              <a:t>continues </a:t>
            </a:r>
            <a:r>
              <a:rPr sz="2450" dirty="0"/>
              <a:t>to</a:t>
            </a:r>
            <a:r>
              <a:rPr sz="2450" spc="-15" dirty="0"/>
              <a:t> </a:t>
            </a:r>
            <a:r>
              <a:rPr sz="2450" dirty="0"/>
              <a:t>the</a:t>
            </a:r>
            <a:r>
              <a:rPr sz="2450" spc="-20" dirty="0"/>
              <a:t> </a:t>
            </a:r>
            <a:r>
              <a:rPr sz="2450" dirty="0"/>
              <a:t>right</a:t>
            </a:r>
            <a:r>
              <a:rPr sz="2450" spc="-20" dirty="0"/>
              <a:t> </a:t>
            </a:r>
            <a:r>
              <a:rPr sz="2450" spc="-80" dirty="0"/>
              <a:t>slower</a:t>
            </a:r>
            <a:r>
              <a:rPr sz="2450" spc="-20" dirty="0"/>
              <a:t> </a:t>
            </a:r>
            <a:r>
              <a:rPr sz="2450" spc="70" dirty="0"/>
              <a:t>than</a:t>
            </a:r>
            <a:r>
              <a:rPr sz="2450" spc="-15" dirty="0"/>
              <a:t> </a:t>
            </a:r>
            <a:r>
              <a:rPr sz="2450" dirty="0"/>
              <a:t>its</a:t>
            </a:r>
            <a:r>
              <a:rPr sz="2450" spc="-20" dirty="0"/>
              <a:t> original</a:t>
            </a:r>
            <a:r>
              <a:rPr sz="2450" spc="-15" dirty="0"/>
              <a:t> </a:t>
            </a:r>
            <a:r>
              <a:rPr sz="2450" dirty="0"/>
              <a:t>speed.</a:t>
            </a:r>
            <a:r>
              <a:rPr sz="2450" spc="370" dirty="0"/>
              <a:t> </a:t>
            </a:r>
            <a:r>
              <a:rPr sz="2450" spc="55" dirty="0"/>
              <a:t>What </a:t>
            </a:r>
            <a:r>
              <a:rPr sz="2450" dirty="0"/>
              <a:t>does</a:t>
            </a:r>
            <a:r>
              <a:rPr sz="2450" spc="350" dirty="0"/>
              <a:t> </a:t>
            </a:r>
            <a:r>
              <a:rPr sz="2450" spc="114" dirty="0"/>
              <a:t>that</a:t>
            </a:r>
            <a:r>
              <a:rPr sz="2450" spc="360" dirty="0"/>
              <a:t> </a:t>
            </a:r>
            <a:r>
              <a:rPr sz="2450" dirty="0"/>
              <a:t>suggest</a:t>
            </a:r>
            <a:r>
              <a:rPr sz="2450" spc="360" dirty="0"/>
              <a:t> </a:t>
            </a:r>
            <a:r>
              <a:rPr sz="2450" spc="50" dirty="0"/>
              <a:t>about</a:t>
            </a:r>
            <a:r>
              <a:rPr sz="2450" spc="360" dirty="0"/>
              <a:t> </a:t>
            </a:r>
            <a:r>
              <a:rPr sz="2450" dirty="0"/>
              <a:t>the</a:t>
            </a:r>
            <a:r>
              <a:rPr sz="2450" spc="360" dirty="0"/>
              <a:t> </a:t>
            </a:r>
            <a:r>
              <a:rPr sz="2450" dirty="0"/>
              <a:t>behavior</a:t>
            </a:r>
            <a:r>
              <a:rPr sz="2450" spc="360" dirty="0"/>
              <a:t> </a:t>
            </a:r>
            <a:r>
              <a:rPr sz="2450" dirty="0"/>
              <a:t>of</a:t>
            </a:r>
            <a:r>
              <a:rPr sz="2450" spc="365" dirty="0"/>
              <a:t> </a:t>
            </a:r>
            <a:r>
              <a:rPr sz="2450" dirty="0"/>
              <a:t>a</a:t>
            </a:r>
            <a:r>
              <a:rPr sz="2450" spc="360" dirty="0"/>
              <a:t> </a:t>
            </a:r>
            <a:r>
              <a:rPr sz="2450" dirty="0"/>
              <a:t>quantum</a:t>
            </a:r>
            <a:r>
              <a:rPr sz="2450" spc="360" dirty="0"/>
              <a:t> </a:t>
            </a:r>
            <a:r>
              <a:rPr sz="2450" spc="-10" dirty="0"/>
              <a:t>mechanical </a:t>
            </a:r>
            <a:r>
              <a:rPr sz="2450" spc="-25" dirty="0"/>
              <a:t>wavefunction</a:t>
            </a:r>
            <a:r>
              <a:rPr sz="2450" spc="105" dirty="0"/>
              <a:t> </a:t>
            </a:r>
            <a:r>
              <a:rPr sz="2450" dirty="0"/>
              <a:t>in</a:t>
            </a:r>
            <a:r>
              <a:rPr sz="2450" spc="110" dirty="0"/>
              <a:t> </a:t>
            </a:r>
            <a:r>
              <a:rPr sz="2450" dirty="0"/>
              <a:t>the</a:t>
            </a:r>
            <a:r>
              <a:rPr sz="2450" spc="105" dirty="0"/>
              <a:t> </a:t>
            </a:r>
            <a:r>
              <a:rPr sz="2450" dirty="0"/>
              <a:t>same</a:t>
            </a:r>
            <a:r>
              <a:rPr sz="2450" spc="105" dirty="0"/>
              <a:t> </a:t>
            </a:r>
            <a:r>
              <a:rPr sz="2450" dirty="0"/>
              <a:t>situation?</a:t>
            </a:r>
            <a:r>
              <a:rPr sz="2450" spc="355" dirty="0"/>
              <a:t> </a:t>
            </a:r>
            <a:r>
              <a:rPr sz="2450" dirty="0"/>
              <a:t>(Choose</a:t>
            </a:r>
            <a:r>
              <a:rPr sz="2450" spc="100" dirty="0"/>
              <a:t> </a:t>
            </a:r>
            <a:r>
              <a:rPr sz="2450" spc="-10" dirty="0"/>
              <a:t>one.)</a:t>
            </a:r>
            <a:endParaRPr sz="2450">
              <a:latin typeface="Bookman Old Style"/>
              <a:cs typeface="Bookman Old Style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19315" y="2929545"/>
            <a:ext cx="8256270" cy="255460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382270" marR="5080" indent="-370205" algn="just">
              <a:lnSpc>
                <a:spcPct val="101699"/>
              </a:lnSpc>
              <a:spcBef>
                <a:spcPts val="75"/>
              </a:spcBef>
              <a:buAutoNum type="alphaUcPeriod"/>
              <a:tabLst>
                <a:tab pos="383540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eigenstates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on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right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side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spc="-80" dirty="0">
                <a:latin typeface="Times New Roman"/>
                <a:cs typeface="Times New Roman"/>
              </a:rPr>
              <a:t>of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barrier,</a:t>
            </a:r>
            <a:r>
              <a:rPr sz="2450" spc="35" dirty="0">
                <a:latin typeface="Times New Roman"/>
                <a:cs typeface="Times New Roman"/>
              </a:rPr>
              <a:t> </a:t>
            </a:r>
            <a:r>
              <a:rPr sz="2450" spc="-30" dirty="0">
                <a:latin typeface="Times New Roman"/>
                <a:cs typeface="Times New Roman"/>
              </a:rPr>
              <a:t>which</a:t>
            </a:r>
            <a:r>
              <a:rPr sz="2450" spc="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represent 	</a:t>
            </a:r>
            <a:r>
              <a:rPr sz="2450" dirty="0">
                <a:latin typeface="Times New Roman"/>
                <a:cs typeface="Times New Roman"/>
              </a:rPr>
              <a:t>traveling </a:t>
            </a:r>
            <a:r>
              <a:rPr sz="2450" spc="-50" dirty="0">
                <a:latin typeface="Times New Roman"/>
                <a:cs typeface="Times New Roman"/>
              </a:rPr>
              <a:t>waves,</a:t>
            </a:r>
            <a:r>
              <a:rPr sz="2450" spc="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will</a:t>
            </a:r>
            <a:r>
              <a:rPr sz="2450" spc="-5" dirty="0">
                <a:latin typeface="Times New Roman"/>
                <a:cs typeface="Times New Roman"/>
              </a:rPr>
              <a:t> </a:t>
            </a:r>
            <a:r>
              <a:rPr sz="2450" spc="-30" dirty="0">
                <a:latin typeface="Times New Roman"/>
                <a:cs typeface="Times New Roman"/>
              </a:rPr>
              <a:t>move</a:t>
            </a:r>
            <a:r>
              <a:rPr sz="2450" spc="-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more</a:t>
            </a:r>
            <a:r>
              <a:rPr sz="2450" spc="-5" dirty="0">
                <a:latin typeface="Times New Roman"/>
                <a:cs typeface="Times New Roman"/>
              </a:rPr>
              <a:t> </a:t>
            </a:r>
            <a:r>
              <a:rPr sz="2450" spc="-60" dirty="0">
                <a:latin typeface="Times New Roman"/>
                <a:cs typeface="Times New Roman"/>
              </a:rPr>
              <a:t>slowly</a:t>
            </a:r>
            <a:r>
              <a:rPr sz="2450" dirty="0">
                <a:latin typeface="Times New Roman"/>
                <a:cs typeface="Times New Roman"/>
              </a:rPr>
              <a:t> </a:t>
            </a:r>
            <a:r>
              <a:rPr sz="2450" spc="70" dirty="0">
                <a:latin typeface="Times New Roman"/>
                <a:cs typeface="Times New Roman"/>
              </a:rPr>
              <a:t>than</a:t>
            </a:r>
            <a:r>
              <a:rPr sz="2450" dirty="0">
                <a:latin typeface="Times New Roman"/>
                <a:cs typeface="Times New Roman"/>
              </a:rPr>
              <a:t> the</a:t>
            </a:r>
            <a:r>
              <a:rPr sz="2450" spc="-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eigenstates</a:t>
            </a:r>
            <a:r>
              <a:rPr sz="2450" spc="-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on 	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left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side</a:t>
            </a:r>
            <a:r>
              <a:rPr sz="2450" spc="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barrier.</a:t>
            </a:r>
            <a:endParaRPr sz="2450">
              <a:latin typeface="Times New Roman"/>
              <a:cs typeface="Times New Roman"/>
            </a:endParaRPr>
          </a:p>
          <a:p>
            <a:pPr marL="382270" marR="8255" indent="-358140" algn="just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83540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-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individual</a:t>
            </a:r>
            <a:r>
              <a:rPr sz="2450" spc="-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eigenstates</a:t>
            </a:r>
            <a:r>
              <a:rPr sz="2450" spc="-5" dirty="0">
                <a:latin typeface="Times New Roman"/>
                <a:cs typeface="Times New Roman"/>
              </a:rPr>
              <a:t> </a:t>
            </a:r>
            <a:r>
              <a:rPr sz="2450" spc="-45" dirty="0">
                <a:latin typeface="Times New Roman"/>
                <a:cs typeface="Times New Roman"/>
              </a:rPr>
              <a:t>will</a:t>
            </a:r>
            <a:r>
              <a:rPr sz="2450" dirty="0">
                <a:latin typeface="Times New Roman"/>
                <a:cs typeface="Times New Roman"/>
              </a:rPr>
              <a:t> not</a:t>
            </a:r>
            <a:r>
              <a:rPr sz="2450" spc="-5" dirty="0">
                <a:latin typeface="Times New Roman"/>
                <a:cs typeface="Times New Roman"/>
              </a:rPr>
              <a:t> </a:t>
            </a:r>
            <a:r>
              <a:rPr sz="2450" spc="-55" dirty="0">
                <a:latin typeface="Times New Roman"/>
                <a:cs typeface="Times New Roman"/>
              </a:rPr>
              <a:t>move</a:t>
            </a:r>
            <a:r>
              <a:rPr sz="2450" spc="-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more </a:t>
            </a:r>
            <a:r>
              <a:rPr sz="2450" spc="-90" dirty="0">
                <a:latin typeface="Times New Roman"/>
                <a:cs typeface="Times New Roman"/>
              </a:rPr>
              <a:t>slowly,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spc="80" dirty="0">
                <a:latin typeface="Times New Roman"/>
                <a:cs typeface="Times New Roman"/>
              </a:rPr>
              <a:t>but</a:t>
            </a:r>
            <a:r>
              <a:rPr sz="2450" spc="-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their 	</a:t>
            </a:r>
            <a:r>
              <a:rPr sz="2450" dirty="0">
                <a:latin typeface="Times New Roman"/>
                <a:cs typeface="Times New Roman"/>
              </a:rPr>
              <a:t>group</a:t>
            </a:r>
            <a:r>
              <a:rPr sz="2450" spc="-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velocity</a:t>
            </a:r>
            <a:r>
              <a:rPr sz="2450" spc="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will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be</a:t>
            </a:r>
            <a:r>
              <a:rPr sz="2450" spc="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slower.</a:t>
            </a:r>
            <a:endParaRPr sz="2450">
              <a:latin typeface="Times New Roman"/>
              <a:cs typeface="Times New Roman"/>
            </a:endParaRPr>
          </a:p>
          <a:p>
            <a:pPr marL="382270" indent="-361950" algn="just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2270" algn="l"/>
              </a:tabLst>
            </a:pPr>
            <a:r>
              <a:rPr sz="2450" dirty="0">
                <a:latin typeface="Times New Roman"/>
                <a:cs typeface="Times New Roman"/>
              </a:rPr>
              <a:t>Neither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these</a:t>
            </a:r>
            <a:r>
              <a:rPr sz="2450" spc="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3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necessarily</a:t>
            </a:r>
            <a:r>
              <a:rPr sz="2450" spc="3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true.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546090" algn="l"/>
              </a:tabLst>
            </a:pPr>
            <a:r>
              <a:rPr sz="1200" spc="-10" dirty="0">
                <a:latin typeface="Georgia"/>
                <a:cs typeface="Georgia"/>
              </a:rPr>
              <a:t>ConcepTest</a:t>
            </a:r>
            <a:r>
              <a:rPr sz="1200" dirty="0">
                <a:latin typeface="Georgia"/>
                <a:cs typeface="Georgia"/>
              </a:rPr>
              <a:t>	6.5.</a:t>
            </a:r>
            <a:r>
              <a:rPr sz="1200" spc="165" dirty="0">
                <a:latin typeface="Georgia"/>
                <a:cs typeface="Georgia"/>
              </a:rPr>
              <a:t>  </a:t>
            </a:r>
            <a:r>
              <a:rPr sz="1200" dirty="0">
                <a:latin typeface="Georgia"/>
                <a:cs typeface="Georgia"/>
              </a:rPr>
              <a:t>SCATTERING</a:t>
            </a:r>
            <a:r>
              <a:rPr sz="1200" spc="105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AND</a:t>
            </a:r>
            <a:r>
              <a:rPr sz="1200" spc="105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TUNNELING</a:t>
            </a:r>
            <a:endParaRPr sz="1200">
              <a:latin typeface="Georgia"/>
              <a:cs typeface="Georgi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06119" y="1208797"/>
            <a:ext cx="8281670" cy="154241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5400" marR="17780" algn="just">
              <a:lnSpc>
                <a:spcPct val="101699"/>
              </a:lnSpc>
              <a:spcBef>
                <a:spcPts val="75"/>
              </a:spcBef>
            </a:pPr>
            <a:r>
              <a:rPr dirty="0"/>
              <a:t>When</a:t>
            </a:r>
            <a:r>
              <a:rPr spc="15" dirty="0"/>
              <a:t> </a:t>
            </a:r>
            <a:r>
              <a:rPr dirty="0"/>
              <a:t>a</a:t>
            </a:r>
            <a:r>
              <a:rPr spc="20" dirty="0"/>
              <a:t> </a:t>
            </a:r>
            <a:r>
              <a:rPr spc="-35" dirty="0"/>
              <a:t>classical</a:t>
            </a:r>
            <a:r>
              <a:rPr spc="25" dirty="0"/>
              <a:t> </a:t>
            </a:r>
            <a:r>
              <a:rPr dirty="0"/>
              <a:t>particle</a:t>
            </a:r>
            <a:r>
              <a:rPr spc="20" dirty="0"/>
              <a:t> </a:t>
            </a:r>
            <a:r>
              <a:rPr dirty="0"/>
              <a:t>hits</a:t>
            </a:r>
            <a:r>
              <a:rPr spc="25" dirty="0"/>
              <a:t> </a:t>
            </a:r>
            <a:r>
              <a:rPr dirty="0"/>
              <a:t>a</a:t>
            </a:r>
            <a:r>
              <a:rPr spc="20" dirty="0"/>
              <a:t> </a:t>
            </a:r>
            <a:r>
              <a:rPr dirty="0"/>
              <a:t>potential</a:t>
            </a:r>
            <a:r>
              <a:rPr spc="25" dirty="0"/>
              <a:t> </a:t>
            </a:r>
            <a:r>
              <a:rPr dirty="0"/>
              <a:t>barrier</a:t>
            </a:r>
            <a:r>
              <a:rPr spc="20" dirty="0"/>
              <a:t> </a:t>
            </a:r>
            <a:r>
              <a:rPr dirty="0"/>
              <a:t>with</a:t>
            </a:r>
            <a:r>
              <a:rPr spc="15" dirty="0"/>
              <a:t> </a:t>
            </a:r>
            <a:r>
              <a:rPr b="0" i="1" spc="114" dirty="0">
                <a:latin typeface="Bookman Old Style"/>
                <a:cs typeface="Bookman Old Style"/>
              </a:rPr>
              <a:t>E</a:t>
            </a:r>
            <a:r>
              <a:rPr b="0" i="1" spc="140" dirty="0">
                <a:latin typeface="Bookman Old Style"/>
                <a:cs typeface="Bookman Old Style"/>
              </a:rPr>
              <a:t> </a:t>
            </a:r>
            <a:r>
              <a:rPr b="0" i="1" spc="395" dirty="0">
                <a:latin typeface="Bookman Old Style"/>
                <a:cs typeface="Bookman Old Style"/>
              </a:rPr>
              <a:t>&gt;</a:t>
            </a:r>
            <a:r>
              <a:rPr b="0" i="1" spc="-10" dirty="0">
                <a:latin typeface="Bookman Old Style"/>
                <a:cs typeface="Bookman Old Style"/>
              </a:rPr>
              <a:t> </a:t>
            </a:r>
            <a:r>
              <a:rPr b="0" i="1" dirty="0">
                <a:latin typeface="Bookman Old Style"/>
                <a:cs typeface="Bookman Old Style"/>
              </a:rPr>
              <a:t>U</a:t>
            </a:r>
            <a:r>
              <a:rPr sz="3075" baseline="-13550" dirty="0"/>
              <a:t>0</a:t>
            </a:r>
            <a:r>
              <a:rPr sz="2450" dirty="0"/>
              <a:t>,</a:t>
            </a:r>
            <a:r>
              <a:rPr sz="2450" spc="55" dirty="0"/>
              <a:t> </a:t>
            </a:r>
            <a:r>
              <a:rPr sz="2450" spc="-25" dirty="0"/>
              <a:t>the </a:t>
            </a:r>
            <a:r>
              <a:rPr sz="2450" dirty="0"/>
              <a:t>particle</a:t>
            </a:r>
            <a:r>
              <a:rPr sz="2450" spc="-25" dirty="0"/>
              <a:t> </a:t>
            </a:r>
            <a:r>
              <a:rPr sz="2450" spc="-20" dirty="0"/>
              <a:t>continues </a:t>
            </a:r>
            <a:r>
              <a:rPr sz="2450" dirty="0"/>
              <a:t>to</a:t>
            </a:r>
            <a:r>
              <a:rPr sz="2450" spc="-15" dirty="0"/>
              <a:t> </a:t>
            </a:r>
            <a:r>
              <a:rPr sz="2450" dirty="0"/>
              <a:t>the</a:t>
            </a:r>
            <a:r>
              <a:rPr sz="2450" spc="-20" dirty="0"/>
              <a:t> </a:t>
            </a:r>
            <a:r>
              <a:rPr sz="2450" dirty="0"/>
              <a:t>right</a:t>
            </a:r>
            <a:r>
              <a:rPr sz="2450" spc="-20" dirty="0"/>
              <a:t> </a:t>
            </a:r>
            <a:r>
              <a:rPr sz="2450" spc="-80" dirty="0"/>
              <a:t>slower</a:t>
            </a:r>
            <a:r>
              <a:rPr sz="2450" spc="-20" dirty="0"/>
              <a:t> </a:t>
            </a:r>
            <a:r>
              <a:rPr sz="2450" spc="70" dirty="0"/>
              <a:t>than</a:t>
            </a:r>
            <a:r>
              <a:rPr sz="2450" spc="-15" dirty="0"/>
              <a:t> </a:t>
            </a:r>
            <a:r>
              <a:rPr sz="2450" dirty="0"/>
              <a:t>its</a:t>
            </a:r>
            <a:r>
              <a:rPr sz="2450" spc="-20" dirty="0"/>
              <a:t> original</a:t>
            </a:r>
            <a:r>
              <a:rPr sz="2450" spc="-15" dirty="0"/>
              <a:t> </a:t>
            </a:r>
            <a:r>
              <a:rPr sz="2450" dirty="0"/>
              <a:t>speed.</a:t>
            </a:r>
            <a:r>
              <a:rPr sz="2450" spc="370" dirty="0"/>
              <a:t> </a:t>
            </a:r>
            <a:r>
              <a:rPr sz="2450" spc="55" dirty="0"/>
              <a:t>What </a:t>
            </a:r>
            <a:r>
              <a:rPr sz="2450" dirty="0"/>
              <a:t>does</a:t>
            </a:r>
            <a:r>
              <a:rPr sz="2450" spc="350" dirty="0"/>
              <a:t> </a:t>
            </a:r>
            <a:r>
              <a:rPr sz="2450" spc="114" dirty="0"/>
              <a:t>that</a:t>
            </a:r>
            <a:r>
              <a:rPr sz="2450" spc="360" dirty="0"/>
              <a:t> </a:t>
            </a:r>
            <a:r>
              <a:rPr sz="2450" dirty="0"/>
              <a:t>suggest</a:t>
            </a:r>
            <a:r>
              <a:rPr sz="2450" spc="360" dirty="0"/>
              <a:t> </a:t>
            </a:r>
            <a:r>
              <a:rPr sz="2450" spc="50" dirty="0"/>
              <a:t>about</a:t>
            </a:r>
            <a:r>
              <a:rPr sz="2450" spc="360" dirty="0"/>
              <a:t> </a:t>
            </a:r>
            <a:r>
              <a:rPr sz="2450" dirty="0"/>
              <a:t>the</a:t>
            </a:r>
            <a:r>
              <a:rPr sz="2450" spc="360" dirty="0"/>
              <a:t> </a:t>
            </a:r>
            <a:r>
              <a:rPr sz="2450" dirty="0"/>
              <a:t>behavior</a:t>
            </a:r>
            <a:r>
              <a:rPr sz="2450" spc="360" dirty="0"/>
              <a:t> </a:t>
            </a:r>
            <a:r>
              <a:rPr sz="2450" dirty="0"/>
              <a:t>of</a:t>
            </a:r>
            <a:r>
              <a:rPr sz="2450" spc="365" dirty="0"/>
              <a:t> </a:t>
            </a:r>
            <a:r>
              <a:rPr sz="2450" dirty="0"/>
              <a:t>a</a:t>
            </a:r>
            <a:r>
              <a:rPr sz="2450" spc="360" dirty="0"/>
              <a:t> </a:t>
            </a:r>
            <a:r>
              <a:rPr sz="2450" dirty="0"/>
              <a:t>quantum</a:t>
            </a:r>
            <a:r>
              <a:rPr sz="2450" spc="360" dirty="0"/>
              <a:t> </a:t>
            </a:r>
            <a:r>
              <a:rPr sz="2450" spc="-10" dirty="0"/>
              <a:t>mechanical </a:t>
            </a:r>
            <a:r>
              <a:rPr sz="2450" spc="-25" dirty="0"/>
              <a:t>wavefunction</a:t>
            </a:r>
            <a:r>
              <a:rPr sz="2450" spc="105" dirty="0"/>
              <a:t> </a:t>
            </a:r>
            <a:r>
              <a:rPr sz="2450" dirty="0"/>
              <a:t>in</a:t>
            </a:r>
            <a:r>
              <a:rPr sz="2450" spc="110" dirty="0"/>
              <a:t> </a:t>
            </a:r>
            <a:r>
              <a:rPr sz="2450" dirty="0"/>
              <a:t>the</a:t>
            </a:r>
            <a:r>
              <a:rPr sz="2450" spc="105" dirty="0"/>
              <a:t> </a:t>
            </a:r>
            <a:r>
              <a:rPr sz="2450" dirty="0"/>
              <a:t>same</a:t>
            </a:r>
            <a:r>
              <a:rPr sz="2450" spc="105" dirty="0"/>
              <a:t> </a:t>
            </a:r>
            <a:r>
              <a:rPr sz="2450" dirty="0"/>
              <a:t>situation?</a:t>
            </a:r>
            <a:r>
              <a:rPr sz="2450" spc="355" dirty="0"/>
              <a:t> </a:t>
            </a:r>
            <a:r>
              <a:rPr sz="2450" dirty="0"/>
              <a:t>(Choose</a:t>
            </a:r>
            <a:r>
              <a:rPr sz="2450" spc="100" dirty="0"/>
              <a:t> </a:t>
            </a:r>
            <a:r>
              <a:rPr sz="2450" spc="-10" dirty="0"/>
              <a:t>one.)</a:t>
            </a:r>
            <a:endParaRPr sz="2450">
              <a:latin typeface="Bookman Old Style"/>
              <a:cs typeface="Bookman Old Style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07745" y="2929545"/>
            <a:ext cx="8268334" cy="317436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393700" marR="5080" indent="-370205" algn="just">
              <a:lnSpc>
                <a:spcPct val="101699"/>
              </a:lnSpc>
              <a:spcBef>
                <a:spcPts val="75"/>
              </a:spcBef>
              <a:buAutoNum type="alphaUcPeriod"/>
              <a:tabLst>
                <a:tab pos="394970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eigenstates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on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right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side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spc="-80" dirty="0">
                <a:latin typeface="Times New Roman"/>
                <a:cs typeface="Times New Roman"/>
              </a:rPr>
              <a:t>of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barrier,</a:t>
            </a:r>
            <a:r>
              <a:rPr sz="2450" spc="35" dirty="0">
                <a:latin typeface="Times New Roman"/>
                <a:cs typeface="Times New Roman"/>
              </a:rPr>
              <a:t> </a:t>
            </a:r>
            <a:r>
              <a:rPr sz="2450" spc="-30" dirty="0">
                <a:latin typeface="Times New Roman"/>
                <a:cs typeface="Times New Roman"/>
              </a:rPr>
              <a:t>which</a:t>
            </a:r>
            <a:r>
              <a:rPr sz="2450" spc="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represent 	</a:t>
            </a:r>
            <a:r>
              <a:rPr sz="2450" dirty="0">
                <a:latin typeface="Times New Roman"/>
                <a:cs typeface="Times New Roman"/>
              </a:rPr>
              <a:t>traveling </a:t>
            </a:r>
            <a:r>
              <a:rPr sz="2450" spc="-50" dirty="0">
                <a:latin typeface="Times New Roman"/>
                <a:cs typeface="Times New Roman"/>
              </a:rPr>
              <a:t>waves,</a:t>
            </a:r>
            <a:r>
              <a:rPr sz="2450" spc="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will</a:t>
            </a:r>
            <a:r>
              <a:rPr sz="2450" spc="-5" dirty="0">
                <a:latin typeface="Times New Roman"/>
                <a:cs typeface="Times New Roman"/>
              </a:rPr>
              <a:t> </a:t>
            </a:r>
            <a:r>
              <a:rPr sz="2450" spc="-30" dirty="0">
                <a:latin typeface="Times New Roman"/>
                <a:cs typeface="Times New Roman"/>
              </a:rPr>
              <a:t>move</a:t>
            </a:r>
            <a:r>
              <a:rPr sz="2450" spc="-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more</a:t>
            </a:r>
            <a:r>
              <a:rPr sz="2450" spc="-5" dirty="0">
                <a:latin typeface="Times New Roman"/>
                <a:cs typeface="Times New Roman"/>
              </a:rPr>
              <a:t> </a:t>
            </a:r>
            <a:r>
              <a:rPr sz="2450" spc="-60" dirty="0">
                <a:latin typeface="Times New Roman"/>
                <a:cs typeface="Times New Roman"/>
              </a:rPr>
              <a:t>slowly</a:t>
            </a:r>
            <a:r>
              <a:rPr sz="2450" dirty="0">
                <a:latin typeface="Times New Roman"/>
                <a:cs typeface="Times New Roman"/>
              </a:rPr>
              <a:t> </a:t>
            </a:r>
            <a:r>
              <a:rPr sz="2450" spc="70" dirty="0">
                <a:latin typeface="Times New Roman"/>
                <a:cs typeface="Times New Roman"/>
              </a:rPr>
              <a:t>than</a:t>
            </a:r>
            <a:r>
              <a:rPr sz="2450" dirty="0">
                <a:latin typeface="Times New Roman"/>
                <a:cs typeface="Times New Roman"/>
              </a:rPr>
              <a:t> the</a:t>
            </a:r>
            <a:r>
              <a:rPr sz="2450" spc="-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eigenstates</a:t>
            </a:r>
            <a:r>
              <a:rPr sz="2450" spc="-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on 	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left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side</a:t>
            </a:r>
            <a:r>
              <a:rPr sz="2450" spc="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barrier.</a:t>
            </a:r>
            <a:endParaRPr sz="2450">
              <a:latin typeface="Times New Roman"/>
              <a:cs typeface="Times New Roman"/>
            </a:endParaRPr>
          </a:p>
          <a:p>
            <a:pPr marL="393700" marR="8255" indent="-358140" algn="just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94970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-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individual</a:t>
            </a:r>
            <a:r>
              <a:rPr sz="2450" spc="-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eigenstates</a:t>
            </a:r>
            <a:r>
              <a:rPr sz="2450" spc="-5" dirty="0">
                <a:latin typeface="Times New Roman"/>
                <a:cs typeface="Times New Roman"/>
              </a:rPr>
              <a:t> </a:t>
            </a:r>
            <a:r>
              <a:rPr sz="2450" spc="-45" dirty="0">
                <a:latin typeface="Times New Roman"/>
                <a:cs typeface="Times New Roman"/>
              </a:rPr>
              <a:t>will</a:t>
            </a:r>
            <a:r>
              <a:rPr sz="2450" dirty="0">
                <a:latin typeface="Times New Roman"/>
                <a:cs typeface="Times New Roman"/>
              </a:rPr>
              <a:t> not</a:t>
            </a:r>
            <a:r>
              <a:rPr sz="2450" spc="-5" dirty="0">
                <a:latin typeface="Times New Roman"/>
                <a:cs typeface="Times New Roman"/>
              </a:rPr>
              <a:t> </a:t>
            </a:r>
            <a:r>
              <a:rPr sz="2450" spc="-55" dirty="0">
                <a:latin typeface="Times New Roman"/>
                <a:cs typeface="Times New Roman"/>
              </a:rPr>
              <a:t>move</a:t>
            </a:r>
            <a:r>
              <a:rPr sz="2450" spc="-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more </a:t>
            </a:r>
            <a:r>
              <a:rPr sz="2450" spc="-90" dirty="0">
                <a:latin typeface="Times New Roman"/>
                <a:cs typeface="Times New Roman"/>
              </a:rPr>
              <a:t>slowly,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spc="80" dirty="0">
                <a:latin typeface="Times New Roman"/>
                <a:cs typeface="Times New Roman"/>
              </a:rPr>
              <a:t>but</a:t>
            </a:r>
            <a:r>
              <a:rPr sz="2450" spc="-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their 	</a:t>
            </a:r>
            <a:r>
              <a:rPr sz="2450" dirty="0">
                <a:latin typeface="Times New Roman"/>
                <a:cs typeface="Times New Roman"/>
              </a:rPr>
              <a:t>group</a:t>
            </a:r>
            <a:r>
              <a:rPr sz="2450" spc="-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velocity</a:t>
            </a:r>
            <a:r>
              <a:rPr sz="2450" spc="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will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be</a:t>
            </a:r>
            <a:r>
              <a:rPr sz="2450" spc="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slower.</a:t>
            </a:r>
            <a:endParaRPr sz="2450">
              <a:latin typeface="Times New Roman"/>
              <a:cs typeface="Times New Roman"/>
            </a:endParaRPr>
          </a:p>
          <a:p>
            <a:pPr marL="393700" indent="-361950" algn="just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dirty="0">
                <a:latin typeface="Times New Roman"/>
                <a:cs typeface="Times New Roman"/>
              </a:rPr>
              <a:t>Neither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these</a:t>
            </a:r>
            <a:r>
              <a:rPr sz="2450" spc="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3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necessarily</a:t>
            </a:r>
            <a:r>
              <a:rPr sz="2450" spc="3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true.</a:t>
            </a:r>
            <a:endParaRPr sz="2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945"/>
              </a:spcBef>
              <a:tabLst>
                <a:tab pos="16211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-50" dirty="0">
                <a:latin typeface="Times New Roman"/>
                <a:cs typeface="Times New Roman"/>
              </a:rPr>
              <a:t>B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06119" y="889022"/>
            <a:ext cx="8305800" cy="6375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081779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latin typeface="Georgia"/>
                <a:cs typeface="Georgia"/>
              </a:rPr>
              <a:t>6.6.</a:t>
            </a:r>
            <a:r>
              <a:rPr sz="1200" spc="110" dirty="0">
                <a:latin typeface="Georgia"/>
                <a:cs typeface="Georgia"/>
              </a:rPr>
              <a:t>  </a:t>
            </a:r>
            <a:r>
              <a:rPr sz="1200" dirty="0">
                <a:latin typeface="Georgia"/>
                <a:cs typeface="Georgia"/>
              </a:rPr>
              <a:t>THE</a:t>
            </a:r>
            <a:r>
              <a:rPr sz="1200" spc="7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TIME-DEPENDENT</a:t>
            </a:r>
            <a:r>
              <a:rPr sz="1200" spc="65" dirty="0">
                <a:latin typeface="Georgia"/>
                <a:cs typeface="Georgia"/>
              </a:rPr>
              <a:t> </a:t>
            </a:r>
            <a:r>
              <a:rPr sz="1200" spc="-15" dirty="0">
                <a:latin typeface="Georgia"/>
                <a:cs typeface="Georgia"/>
              </a:rPr>
              <a:t>SCHR</a:t>
            </a:r>
            <a:r>
              <a:rPr sz="1200" spc="-755" dirty="0">
                <a:latin typeface="Georgia"/>
                <a:cs typeface="Georgia"/>
              </a:rPr>
              <a:t>O</a:t>
            </a:r>
            <a:r>
              <a:rPr sz="1800" spc="-22" baseline="13888" dirty="0">
                <a:latin typeface="Georgia"/>
                <a:cs typeface="Georgia"/>
              </a:rPr>
              <a:t>¨</a:t>
            </a:r>
            <a:r>
              <a:rPr sz="1800" spc="-195" baseline="13888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DINGER</a:t>
            </a:r>
            <a:r>
              <a:rPr sz="1200" spc="60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EQUATION</a:t>
            </a:r>
            <a:endParaRPr sz="1200">
              <a:latin typeface="Georgia"/>
              <a:cs typeface="Georgia"/>
            </a:endParaRPr>
          </a:p>
          <a:p>
            <a:pPr marL="25400">
              <a:lnSpc>
                <a:spcPct val="100000"/>
              </a:lnSpc>
              <a:spcBef>
                <a:spcPts val="1335"/>
              </a:spcBef>
              <a:tabLst>
                <a:tab pos="585470" algn="l"/>
              </a:tabLst>
            </a:pPr>
            <a:r>
              <a:rPr sz="1700" b="1" spc="-25" dirty="0">
                <a:latin typeface="Georgia"/>
                <a:cs typeface="Georgia"/>
              </a:rPr>
              <a:t>6.6</a:t>
            </a:r>
            <a:r>
              <a:rPr sz="1700" b="1" dirty="0">
                <a:latin typeface="Georgia"/>
                <a:cs typeface="Georgia"/>
              </a:rPr>
              <a:t>	The</a:t>
            </a:r>
            <a:r>
              <a:rPr sz="1700" b="1" spc="105" dirty="0">
                <a:latin typeface="Georgia"/>
                <a:cs typeface="Georgia"/>
              </a:rPr>
              <a:t> </a:t>
            </a:r>
            <a:r>
              <a:rPr sz="1700" b="1" spc="-30" dirty="0">
                <a:latin typeface="Georgia"/>
                <a:cs typeface="Georgia"/>
              </a:rPr>
              <a:t>Time-Dependent</a:t>
            </a:r>
            <a:r>
              <a:rPr sz="1700" b="1" spc="110" dirty="0">
                <a:latin typeface="Georgia"/>
                <a:cs typeface="Georgia"/>
              </a:rPr>
              <a:t> </a:t>
            </a:r>
            <a:r>
              <a:rPr sz="1700" b="1" spc="-35" dirty="0">
                <a:latin typeface="Georgia"/>
                <a:cs typeface="Georgia"/>
              </a:rPr>
              <a:t>S</a:t>
            </a:r>
            <a:r>
              <a:rPr sz="1700" b="1" spc="-95" dirty="0">
                <a:latin typeface="Georgia"/>
                <a:cs typeface="Georgia"/>
              </a:rPr>
              <a:t>c</a:t>
            </a:r>
            <a:r>
              <a:rPr sz="1700" b="1" spc="-35" dirty="0">
                <a:latin typeface="Georgia"/>
                <a:cs typeface="Georgia"/>
              </a:rPr>
              <a:t>hr</a:t>
            </a:r>
            <a:r>
              <a:rPr sz="1700" b="1" spc="-1115" dirty="0">
                <a:latin typeface="Georgia"/>
                <a:cs typeface="Georgia"/>
              </a:rPr>
              <a:t>o</a:t>
            </a:r>
            <a:r>
              <a:rPr sz="1700" b="1" spc="-35" dirty="0">
                <a:latin typeface="Georgia"/>
                <a:cs typeface="Georgia"/>
              </a:rPr>
              <a:t>¨dinger</a:t>
            </a:r>
            <a:r>
              <a:rPr sz="1700" b="1" spc="105" dirty="0">
                <a:latin typeface="Georgia"/>
                <a:cs typeface="Georgia"/>
              </a:rPr>
              <a:t> </a:t>
            </a:r>
            <a:r>
              <a:rPr sz="1700" b="1" spc="-10" dirty="0">
                <a:latin typeface="Georgia"/>
                <a:cs typeface="Georgia"/>
              </a:rPr>
              <a:t>Equation</a:t>
            </a:r>
            <a:endParaRPr sz="1700"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06119" y="889022"/>
            <a:ext cx="828040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  <a:tabLst>
                <a:tab pos="4081145" algn="l"/>
              </a:tabLst>
            </a:pPr>
            <a:r>
              <a:rPr sz="1200" dirty="0">
                <a:latin typeface="Georgia"/>
                <a:cs typeface="Georgia"/>
              </a:rPr>
              <a:t>Quick</a:t>
            </a:r>
            <a:r>
              <a:rPr sz="1200" spc="-35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Check</a:t>
            </a:r>
            <a:r>
              <a:rPr sz="1200" dirty="0">
                <a:latin typeface="Georgia"/>
                <a:cs typeface="Georgia"/>
              </a:rPr>
              <a:t>	6.6.</a:t>
            </a:r>
            <a:r>
              <a:rPr sz="1200" spc="114" dirty="0">
                <a:latin typeface="Georgia"/>
                <a:cs typeface="Georgia"/>
              </a:rPr>
              <a:t>  </a:t>
            </a:r>
            <a:r>
              <a:rPr sz="1200" dirty="0">
                <a:latin typeface="Georgia"/>
                <a:cs typeface="Georgia"/>
              </a:rPr>
              <a:t>THE</a:t>
            </a:r>
            <a:r>
              <a:rPr sz="1200" spc="65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TIME-DEPENDENT</a:t>
            </a:r>
            <a:r>
              <a:rPr sz="1200" spc="65" dirty="0">
                <a:latin typeface="Georgia"/>
                <a:cs typeface="Georgia"/>
              </a:rPr>
              <a:t> </a:t>
            </a:r>
            <a:r>
              <a:rPr sz="1200" spc="-15" dirty="0">
                <a:latin typeface="Georgia"/>
                <a:cs typeface="Georgia"/>
              </a:rPr>
              <a:t>SCHR</a:t>
            </a:r>
            <a:r>
              <a:rPr sz="1200" spc="-755" dirty="0">
                <a:latin typeface="Georgia"/>
                <a:cs typeface="Georgia"/>
              </a:rPr>
              <a:t>O</a:t>
            </a:r>
            <a:r>
              <a:rPr sz="1800" spc="-22" baseline="13888" dirty="0">
                <a:latin typeface="Georgia"/>
                <a:cs typeface="Georgia"/>
              </a:rPr>
              <a:t>¨</a:t>
            </a:r>
            <a:r>
              <a:rPr sz="1800" spc="-195" baseline="13888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DINGER</a:t>
            </a:r>
            <a:r>
              <a:rPr sz="1200" spc="65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EQUATION</a:t>
            </a:r>
            <a:endParaRPr sz="1200">
              <a:latin typeface="Georgia"/>
              <a:cs typeface="Georgi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11122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26005"/>
            <a:ext cx="8253730" cy="78295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6184900" algn="l"/>
              </a:tabLst>
            </a:pPr>
            <a:r>
              <a:rPr dirty="0"/>
              <a:t>Which</a:t>
            </a:r>
            <a:r>
              <a:rPr spc="125" dirty="0"/>
              <a:t> </a:t>
            </a:r>
            <a:r>
              <a:rPr dirty="0"/>
              <a:t>of</a:t>
            </a:r>
            <a:r>
              <a:rPr spc="125" dirty="0"/>
              <a:t> </a:t>
            </a:r>
            <a:r>
              <a:rPr dirty="0"/>
              <a:t>the</a:t>
            </a:r>
            <a:r>
              <a:rPr spc="120" dirty="0"/>
              <a:t> </a:t>
            </a:r>
            <a:r>
              <a:rPr spc="-60" dirty="0"/>
              <a:t>following</a:t>
            </a:r>
            <a:r>
              <a:rPr spc="120" dirty="0"/>
              <a:t> </a:t>
            </a:r>
            <a:r>
              <a:rPr dirty="0"/>
              <a:t>are</a:t>
            </a:r>
            <a:r>
              <a:rPr spc="120" dirty="0"/>
              <a:t> </a:t>
            </a:r>
            <a:r>
              <a:rPr dirty="0"/>
              <a:t>separable</a:t>
            </a:r>
            <a:r>
              <a:rPr spc="120" dirty="0"/>
              <a:t> </a:t>
            </a:r>
            <a:r>
              <a:rPr spc="-10" dirty="0"/>
              <a:t>functions?</a:t>
            </a:r>
            <a:r>
              <a:rPr dirty="0"/>
              <a:t>	(Choose</a:t>
            </a:r>
            <a:r>
              <a:rPr spc="60" dirty="0"/>
              <a:t> </a:t>
            </a:r>
            <a:r>
              <a:rPr dirty="0"/>
              <a:t>all</a:t>
            </a:r>
            <a:r>
              <a:rPr spc="60" dirty="0"/>
              <a:t> </a:t>
            </a:r>
            <a:r>
              <a:rPr spc="95" dirty="0"/>
              <a:t>that </a:t>
            </a:r>
            <a:r>
              <a:rPr spc="-10" dirty="0"/>
              <a:t>apply.)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02437" y="2059259"/>
            <a:ext cx="3354070" cy="255651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99415" indent="-370205">
              <a:lnSpc>
                <a:spcPct val="100000"/>
              </a:lnSpc>
              <a:spcBef>
                <a:spcPts val="1140"/>
              </a:spcBef>
              <a:buFont typeface="Times New Roman"/>
              <a:buAutoNum type="alphaUcPeriod"/>
              <a:tabLst>
                <a:tab pos="399415" algn="l"/>
              </a:tabLst>
            </a:pPr>
            <a:r>
              <a:rPr sz="2450" b="0" i="1" spc="70" dirty="0">
                <a:latin typeface="Bookman Old Style"/>
                <a:cs typeface="Bookman Old Style"/>
              </a:rPr>
              <a:t>f</a:t>
            </a:r>
            <a:r>
              <a:rPr sz="3075" spc="104" baseline="-13550" dirty="0">
                <a:latin typeface="Times New Roman"/>
                <a:cs typeface="Times New Roman"/>
              </a:rPr>
              <a:t>1</a:t>
            </a:r>
            <a:r>
              <a:rPr sz="2450" spc="70" dirty="0">
                <a:latin typeface="Times New Roman"/>
                <a:cs typeface="Times New Roman"/>
              </a:rPr>
              <a:t>(</a:t>
            </a:r>
            <a:r>
              <a:rPr sz="2450" b="0" i="1" spc="70" dirty="0">
                <a:latin typeface="Bookman Old Style"/>
                <a:cs typeface="Bookman Old Style"/>
              </a:rPr>
              <a:t>x,</a:t>
            </a:r>
            <a:r>
              <a:rPr sz="2450" b="0" i="1" spc="-320" dirty="0">
                <a:latin typeface="Bookman Old Style"/>
                <a:cs typeface="Bookman Old Style"/>
              </a:rPr>
              <a:t> </a:t>
            </a:r>
            <a:r>
              <a:rPr sz="2450" b="0" i="1" dirty="0">
                <a:latin typeface="Bookman Old Style"/>
                <a:cs typeface="Bookman Old Style"/>
              </a:rPr>
              <a:t>y</a:t>
            </a:r>
            <a:r>
              <a:rPr sz="2450" dirty="0">
                <a:latin typeface="Times New Roman"/>
                <a:cs typeface="Times New Roman"/>
              </a:rPr>
              <a:t>)</a:t>
            </a:r>
            <a:r>
              <a:rPr sz="2450" spc="-10" dirty="0">
                <a:latin typeface="Times New Roman"/>
                <a:cs typeface="Times New Roman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=</a:t>
            </a:r>
            <a:r>
              <a:rPr sz="2450" spc="20" dirty="0">
                <a:latin typeface="Times New Roman"/>
                <a:cs typeface="Times New Roman"/>
              </a:rPr>
              <a:t> </a:t>
            </a:r>
            <a:r>
              <a:rPr sz="2450" b="0" i="1" dirty="0">
                <a:latin typeface="Bookman Old Style"/>
                <a:cs typeface="Bookman Old Style"/>
              </a:rPr>
              <a:t>x</a:t>
            </a:r>
            <a:r>
              <a:rPr sz="3075" baseline="24390" dirty="0">
                <a:latin typeface="Times New Roman"/>
                <a:cs typeface="Times New Roman"/>
              </a:rPr>
              <a:t>3</a:t>
            </a:r>
            <a:r>
              <a:rPr sz="3075" spc="-127" baseline="2439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sin(3</a:t>
            </a:r>
            <a:r>
              <a:rPr sz="2450" b="0" i="1" spc="-10" dirty="0">
                <a:latin typeface="Bookman Old Style"/>
                <a:cs typeface="Bookman Old Style"/>
              </a:rPr>
              <a:t>y</a:t>
            </a:r>
            <a:r>
              <a:rPr sz="2450" spc="-10" dirty="0">
                <a:latin typeface="Times New Roman"/>
                <a:cs typeface="Times New Roman"/>
              </a:rPr>
              <a:t>)</a:t>
            </a:r>
            <a:endParaRPr sz="2450">
              <a:latin typeface="Times New Roman"/>
              <a:cs typeface="Times New Roman"/>
            </a:endParaRPr>
          </a:p>
          <a:p>
            <a:pPr marL="399415" indent="-358140">
              <a:lnSpc>
                <a:spcPct val="100000"/>
              </a:lnSpc>
              <a:spcBef>
                <a:spcPts val="1045"/>
              </a:spcBef>
              <a:buFont typeface="Times New Roman"/>
              <a:buAutoNum type="alphaUcPeriod"/>
              <a:tabLst>
                <a:tab pos="399415" algn="l"/>
              </a:tabLst>
            </a:pPr>
            <a:r>
              <a:rPr sz="2450" b="0" i="1" spc="70" dirty="0">
                <a:latin typeface="Bookman Old Style"/>
                <a:cs typeface="Bookman Old Style"/>
              </a:rPr>
              <a:t>f</a:t>
            </a:r>
            <a:r>
              <a:rPr sz="3075" spc="104" baseline="-13550" dirty="0">
                <a:latin typeface="Times New Roman"/>
                <a:cs typeface="Times New Roman"/>
              </a:rPr>
              <a:t>2</a:t>
            </a:r>
            <a:r>
              <a:rPr sz="2450" spc="70" dirty="0">
                <a:latin typeface="Times New Roman"/>
                <a:cs typeface="Times New Roman"/>
              </a:rPr>
              <a:t>(</a:t>
            </a:r>
            <a:r>
              <a:rPr sz="2450" b="0" i="1" spc="70" dirty="0">
                <a:latin typeface="Bookman Old Style"/>
                <a:cs typeface="Bookman Old Style"/>
              </a:rPr>
              <a:t>x,</a:t>
            </a:r>
            <a:r>
              <a:rPr sz="2450" b="0" i="1" spc="-320" dirty="0">
                <a:latin typeface="Bookman Old Style"/>
                <a:cs typeface="Bookman Old Style"/>
              </a:rPr>
              <a:t> </a:t>
            </a:r>
            <a:r>
              <a:rPr sz="2450" b="0" i="1" dirty="0">
                <a:latin typeface="Bookman Old Style"/>
                <a:cs typeface="Bookman Old Style"/>
              </a:rPr>
              <a:t>y</a:t>
            </a:r>
            <a:r>
              <a:rPr sz="2450" dirty="0">
                <a:latin typeface="Times New Roman"/>
                <a:cs typeface="Times New Roman"/>
              </a:rPr>
              <a:t>)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=</a:t>
            </a:r>
            <a:r>
              <a:rPr sz="2450" spc="35" dirty="0">
                <a:latin typeface="Times New Roman"/>
                <a:cs typeface="Times New Roman"/>
              </a:rPr>
              <a:t> </a:t>
            </a:r>
            <a:r>
              <a:rPr sz="2450" b="0" i="1" dirty="0">
                <a:latin typeface="Bookman Old Style"/>
                <a:cs typeface="Bookman Old Style"/>
              </a:rPr>
              <a:t>x</a:t>
            </a:r>
            <a:r>
              <a:rPr sz="3075" baseline="24390" dirty="0">
                <a:latin typeface="Times New Roman"/>
                <a:cs typeface="Times New Roman"/>
              </a:rPr>
              <a:t>3</a:t>
            </a:r>
            <a:r>
              <a:rPr sz="3075" spc="75" baseline="24390" dirty="0">
                <a:latin typeface="Times New Roman"/>
                <a:cs typeface="Times New Roman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+</a:t>
            </a:r>
            <a:r>
              <a:rPr sz="2450" spc="-9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sin(3</a:t>
            </a:r>
            <a:r>
              <a:rPr sz="2450" b="0" i="1" spc="-10" dirty="0">
                <a:latin typeface="Bookman Old Style"/>
                <a:cs typeface="Bookman Old Style"/>
              </a:rPr>
              <a:t>y</a:t>
            </a:r>
            <a:r>
              <a:rPr sz="2450" spc="-10" dirty="0">
                <a:latin typeface="Times New Roman"/>
                <a:cs typeface="Times New Roman"/>
              </a:rPr>
              <a:t>)</a:t>
            </a:r>
            <a:endParaRPr sz="2450">
              <a:latin typeface="Times New Roman"/>
              <a:cs typeface="Times New Roman"/>
            </a:endParaRPr>
          </a:p>
          <a:p>
            <a:pPr marL="399415" indent="-361950">
              <a:lnSpc>
                <a:spcPct val="100000"/>
              </a:lnSpc>
              <a:spcBef>
                <a:spcPts val="1045"/>
              </a:spcBef>
              <a:buFont typeface="Times New Roman"/>
              <a:buAutoNum type="alphaUcPeriod"/>
              <a:tabLst>
                <a:tab pos="399415" algn="l"/>
              </a:tabLst>
            </a:pPr>
            <a:r>
              <a:rPr sz="2450" b="0" i="1" spc="70" dirty="0">
                <a:latin typeface="Bookman Old Style"/>
                <a:cs typeface="Bookman Old Style"/>
              </a:rPr>
              <a:t>f</a:t>
            </a:r>
            <a:r>
              <a:rPr sz="3075" spc="104" baseline="-13550" dirty="0">
                <a:latin typeface="Times New Roman"/>
                <a:cs typeface="Times New Roman"/>
              </a:rPr>
              <a:t>3</a:t>
            </a:r>
            <a:r>
              <a:rPr sz="2450" spc="70" dirty="0">
                <a:latin typeface="Times New Roman"/>
                <a:cs typeface="Times New Roman"/>
              </a:rPr>
              <a:t>(</a:t>
            </a:r>
            <a:r>
              <a:rPr sz="2450" b="0" i="1" spc="70" dirty="0">
                <a:latin typeface="Bookman Old Style"/>
                <a:cs typeface="Bookman Old Style"/>
              </a:rPr>
              <a:t>x,</a:t>
            </a:r>
            <a:r>
              <a:rPr sz="2450" b="0" i="1" spc="-320" dirty="0">
                <a:latin typeface="Bookman Old Style"/>
                <a:cs typeface="Bookman Old Style"/>
              </a:rPr>
              <a:t> </a:t>
            </a:r>
            <a:r>
              <a:rPr sz="2450" b="0" i="1" dirty="0">
                <a:latin typeface="Bookman Old Style"/>
                <a:cs typeface="Bookman Old Style"/>
              </a:rPr>
              <a:t>y</a:t>
            </a:r>
            <a:r>
              <a:rPr sz="2450" dirty="0">
                <a:latin typeface="Times New Roman"/>
                <a:cs typeface="Times New Roman"/>
              </a:rPr>
              <a:t>)</a:t>
            </a:r>
            <a:r>
              <a:rPr sz="2450" spc="-15" dirty="0">
                <a:latin typeface="Times New Roman"/>
                <a:cs typeface="Times New Roman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=</a:t>
            </a:r>
            <a:r>
              <a:rPr sz="2450" spc="2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sin(3</a:t>
            </a:r>
            <a:r>
              <a:rPr sz="2450" b="0" i="1" spc="-10" dirty="0">
                <a:latin typeface="Bookman Old Style"/>
                <a:cs typeface="Bookman Old Style"/>
              </a:rPr>
              <a:t>x</a:t>
            </a:r>
            <a:r>
              <a:rPr sz="3075" spc="-15" baseline="24390" dirty="0">
                <a:latin typeface="Times New Roman"/>
                <a:cs typeface="Times New Roman"/>
              </a:rPr>
              <a:t>3</a:t>
            </a:r>
            <a:r>
              <a:rPr sz="2450" b="0" i="1" spc="-10" dirty="0">
                <a:latin typeface="Bookman Old Style"/>
                <a:cs typeface="Bookman Old Style"/>
              </a:rPr>
              <a:t>y</a:t>
            </a:r>
            <a:r>
              <a:rPr sz="2450" spc="-10" dirty="0">
                <a:latin typeface="Times New Roman"/>
                <a:cs typeface="Times New Roman"/>
              </a:rPr>
              <a:t>)</a:t>
            </a:r>
            <a:endParaRPr sz="2450">
              <a:latin typeface="Times New Roman"/>
              <a:cs typeface="Times New Roman"/>
            </a:endParaRPr>
          </a:p>
          <a:p>
            <a:pPr marL="399415" indent="-374015">
              <a:lnSpc>
                <a:spcPct val="100000"/>
              </a:lnSpc>
              <a:spcBef>
                <a:spcPts val="1045"/>
              </a:spcBef>
              <a:buFont typeface="Times New Roman"/>
              <a:buAutoNum type="alphaUcPeriod"/>
              <a:tabLst>
                <a:tab pos="399415" algn="l"/>
              </a:tabLst>
            </a:pPr>
            <a:r>
              <a:rPr sz="2450" b="0" i="1" spc="70" dirty="0">
                <a:latin typeface="Bookman Old Style"/>
                <a:cs typeface="Bookman Old Style"/>
              </a:rPr>
              <a:t>f</a:t>
            </a:r>
            <a:r>
              <a:rPr sz="3075" spc="104" baseline="-13550" dirty="0">
                <a:latin typeface="Times New Roman"/>
                <a:cs typeface="Times New Roman"/>
              </a:rPr>
              <a:t>4</a:t>
            </a:r>
            <a:r>
              <a:rPr sz="2450" spc="70" dirty="0">
                <a:latin typeface="Times New Roman"/>
                <a:cs typeface="Times New Roman"/>
              </a:rPr>
              <a:t>(</a:t>
            </a:r>
            <a:r>
              <a:rPr sz="2450" b="0" i="1" spc="70" dirty="0">
                <a:latin typeface="Bookman Old Style"/>
                <a:cs typeface="Bookman Old Style"/>
              </a:rPr>
              <a:t>x,</a:t>
            </a:r>
            <a:r>
              <a:rPr sz="2450" b="0" i="1" spc="-320" dirty="0">
                <a:latin typeface="Bookman Old Style"/>
                <a:cs typeface="Bookman Old Style"/>
              </a:rPr>
              <a:t> </a:t>
            </a:r>
            <a:r>
              <a:rPr sz="2450" b="0" i="1" dirty="0">
                <a:latin typeface="Bookman Old Style"/>
                <a:cs typeface="Bookman Old Style"/>
              </a:rPr>
              <a:t>y</a:t>
            </a:r>
            <a:r>
              <a:rPr sz="2450" dirty="0">
                <a:latin typeface="Times New Roman"/>
                <a:cs typeface="Times New Roman"/>
              </a:rPr>
              <a:t>)</a:t>
            </a:r>
            <a:r>
              <a:rPr sz="2450" spc="-5" dirty="0">
                <a:latin typeface="Times New Roman"/>
                <a:cs typeface="Times New Roman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=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sin(</a:t>
            </a:r>
            <a:r>
              <a:rPr sz="2450" b="0" i="1" dirty="0">
                <a:latin typeface="Bookman Old Style"/>
                <a:cs typeface="Bookman Old Style"/>
              </a:rPr>
              <a:t>x</a:t>
            </a:r>
            <a:r>
              <a:rPr sz="3075" baseline="24390" dirty="0">
                <a:latin typeface="Times New Roman"/>
                <a:cs typeface="Times New Roman"/>
              </a:rPr>
              <a:t>3</a:t>
            </a:r>
            <a:r>
              <a:rPr sz="3075" spc="67" baseline="24390" dirty="0">
                <a:latin typeface="Times New Roman"/>
                <a:cs typeface="Times New Roman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+</a:t>
            </a:r>
            <a:r>
              <a:rPr sz="2450" spc="-10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3</a:t>
            </a:r>
            <a:r>
              <a:rPr sz="2450" b="0" i="1" spc="-25" dirty="0">
                <a:latin typeface="Bookman Old Style"/>
                <a:cs typeface="Bookman Old Style"/>
              </a:rPr>
              <a:t>y</a:t>
            </a:r>
            <a:r>
              <a:rPr sz="2450" spc="-25" dirty="0">
                <a:latin typeface="Times New Roman"/>
                <a:cs typeface="Times New Roman"/>
              </a:rPr>
              <a:t>)</a:t>
            </a:r>
            <a:endParaRPr sz="2450">
              <a:latin typeface="Times New Roman"/>
              <a:cs typeface="Times New Roman"/>
            </a:endParaRPr>
          </a:p>
          <a:p>
            <a:pPr marL="399415" indent="-349885">
              <a:lnSpc>
                <a:spcPct val="100000"/>
              </a:lnSpc>
              <a:spcBef>
                <a:spcPts val="1045"/>
              </a:spcBef>
              <a:buFont typeface="Times New Roman"/>
              <a:buAutoNum type="alphaUcPeriod"/>
              <a:tabLst>
                <a:tab pos="399415" algn="l"/>
              </a:tabLst>
            </a:pPr>
            <a:r>
              <a:rPr sz="2450" b="0" i="1" spc="70" dirty="0">
                <a:latin typeface="Bookman Old Style"/>
                <a:cs typeface="Bookman Old Style"/>
              </a:rPr>
              <a:t>f</a:t>
            </a:r>
            <a:r>
              <a:rPr sz="3075" spc="104" baseline="-13550" dirty="0">
                <a:latin typeface="Times New Roman"/>
                <a:cs typeface="Times New Roman"/>
              </a:rPr>
              <a:t>5</a:t>
            </a:r>
            <a:r>
              <a:rPr sz="2450" spc="70" dirty="0">
                <a:latin typeface="Times New Roman"/>
                <a:cs typeface="Times New Roman"/>
              </a:rPr>
              <a:t>(</a:t>
            </a:r>
            <a:r>
              <a:rPr sz="2450" b="0" i="1" spc="70" dirty="0">
                <a:latin typeface="Bookman Old Style"/>
                <a:cs typeface="Bookman Old Style"/>
              </a:rPr>
              <a:t>x,</a:t>
            </a:r>
            <a:r>
              <a:rPr sz="2450" b="0" i="1" spc="-320" dirty="0">
                <a:latin typeface="Bookman Old Style"/>
                <a:cs typeface="Bookman Old Style"/>
              </a:rPr>
              <a:t> </a:t>
            </a:r>
            <a:r>
              <a:rPr sz="2450" b="0" i="1" dirty="0">
                <a:latin typeface="Bookman Old Style"/>
                <a:cs typeface="Bookman Old Style"/>
              </a:rPr>
              <a:t>y</a:t>
            </a:r>
            <a:r>
              <a:rPr sz="2450" dirty="0">
                <a:latin typeface="Times New Roman"/>
                <a:cs typeface="Times New Roman"/>
              </a:rPr>
              <a:t>)</a:t>
            </a:r>
            <a:r>
              <a:rPr sz="2450" spc="-15" dirty="0">
                <a:latin typeface="Times New Roman"/>
                <a:cs typeface="Times New Roman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=</a:t>
            </a:r>
            <a:r>
              <a:rPr sz="2450" spc="20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17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06119" y="889022"/>
            <a:ext cx="828040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  <a:tabLst>
                <a:tab pos="4081145" algn="l"/>
              </a:tabLst>
            </a:pPr>
            <a:r>
              <a:rPr sz="1200" dirty="0">
                <a:latin typeface="Georgia"/>
                <a:cs typeface="Georgia"/>
              </a:rPr>
              <a:t>Quick</a:t>
            </a:r>
            <a:r>
              <a:rPr sz="1200" spc="-35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Check</a:t>
            </a:r>
            <a:r>
              <a:rPr sz="1200" dirty="0">
                <a:latin typeface="Georgia"/>
                <a:cs typeface="Georgia"/>
              </a:rPr>
              <a:t>	6.6.</a:t>
            </a:r>
            <a:r>
              <a:rPr sz="1200" spc="114" dirty="0">
                <a:latin typeface="Georgia"/>
                <a:cs typeface="Georgia"/>
              </a:rPr>
              <a:t>  </a:t>
            </a:r>
            <a:r>
              <a:rPr sz="1200" dirty="0">
                <a:latin typeface="Georgia"/>
                <a:cs typeface="Georgia"/>
              </a:rPr>
              <a:t>THE</a:t>
            </a:r>
            <a:r>
              <a:rPr sz="1200" spc="65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TIME-DEPENDENT</a:t>
            </a:r>
            <a:r>
              <a:rPr sz="1200" spc="65" dirty="0">
                <a:latin typeface="Georgia"/>
                <a:cs typeface="Georgia"/>
              </a:rPr>
              <a:t> </a:t>
            </a:r>
            <a:r>
              <a:rPr sz="1200" spc="-15" dirty="0">
                <a:latin typeface="Georgia"/>
                <a:cs typeface="Georgia"/>
              </a:rPr>
              <a:t>SCHR</a:t>
            </a:r>
            <a:r>
              <a:rPr sz="1200" spc="-755" dirty="0">
                <a:latin typeface="Georgia"/>
                <a:cs typeface="Georgia"/>
              </a:rPr>
              <a:t>O</a:t>
            </a:r>
            <a:r>
              <a:rPr sz="1800" spc="-22" baseline="13888" dirty="0">
                <a:latin typeface="Georgia"/>
                <a:cs typeface="Georgia"/>
              </a:rPr>
              <a:t>¨</a:t>
            </a:r>
            <a:r>
              <a:rPr sz="1800" spc="-195" baseline="13888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DINGER</a:t>
            </a:r>
            <a:r>
              <a:rPr sz="1200" spc="65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EQUATION</a:t>
            </a:r>
            <a:endParaRPr sz="1200">
              <a:latin typeface="Georgia"/>
              <a:cs typeface="Georgi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11122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26005"/>
            <a:ext cx="8253730" cy="78295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6184900" algn="l"/>
              </a:tabLst>
            </a:pPr>
            <a:r>
              <a:rPr dirty="0"/>
              <a:t>Which</a:t>
            </a:r>
            <a:r>
              <a:rPr spc="125" dirty="0"/>
              <a:t> </a:t>
            </a:r>
            <a:r>
              <a:rPr dirty="0"/>
              <a:t>of</a:t>
            </a:r>
            <a:r>
              <a:rPr spc="125" dirty="0"/>
              <a:t> </a:t>
            </a:r>
            <a:r>
              <a:rPr dirty="0"/>
              <a:t>the</a:t>
            </a:r>
            <a:r>
              <a:rPr spc="120" dirty="0"/>
              <a:t> </a:t>
            </a:r>
            <a:r>
              <a:rPr spc="-60" dirty="0"/>
              <a:t>following</a:t>
            </a:r>
            <a:r>
              <a:rPr spc="120" dirty="0"/>
              <a:t> </a:t>
            </a:r>
            <a:r>
              <a:rPr dirty="0"/>
              <a:t>are</a:t>
            </a:r>
            <a:r>
              <a:rPr spc="120" dirty="0"/>
              <a:t> </a:t>
            </a:r>
            <a:r>
              <a:rPr dirty="0"/>
              <a:t>separable</a:t>
            </a:r>
            <a:r>
              <a:rPr spc="120" dirty="0"/>
              <a:t> </a:t>
            </a:r>
            <a:r>
              <a:rPr spc="-10" dirty="0"/>
              <a:t>functions?</a:t>
            </a:r>
            <a:r>
              <a:rPr dirty="0"/>
              <a:t>	(Choose</a:t>
            </a:r>
            <a:r>
              <a:rPr spc="60" dirty="0"/>
              <a:t> </a:t>
            </a:r>
            <a:r>
              <a:rPr dirty="0"/>
              <a:t>all</a:t>
            </a:r>
            <a:r>
              <a:rPr spc="60" dirty="0"/>
              <a:t> </a:t>
            </a:r>
            <a:r>
              <a:rPr spc="95" dirty="0"/>
              <a:t>that </a:t>
            </a:r>
            <a:r>
              <a:rPr spc="-10" dirty="0"/>
              <a:t>apply.)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695045" y="2059259"/>
            <a:ext cx="3361690" cy="317627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407034" indent="-370205">
              <a:lnSpc>
                <a:spcPct val="100000"/>
              </a:lnSpc>
              <a:spcBef>
                <a:spcPts val="1140"/>
              </a:spcBef>
              <a:buFont typeface="Times New Roman"/>
              <a:buAutoNum type="alphaUcPeriod"/>
              <a:tabLst>
                <a:tab pos="407034" algn="l"/>
              </a:tabLst>
            </a:pPr>
            <a:r>
              <a:rPr sz="2450" b="0" i="1" spc="70" dirty="0">
                <a:latin typeface="Bookman Old Style"/>
                <a:cs typeface="Bookman Old Style"/>
              </a:rPr>
              <a:t>f</a:t>
            </a:r>
            <a:r>
              <a:rPr sz="3075" spc="104" baseline="-13550" dirty="0">
                <a:latin typeface="Times New Roman"/>
                <a:cs typeface="Times New Roman"/>
              </a:rPr>
              <a:t>1</a:t>
            </a:r>
            <a:r>
              <a:rPr sz="2450" spc="70" dirty="0">
                <a:latin typeface="Times New Roman"/>
                <a:cs typeface="Times New Roman"/>
              </a:rPr>
              <a:t>(</a:t>
            </a:r>
            <a:r>
              <a:rPr sz="2450" b="0" i="1" spc="70" dirty="0">
                <a:latin typeface="Bookman Old Style"/>
                <a:cs typeface="Bookman Old Style"/>
              </a:rPr>
              <a:t>x,</a:t>
            </a:r>
            <a:r>
              <a:rPr sz="2450" b="0" i="1" spc="-320" dirty="0">
                <a:latin typeface="Bookman Old Style"/>
                <a:cs typeface="Bookman Old Style"/>
              </a:rPr>
              <a:t> </a:t>
            </a:r>
            <a:r>
              <a:rPr sz="2450" b="0" i="1" dirty="0">
                <a:latin typeface="Bookman Old Style"/>
                <a:cs typeface="Bookman Old Style"/>
              </a:rPr>
              <a:t>y</a:t>
            </a:r>
            <a:r>
              <a:rPr sz="2450" dirty="0">
                <a:latin typeface="Times New Roman"/>
                <a:cs typeface="Times New Roman"/>
              </a:rPr>
              <a:t>)</a:t>
            </a:r>
            <a:r>
              <a:rPr sz="2450" spc="-10" dirty="0">
                <a:latin typeface="Times New Roman"/>
                <a:cs typeface="Times New Roman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=</a:t>
            </a:r>
            <a:r>
              <a:rPr sz="2450" spc="20" dirty="0">
                <a:latin typeface="Times New Roman"/>
                <a:cs typeface="Times New Roman"/>
              </a:rPr>
              <a:t> </a:t>
            </a:r>
            <a:r>
              <a:rPr sz="2450" b="0" i="1" dirty="0">
                <a:latin typeface="Bookman Old Style"/>
                <a:cs typeface="Bookman Old Style"/>
              </a:rPr>
              <a:t>x</a:t>
            </a:r>
            <a:r>
              <a:rPr sz="3075" baseline="24390" dirty="0">
                <a:latin typeface="Times New Roman"/>
                <a:cs typeface="Times New Roman"/>
              </a:rPr>
              <a:t>3</a:t>
            </a:r>
            <a:r>
              <a:rPr sz="3075" spc="-127" baseline="2439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sin(3</a:t>
            </a:r>
            <a:r>
              <a:rPr sz="2450" b="0" i="1" spc="-10" dirty="0">
                <a:latin typeface="Bookman Old Style"/>
                <a:cs typeface="Bookman Old Style"/>
              </a:rPr>
              <a:t>y</a:t>
            </a:r>
            <a:r>
              <a:rPr sz="2450" spc="-10" dirty="0">
                <a:latin typeface="Times New Roman"/>
                <a:cs typeface="Times New Roman"/>
              </a:rPr>
              <a:t>)</a:t>
            </a:r>
            <a:endParaRPr sz="2450">
              <a:latin typeface="Times New Roman"/>
              <a:cs typeface="Times New Roman"/>
            </a:endParaRPr>
          </a:p>
          <a:p>
            <a:pPr marL="407034" indent="-358140">
              <a:lnSpc>
                <a:spcPct val="100000"/>
              </a:lnSpc>
              <a:spcBef>
                <a:spcPts val="1045"/>
              </a:spcBef>
              <a:buFont typeface="Times New Roman"/>
              <a:buAutoNum type="alphaUcPeriod"/>
              <a:tabLst>
                <a:tab pos="407034" algn="l"/>
              </a:tabLst>
            </a:pPr>
            <a:r>
              <a:rPr sz="2450" b="0" i="1" spc="70" dirty="0">
                <a:latin typeface="Bookman Old Style"/>
                <a:cs typeface="Bookman Old Style"/>
              </a:rPr>
              <a:t>f</a:t>
            </a:r>
            <a:r>
              <a:rPr sz="3075" spc="104" baseline="-13550" dirty="0">
                <a:latin typeface="Times New Roman"/>
                <a:cs typeface="Times New Roman"/>
              </a:rPr>
              <a:t>2</a:t>
            </a:r>
            <a:r>
              <a:rPr sz="2450" spc="70" dirty="0">
                <a:latin typeface="Times New Roman"/>
                <a:cs typeface="Times New Roman"/>
              </a:rPr>
              <a:t>(</a:t>
            </a:r>
            <a:r>
              <a:rPr sz="2450" b="0" i="1" spc="70" dirty="0">
                <a:latin typeface="Bookman Old Style"/>
                <a:cs typeface="Bookman Old Style"/>
              </a:rPr>
              <a:t>x,</a:t>
            </a:r>
            <a:r>
              <a:rPr sz="2450" b="0" i="1" spc="-320" dirty="0">
                <a:latin typeface="Bookman Old Style"/>
                <a:cs typeface="Bookman Old Style"/>
              </a:rPr>
              <a:t> </a:t>
            </a:r>
            <a:r>
              <a:rPr sz="2450" b="0" i="1" dirty="0">
                <a:latin typeface="Bookman Old Style"/>
                <a:cs typeface="Bookman Old Style"/>
              </a:rPr>
              <a:t>y</a:t>
            </a:r>
            <a:r>
              <a:rPr sz="2450" dirty="0">
                <a:latin typeface="Times New Roman"/>
                <a:cs typeface="Times New Roman"/>
              </a:rPr>
              <a:t>)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=</a:t>
            </a:r>
            <a:r>
              <a:rPr sz="2450" spc="35" dirty="0">
                <a:latin typeface="Times New Roman"/>
                <a:cs typeface="Times New Roman"/>
              </a:rPr>
              <a:t> </a:t>
            </a:r>
            <a:r>
              <a:rPr sz="2450" b="0" i="1" dirty="0">
                <a:latin typeface="Bookman Old Style"/>
                <a:cs typeface="Bookman Old Style"/>
              </a:rPr>
              <a:t>x</a:t>
            </a:r>
            <a:r>
              <a:rPr sz="3075" baseline="24390" dirty="0">
                <a:latin typeface="Times New Roman"/>
                <a:cs typeface="Times New Roman"/>
              </a:rPr>
              <a:t>3</a:t>
            </a:r>
            <a:r>
              <a:rPr sz="3075" spc="75" baseline="24390" dirty="0">
                <a:latin typeface="Times New Roman"/>
                <a:cs typeface="Times New Roman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+</a:t>
            </a:r>
            <a:r>
              <a:rPr sz="2450" spc="-9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sin(3</a:t>
            </a:r>
            <a:r>
              <a:rPr sz="2450" b="0" i="1" spc="-10" dirty="0">
                <a:latin typeface="Bookman Old Style"/>
                <a:cs typeface="Bookman Old Style"/>
              </a:rPr>
              <a:t>y</a:t>
            </a:r>
            <a:r>
              <a:rPr sz="2450" spc="-10" dirty="0">
                <a:latin typeface="Times New Roman"/>
                <a:cs typeface="Times New Roman"/>
              </a:rPr>
              <a:t>)</a:t>
            </a:r>
            <a:endParaRPr sz="2450">
              <a:latin typeface="Times New Roman"/>
              <a:cs typeface="Times New Roman"/>
            </a:endParaRPr>
          </a:p>
          <a:p>
            <a:pPr marL="406400" indent="-361950">
              <a:lnSpc>
                <a:spcPct val="100000"/>
              </a:lnSpc>
              <a:spcBef>
                <a:spcPts val="1045"/>
              </a:spcBef>
              <a:buFont typeface="Times New Roman"/>
              <a:buAutoNum type="alphaUcPeriod"/>
              <a:tabLst>
                <a:tab pos="406400" algn="l"/>
              </a:tabLst>
            </a:pPr>
            <a:r>
              <a:rPr sz="2450" b="0" i="1" spc="70" dirty="0">
                <a:latin typeface="Bookman Old Style"/>
                <a:cs typeface="Bookman Old Style"/>
              </a:rPr>
              <a:t>f</a:t>
            </a:r>
            <a:r>
              <a:rPr sz="3075" spc="104" baseline="-13550" dirty="0">
                <a:latin typeface="Times New Roman"/>
                <a:cs typeface="Times New Roman"/>
              </a:rPr>
              <a:t>3</a:t>
            </a:r>
            <a:r>
              <a:rPr sz="2450" spc="70" dirty="0">
                <a:latin typeface="Times New Roman"/>
                <a:cs typeface="Times New Roman"/>
              </a:rPr>
              <a:t>(</a:t>
            </a:r>
            <a:r>
              <a:rPr sz="2450" b="0" i="1" spc="70" dirty="0">
                <a:latin typeface="Bookman Old Style"/>
                <a:cs typeface="Bookman Old Style"/>
              </a:rPr>
              <a:t>x,</a:t>
            </a:r>
            <a:r>
              <a:rPr sz="2450" b="0" i="1" spc="-320" dirty="0">
                <a:latin typeface="Bookman Old Style"/>
                <a:cs typeface="Bookman Old Style"/>
              </a:rPr>
              <a:t> </a:t>
            </a:r>
            <a:r>
              <a:rPr sz="2450" b="0" i="1" dirty="0">
                <a:latin typeface="Bookman Old Style"/>
                <a:cs typeface="Bookman Old Style"/>
              </a:rPr>
              <a:t>y</a:t>
            </a:r>
            <a:r>
              <a:rPr sz="2450" dirty="0">
                <a:latin typeface="Times New Roman"/>
                <a:cs typeface="Times New Roman"/>
              </a:rPr>
              <a:t>)</a:t>
            </a:r>
            <a:r>
              <a:rPr sz="2450" spc="-15" dirty="0">
                <a:latin typeface="Times New Roman"/>
                <a:cs typeface="Times New Roman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=</a:t>
            </a:r>
            <a:r>
              <a:rPr sz="2450" spc="2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sin(3</a:t>
            </a:r>
            <a:r>
              <a:rPr sz="2450" b="0" i="1" spc="-10" dirty="0">
                <a:latin typeface="Bookman Old Style"/>
                <a:cs typeface="Bookman Old Style"/>
              </a:rPr>
              <a:t>x</a:t>
            </a:r>
            <a:r>
              <a:rPr sz="3075" spc="-15" baseline="24390" dirty="0">
                <a:latin typeface="Times New Roman"/>
                <a:cs typeface="Times New Roman"/>
              </a:rPr>
              <a:t>3</a:t>
            </a:r>
            <a:r>
              <a:rPr sz="2450" b="0" i="1" spc="-10" dirty="0">
                <a:latin typeface="Bookman Old Style"/>
                <a:cs typeface="Bookman Old Style"/>
              </a:rPr>
              <a:t>y</a:t>
            </a:r>
            <a:r>
              <a:rPr sz="2450" spc="-10" dirty="0">
                <a:latin typeface="Times New Roman"/>
                <a:cs typeface="Times New Roman"/>
              </a:rPr>
              <a:t>)</a:t>
            </a:r>
            <a:endParaRPr sz="2450">
              <a:latin typeface="Times New Roman"/>
              <a:cs typeface="Times New Roman"/>
            </a:endParaRPr>
          </a:p>
          <a:p>
            <a:pPr marL="406400" indent="-374015">
              <a:lnSpc>
                <a:spcPct val="100000"/>
              </a:lnSpc>
              <a:spcBef>
                <a:spcPts val="1045"/>
              </a:spcBef>
              <a:buFont typeface="Times New Roman"/>
              <a:buAutoNum type="alphaUcPeriod"/>
              <a:tabLst>
                <a:tab pos="406400" algn="l"/>
              </a:tabLst>
            </a:pPr>
            <a:r>
              <a:rPr sz="2450" b="0" i="1" spc="70" dirty="0">
                <a:latin typeface="Bookman Old Style"/>
                <a:cs typeface="Bookman Old Style"/>
              </a:rPr>
              <a:t>f</a:t>
            </a:r>
            <a:r>
              <a:rPr sz="3075" spc="104" baseline="-13550" dirty="0">
                <a:latin typeface="Times New Roman"/>
                <a:cs typeface="Times New Roman"/>
              </a:rPr>
              <a:t>4</a:t>
            </a:r>
            <a:r>
              <a:rPr sz="2450" spc="70" dirty="0">
                <a:latin typeface="Times New Roman"/>
                <a:cs typeface="Times New Roman"/>
              </a:rPr>
              <a:t>(</a:t>
            </a:r>
            <a:r>
              <a:rPr sz="2450" b="0" i="1" spc="70" dirty="0">
                <a:latin typeface="Bookman Old Style"/>
                <a:cs typeface="Bookman Old Style"/>
              </a:rPr>
              <a:t>x,</a:t>
            </a:r>
            <a:r>
              <a:rPr sz="2450" b="0" i="1" spc="-320" dirty="0">
                <a:latin typeface="Bookman Old Style"/>
                <a:cs typeface="Bookman Old Style"/>
              </a:rPr>
              <a:t> </a:t>
            </a:r>
            <a:r>
              <a:rPr sz="2450" b="0" i="1" dirty="0">
                <a:latin typeface="Bookman Old Style"/>
                <a:cs typeface="Bookman Old Style"/>
              </a:rPr>
              <a:t>y</a:t>
            </a:r>
            <a:r>
              <a:rPr sz="2450" dirty="0">
                <a:latin typeface="Times New Roman"/>
                <a:cs typeface="Times New Roman"/>
              </a:rPr>
              <a:t>)</a:t>
            </a:r>
            <a:r>
              <a:rPr sz="2450" spc="-5" dirty="0">
                <a:latin typeface="Times New Roman"/>
                <a:cs typeface="Times New Roman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=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sin(</a:t>
            </a:r>
            <a:r>
              <a:rPr sz="2450" b="0" i="1" dirty="0">
                <a:latin typeface="Bookman Old Style"/>
                <a:cs typeface="Bookman Old Style"/>
              </a:rPr>
              <a:t>x</a:t>
            </a:r>
            <a:r>
              <a:rPr sz="3075" baseline="24390" dirty="0">
                <a:latin typeface="Times New Roman"/>
                <a:cs typeface="Times New Roman"/>
              </a:rPr>
              <a:t>3</a:t>
            </a:r>
            <a:r>
              <a:rPr sz="3075" spc="67" baseline="24390" dirty="0">
                <a:latin typeface="Times New Roman"/>
                <a:cs typeface="Times New Roman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+</a:t>
            </a:r>
            <a:r>
              <a:rPr sz="2450" spc="-10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3</a:t>
            </a:r>
            <a:r>
              <a:rPr sz="2450" b="0" i="1" spc="-25" dirty="0">
                <a:latin typeface="Bookman Old Style"/>
                <a:cs typeface="Bookman Old Style"/>
              </a:rPr>
              <a:t>y</a:t>
            </a:r>
            <a:r>
              <a:rPr sz="2450" spc="-25" dirty="0">
                <a:latin typeface="Times New Roman"/>
                <a:cs typeface="Times New Roman"/>
              </a:rPr>
              <a:t>)</a:t>
            </a:r>
            <a:endParaRPr sz="2450">
              <a:latin typeface="Times New Roman"/>
              <a:cs typeface="Times New Roman"/>
            </a:endParaRPr>
          </a:p>
          <a:p>
            <a:pPr marL="407034" indent="-349885">
              <a:lnSpc>
                <a:spcPct val="100000"/>
              </a:lnSpc>
              <a:spcBef>
                <a:spcPts val="1045"/>
              </a:spcBef>
              <a:buFont typeface="Times New Roman"/>
              <a:buAutoNum type="alphaUcPeriod"/>
              <a:tabLst>
                <a:tab pos="407034" algn="l"/>
              </a:tabLst>
            </a:pPr>
            <a:r>
              <a:rPr sz="2450" b="0" i="1" spc="70" dirty="0">
                <a:latin typeface="Bookman Old Style"/>
                <a:cs typeface="Bookman Old Style"/>
              </a:rPr>
              <a:t>f</a:t>
            </a:r>
            <a:r>
              <a:rPr sz="3075" spc="104" baseline="-13550" dirty="0">
                <a:latin typeface="Times New Roman"/>
                <a:cs typeface="Times New Roman"/>
              </a:rPr>
              <a:t>5</a:t>
            </a:r>
            <a:r>
              <a:rPr sz="2450" spc="70" dirty="0">
                <a:latin typeface="Times New Roman"/>
                <a:cs typeface="Times New Roman"/>
              </a:rPr>
              <a:t>(</a:t>
            </a:r>
            <a:r>
              <a:rPr sz="2450" b="0" i="1" spc="70" dirty="0">
                <a:latin typeface="Bookman Old Style"/>
                <a:cs typeface="Bookman Old Style"/>
              </a:rPr>
              <a:t>x,</a:t>
            </a:r>
            <a:r>
              <a:rPr sz="2450" b="0" i="1" spc="-320" dirty="0">
                <a:latin typeface="Bookman Old Style"/>
                <a:cs typeface="Bookman Old Style"/>
              </a:rPr>
              <a:t> </a:t>
            </a:r>
            <a:r>
              <a:rPr sz="2450" b="0" i="1" dirty="0">
                <a:latin typeface="Bookman Old Style"/>
                <a:cs typeface="Bookman Old Style"/>
              </a:rPr>
              <a:t>y</a:t>
            </a:r>
            <a:r>
              <a:rPr sz="2450" dirty="0">
                <a:latin typeface="Times New Roman"/>
                <a:cs typeface="Times New Roman"/>
              </a:rPr>
              <a:t>)</a:t>
            </a:r>
            <a:r>
              <a:rPr sz="2450" spc="-15" dirty="0">
                <a:latin typeface="Times New Roman"/>
                <a:cs typeface="Times New Roman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=</a:t>
            </a:r>
            <a:r>
              <a:rPr sz="2450" spc="20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17</a:t>
            </a:r>
            <a:endParaRPr sz="2450">
              <a:latin typeface="Times New Roman"/>
              <a:cs typeface="Times New Roman"/>
            </a:endParaRPr>
          </a:p>
          <a:p>
            <a:pPr marL="25400">
              <a:lnSpc>
                <a:spcPct val="100000"/>
              </a:lnSpc>
              <a:spcBef>
                <a:spcPts val="1939"/>
              </a:spcBef>
              <a:tabLst>
                <a:tab pos="16338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1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150" dirty="0">
                <a:latin typeface="Times New Roman"/>
                <a:cs typeface="Times New Roman"/>
              </a:rPr>
              <a:t> </a:t>
            </a:r>
            <a:r>
              <a:rPr sz="2450" spc="-50" dirty="0">
                <a:latin typeface="Times New Roman"/>
                <a:cs typeface="Times New Roman"/>
              </a:rPr>
              <a:t>E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06119" y="889022"/>
            <a:ext cx="828040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  <a:tabLst>
                <a:tab pos="4081145" algn="l"/>
              </a:tabLst>
            </a:pPr>
            <a:r>
              <a:rPr sz="1200" dirty="0">
                <a:latin typeface="Georgia"/>
                <a:cs typeface="Georgia"/>
              </a:rPr>
              <a:t>Quick</a:t>
            </a:r>
            <a:r>
              <a:rPr sz="1200" spc="-35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Check</a:t>
            </a:r>
            <a:r>
              <a:rPr sz="1200" dirty="0">
                <a:latin typeface="Georgia"/>
                <a:cs typeface="Georgia"/>
              </a:rPr>
              <a:t>	6.6.</a:t>
            </a:r>
            <a:r>
              <a:rPr sz="1200" spc="114" dirty="0">
                <a:latin typeface="Georgia"/>
                <a:cs typeface="Georgia"/>
              </a:rPr>
              <a:t>  </a:t>
            </a:r>
            <a:r>
              <a:rPr sz="1200" dirty="0">
                <a:latin typeface="Georgia"/>
                <a:cs typeface="Georgia"/>
              </a:rPr>
              <a:t>THE</a:t>
            </a:r>
            <a:r>
              <a:rPr sz="1200" spc="65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TIME-DEPENDENT</a:t>
            </a:r>
            <a:r>
              <a:rPr sz="1200" spc="65" dirty="0">
                <a:latin typeface="Georgia"/>
                <a:cs typeface="Georgia"/>
              </a:rPr>
              <a:t> </a:t>
            </a:r>
            <a:r>
              <a:rPr sz="1200" spc="-15" dirty="0">
                <a:latin typeface="Georgia"/>
                <a:cs typeface="Georgia"/>
              </a:rPr>
              <a:t>SCHR</a:t>
            </a:r>
            <a:r>
              <a:rPr sz="1200" spc="-755" dirty="0">
                <a:latin typeface="Georgia"/>
                <a:cs typeface="Georgia"/>
              </a:rPr>
              <a:t>O</a:t>
            </a:r>
            <a:r>
              <a:rPr sz="1800" spc="-22" baseline="13888" dirty="0">
                <a:latin typeface="Georgia"/>
                <a:cs typeface="Georgia"/>
              </a:rPr>
              <a:t>¨</a:t>
            </a:r>
            <a:r>
              <a:rPr sz="1800" spc="-195" baseline="13888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DINGER</a:t>
            </a:r>
            <a:r>
              <a:rPr sz="1200" spc="65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EQUATION</a:t>
            </a:r>
            <a:endParaRPr sz="1200">
              <a:latin typeface="Georgia"/>
              <a:cs typeface="Georgi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11122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1910080" algn="l"/>
                <a:tab pos="6995795" algn="l"/>
              </a:tabLst>
            </a:pPr>
            <a:r>
              <a:rPr dirty="0"/>
              <a:t>Suppose</a:t>
            </a:r>
            <a:r>
              <a:rPr spc="-80" dirty="0"/>
              <a:t> </a:t>
            </a:r>
            <a:r>
              <a:rPr b="0" i="1" spc="350" dirty="0">
                <a:latin typeface="Bookman Old Style"/>
                <a:cs typeface="Bookman Old Style"/>
              </a:rPr>
              <a:t>f</a:t>
            </a:r>
            <a:r>
              <a:rPr b="0" i="1" spc="-470" dirty="0">
                <a:latin typeface="Bookman Old Style"/>
                <a:cs typeface="Bookman Old Style"/>
              </a:rPr>
              <a:t> </a:t>
            </a:r>
            <a:r>
              <a:rPr dirty="0"/>
              <a:t>(</a:t>
            </a:r>
            <a:r>
              <a:rPr b="0" i="1" dirty="0">
                <a:latin typeface="Bookman Old Style"/>
                <a:cs typeface="Bookman Old Style"/>
              </a:rPr>
              <a:t>x,</a:t>
            </a:r>
            <a:r>
              <a:rPr b="0" i="1" spc="-320" dirty="0">
                <a:latin typeface="Bookman Old Style"/>
                <a:cs typeface="Bookman Old Style"/>
              </a:rPr>
              <a:t> </a:t>
            </a:r>
            <a:r>
              <a:rPr b="0" i="1" dirty="0">
                <a:latin typeface="Bookman Old Style"/>
                <a:cs typeface="Bookman Old Style"/>
              </a:rPr>
              <a:t>y</a:t>
            </a:r>
            <a:r>
              <a:rPr dirty="0"/>
              <a:t>) </a:t>
            </a:r>
            <a:r>
              <a:rPr spc="385" dirty="0"/>
              <a:t>=</a:t>
            </a:r>
            <a:r>
              <a:rPr dirty="0"/>
              <a:t> </a:t>
            </a:r>
            <a:r>
              <a:rPr b="0" i="1" spc="-95" dirty="0">
                <a:latin typeface="Bookman Old Style"/>
                <a:cs typeface="Bookman Old Style"/>
              </a:rPr>
              <a:t>g</a:t>
            </a:r>
            <a:r>
              <a:rPr spc="-95" dirty="0"/>
              <a:t>(</a:t>
            </a:r>
            <a:r>
              <a:rPr b="0" i="1" spc="-95" dirty="0">
                <a:latin typeface="Bookman Old Style"/>
                <a:cs typeface="Bookman Old Style"/>
              </a:rPr>
              <a:t>y,</a:t>
            </a:r>
            <a:r>
              <a:rPr b="0" i="1" spc="-320" dirty="0">
                <a:latin typeface="Bookman Old Style"/>
                <a:cs typeface="Bookman Old Style"/>
              </a:rPr>
              <a:t> </a:t>
            </a:r>
            <a:r>
              <a:rPr b="0" i="1" dirty="0">
                <a:latin typeface="Bookman Old Style"/>
                <a:cs typeface="Bookman Old Style"/>
              </a:rPr>
              <a:t>z</a:t>
            </a:r>
            <a:r>
              <a:rPr dirty="0"/>
              <a:t>)</a:t>
            </a:r>
            <a:r>
              <a:rPr spc="60" dirty="0"/>
              <a:t> </a:t>
            </a:r>
            <a:r>
              <a:rPr dirty="0"/>
              <a:t>for</a:t>
            </a:r>
            <a:r>
              <a:rPr spc="55" dirty="0"/>
              <a:t> </a:t>
            </a:r>
            <a:r>
              <a:rPr dirty="0"/>
              <a:t>all</a:t>
            </a:r>
            <a:r>
              <a:rPr spc="55" dirty="0"/>
              <a:t> </a:t>
            </a:r>
            <a:r>
              <a:rPr spc="-10" dirty="0"/>
              <a:t>values</a:t>
            </a:r>
            <a:r>
              <a:rPr spc="55" dirty="0"/>
              <a:t> </a:t>
            </a:r>
            <a:r>
              <a:rPr dirty="0"/>
              <a:t>of</a:t>
            </a:r>
            <a:r>
              <a:rPr spc="55" dirty="0"/>
              <a:t> </a:t>
            </a:r>
            <a:r>
              <a:rPr b="0" i="1" dirty="0">
                <a:latin typeface="Bookman Old Style"/>
                <a:cs typeface="Bookman Old Style"/>
              </a:rPr>
              <a:t>x</a:t>
            </a:r>
            <a:r>
              <a:rPr dirty="0"/>
              <a:t>,</a:t>
            </a:r>
            <a:r>
              <a:rPr spc="55" dirty="0"/>
              <a:t> </a:t>
            </a:r>
            <a:r>
              <a:rPr b="0" i="1" dirty="0">
                <a:latin typeface="Bookman Old Style"/>
                <a:cs typeface="Bookman Old Style"/>
              </a:rPr>
              <a:t>y</a:t>
            </a:r>
            <a:r>
              <a:rPr dirty="0"/>
              <a:t>,</a:t>
            </a:r>
            <a:r>
              <a:rPr spc="55" dirty="0"/>
              <a:t> </a:t>
            </a:r>
            <a:r>
              <a:rPr dirty="0"/>
              <a:t>and</a:t>
            </a:r>
            <a:r>
              <a:rPr spc="55" dirty="0"/>
              <a:t> </a:t>
            </a:r>
            <a:r>
              <a:rPr b="0" i="1" spc="-25" dirty="0">
                <a:latin typeface="Bookman Old Style"/>
                <a:cs typeface="Bookman Old Style"/>
              </a:rPr>
              <a:t>z</a:t>
            </a:r>
            <a:r>
              <a:rPr spc="-25" dirty="0"/>
              <a:t>.</a:t>
            </a:r>
            <a:r>
              <a:rPr dirty="0"/>
              <a:t>	</a:t>
            </a:r>
            <a:r>
              <a:rPr spc="75" dirty="0"/>
              <a:t>What</a:t>
            </a:r>
            <a:r>
              <a:rPr spc="150" dirty="0"/>
              <a:t> </a:t>
            </a:r>
            <a:r>
              <a:rPr spc="-25" dirty="0"/>
              <a:t>can </a:t>
            </a:r>
            <a:r>
              <a:rPr dirty="0"/>
              <a:t>you</a:t>
            </a:r>
            <a:r>
              <a:rPr spc="-45" dirty="0"/>
              <a:t> </a:t>
            </a:r>
            <a:r>
              <a:rPr spc="-10" dirty="0"/>
              <a:t>conclude?</a:t>
            </a:r>
            <a:r>
              <a:rPr dirty="0"/>
              <a:t>	(Choose</a:t>
            </a:r>
            <a:r>
              <a:rPr spc="-65" dirty="0"/>
              <a:t>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15137" y="2059259"/>
            <a:ext cx="8256270" cy="242951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8671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0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function</a:t>
            </a:r>
            <a:r>
              <a:rPr sz="2450" spc="100" dirty="0">
                <a:latin typeface="Times New Roman"/>
                <a:cs typeface="Times New Roman"/>
              </a:rPr>
              <a:t> </a:t>
            </a:r>
            <a:r>
              <a:rPr sz="2450" b="0" i="1" spc="350" dirty="0">
                <a:latin typeface="Bookman Old Style"/>
                <a:cs typeface="Bookman Old Style"/>
              </a:rPr>
              <a:t>f</a:t>
            </a:r>
            <a:r>
              <a:rPr sz="2450" b="0" i="1" spc="245" dirty="0">
                <a:latin typeface="Bookman Old Style"/>
                <a:cs typeface="Bookman Old Style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depends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on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b="0" i="1" spc="-25" dirty="0">
                <a:latin typeface="Bookman Old Style"/>
                <a:cs typeface="Bookman Old Style"/>
              </a:rPr>
              <a:t>z</a:t>
            </a:r>
            <a:r>
              <a:rPr sz="2450" spc="-25" dirty="0">
                <a:latin typeface="Times New Roman"/>
                <a:cs typeface="Times New Roman"/>
              </a:rPr>
              <a:t>.</a:t>
            </a:r>
            <a:endParaRPr sz="2450">
              <a:latin typeface="Times New Roman"/>
              <a:cs typeface="Times New Roman"/>
            </a:endParaRPr>
          </a:p>
          <a:p>
            <a:pPr marL="38671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Times New Roman"/>
                <a:cs typeface="Times New Roman"/>
              </a:rPr>
              <a:t>Both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functions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b="0" i="1" spc="350" dirty="0">
                <a:latin typeface="Bookman Old Style"/>
                <a:cs typeface="Bookman Old Style"/>
              </a:rPr>
              <a:t>f</a:t>
            </a:r>
            <a:r>
              <a:rPr sz="2450" b="0" i="1" spc="240" dirty="0">
                <a:latin typeface="Bookman Old Style"/>
                <a:cs typeface="Bookman Old Style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b="0" i="1" dirty="0">
                <a:latin typeface="Bookman Old Style"/>
                <a:cs typeface="Bookman Old Style"/>
              </a:rPr>
              <a:t>g</a:t>
            </a:r>
            <a:r>
              <a:rPr sz="2450" b="0" i="1" spc="70" dirty="0">
                <a:latin typeface="Bookman Old Style"/>
                <a:cs typeface="Bookman Old Style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are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constants.</a:t>
            </a:r>
            <a:endParaRPr sz="2450">
              <a:latin typeface="Times New Roman"/>
              <a:cs typeface="Times New Roman"/>
            </a:endParaRPr>
          </a:p>
          <a:p>
            <a:pPr marL="386715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Times New Roman"/>
                <a:cs typeface="Times New Roman"/>
              </a:rPr>
              <a:t>Both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functions</a:t>
            </a:r>
            <a:r>
              <a:rPr sz="2450" spc="100" dirty="0">
                <a:latin typeface="Times New Roman"/>
                <a:cs typeface="Times New Roman"/>
              </a:rPr>
              <a:t> </a:t>
            </a:r>
            <a:r>
              <a:rPr sz="2450" b="0" i="1" spc="350" dirty="0">
                <a:latin typeface="Bookman Old Style"/>
                <a:cs typeface="Bookman Old Style"/>
              </a:rPr>
              <a:t>f</a:t>
            </a:r>
            <a:r>
              <a:rPr sz="2450" b="0" i="1" spc="229" dirty="0">
                <a:latin typeface="Bookman Old Style"/>
                <a:cs typeface="Bookman Old Style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b="0" i="1" dirty="0">
                <a:latin typeface="Bookman Old Style"/>
                <a:cs typeface="Bookman Old Style"/>
              </a:rPr>
              <a:t>g</a:t>
            </a:r>
            <a:r>
              <a:rPr sz="2450" b="0" i="1" spc="65" dirty="0">
                <a:latin typeface="Bookman Old Style"/>
                <a:cs typeface="Bookman Old Style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can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depend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on</a:t>
            </a:r>
            <a:r>
              <a:rPr sz="2450" spc="95" dirty="0">
                <a:latin typeface="Times New Roman"/>
                <a:cs typeface="Times New Roman"/>
              </a:rPr>
              <a:t> </a:t>
            </a:r>
            <a:r>
              <a:rPr sz="2450" b="0" i="1" dirty="0">
                <a:latin typeface="Bookman Old Style"/>
                <a:cs typeface="Bookman Old Style"/>
              </a:rPr>
              <a:t>y</a:t>
            </a:r>
            <a:r>
              <a:rPr sz="2450" dirty="0">
                <a:latin typeface="Times New Roman"/>
                <a:cs typeface="Times New Roman"/>
              </a:rPr>
              <a:t>,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spc="80" dirty="0">
                <a:latin typeface="Times New Roman"/>
                <a:cs typeface="Times New Roman"/>
              </a:rPr>
              <a:t>but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not</a:t>
            </a:r>
            <a:r>
              <a:rPr sz="2450" spc="10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on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b="0" i="1" spc="50" dirty="0">
                <a:latin typeface="Bookman Old Style"/>
                <a:cs typeface="Bookman Old Style"/>
              </a:rPr>
              <a:t>x</a:t>
            </a:r>
            <a:r>
              <a:rPr sz="2450" b="0" i="1" spc="-25" dirty="0">
                <a:latin typeface="Bookman Old Style"/>
                <a:cs typeface="Bookman Old Style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or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b="0" i="1" spc="-25" dirty="0">
                <a:latin typeface="Bookman Old Style"/>
                <a:cs typeface="Bookman Old Style"/>
              </a:rPr>
              <a:t>z</a:t>
            </a:r>
            <a:r>
              <a:rPr sz="2450" spc="-25" dirty="0">
                <a:latin typeface="Times New Roman"/>
                <a:cs typeface="Times New Roman"/>
              </a:rPr>
              <a:t>.</a:t>
            </a:r>
            <a:endParaRPr sz="2450">
              <a:latin typeface="Times New Roman"/>
              <a:cs typeface="Times New Roman"/>
            </a:endParaRPr>
          </a:p>
          <a:p>
            <a:pPr marL="386080" marR="5080" indent="-374015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387985" algn="l"/>
              </a:tabLst>
            </a:pPr>
            <a:r>
              <a:rPr sz="2450" spc="-25" dirty="0">
                <a:latin typeface="Times New Roman"/>
                <a:cs typeface="Times New Roman"/>
              </a:rPr>
              <a:t>You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can’t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conclude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any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those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things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without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spc="-30" dirty="0">
                <a:latin typeface="Times New Roman"/>
                <a:cs typeface="Times New Roman"/>
              </a:rPr>
              <a:t>knowing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more 	</a:t>
            </a:r>
            <a:r>
              <a:rPr sz="2450" spc="50" dirty="0">
                <a:latin typeface="Times New Roman"/>
                <a:cs typeface="Times New Roman"/>
              </a:rPr>
              <a:t>about</a:t>
            </a:r>
            <a:r>
              <a:rPr sz="2450" spc="204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21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functions.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06119" y="889022"/>
            <a:ext cx="828040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  <a:tabLst>
                <a:tab pos="4081145" algn="l"/>
              </a:tabLst>
            </a:pPr>
            <a:r>
              <a:rPr sz="1200" dirty="0">
                <a:latin typeface="Georgia"/>
                <a:cs typeface="Georgia"/>
              </a:rPr>
              <a:t>Quick</a:t>
            </a:r>
            <a:r>
              <a:rPr sz="1200" spc="-35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Check</a:t>
            </a:r>
            <a:r>
              <a:rPr sz="1200" dirty="0">
                <a:latin typeface="Georgia"/>
                <a:cs typeface="Georgia"/>
              </a:rPr>
              <a:t>	6.6.</a:t>
            </a:r>
            <a:r>
              <a:rPr sz="1200" spc="114" dirty="0">
                <a:latin typeface="Georgia"/>
                <a:cs typeface="Georgia"/>
              </a:rPr>
              <a:t>  </a:t>
            </a:r>
            <a:r>
              <a:rPr sz="1200" dirty="0">
                <a:latin typeface="Georgia"/>
                <a:cs typeface="Georgia"/>
              </a:rPr>
              <a:t>THE</a:t>
            </a:r>
            <a:r>
              <a:rPr sz="1200" spc="65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TIME-DEPENDENT</a:t>
            </a:r>
            <a:r>
              <a:rPr sz="1200" spc="65" dirty="0">
                <a:latin typeface="Georgia"/>
                <a:cs typeface="Georgia"/>
              </a:rPr>
              <a:t> </a:t>
            </a:r>
            <a:r>
              <a:rPr sz="1200" spc="-15" dirty="0">
                <a:latin typeface="Georgia"/>
                <a:cs typeface="Georgia"/>
              </a:rPr>
              <a:t>SCHR</a:t>
            </a:r>
            <a:r>
              <a:rPr sz="1200" spc="-755" dirty="0">
                <a:latin typeface="Georgia"/>
                <a:cs typeface="Georgia"/>
              </a:rPr>
              <a:t>O</a:t>
            </a:r>
            <a:r>
              <a:rPr sz="1800" spc="-22" baseline="13888" dirty="0">
                <a:latin typeface="Georgia"/>
                <a:cs typeface="Georgia"/>
              </a:rPr>
              <a:t>¨</a:t>
            </a:r>
            <a:r>
              <a:rPr sz="1800" spc="-195" baseline="13888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DINGER</a:t>
            </a:r>
            <a:r>
              <a:rPr sz="1200" spc="65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EQUATION</a:t>
            </a:r>
            <a:endParaRPr sz="1200">
              <a:latin typeface="Georgia"/>
              <a:cs typeface="Georgi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11122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1910080" algn="l"/>
                <a:tab pos="6995795" algn="l"/>
              </a:tabLst>
            </a:pPr>
            <a:r>
              <a:rPr dirty="0"/>
              <a:t>Suppose</a:t>
            </a:r>
            <a:r>
              <a:rPr spc="-80" dirty="0"/>
              <a:t> </a:t>
            </a:r>
            <a:r>
              <a:rPr b="0" i="1" spc="350" dirty="0">
                <a:latin typeface="Bookman Old Style"/>
                <a:cs typeface="Bookman Old Style"/>
              </a:rPr>
              <a:t>f</a:t>
            </a:r>
            <a:r>
              <a:rPr b="0" i="1" spc="-470" dirty="0">
                <a:latin typeface="Bookman Old Style"/>
                <a:cs typeface="Bookman Old Style"/>
              </a:rPr>
              <a:t> </a:t>
            </a:r>
            <a:r>
              <a:rPr dirty="0"/>
              <a:t>(</a:t>
            </a:r>
            <a:r>
              <a:rPr b="0" i="1" dirty="0">
                <a:latin typeface="Bookman Old Style"/>
                <a:cs typeface="Bookman Old Style"/>
              </a:rPr>
              <a:t>x,</a:t>
            </a:r>
            <a:r>
              <a:rPr b="0" i="1" spc="-320" dirty="0">
                <a:latin typeface="Bookman Old Style"/>
                <a:cs typeface="Bookman Old Style"/>
              </a:rPr>
              <a:t> </a:t>
            </a:r>
            <a:r>
              <a:rPr b="0" i="1" dirty="0">
                <a:latin typeface="Bookman Old Style"/>
                <a:cs typeface="Bookman Old Style"/>
              </a:rPr>
              <a:t>y</a:t>
            </a:r>
            <a:r>
              <a:rPr dirty="0"/>
              <a:t>) </a:t>
            </a:r>
            <a:r>
              <a:rPr spc="385" dirty="0"/>
              <a:t>=</a:t>
            </a:r>
            <a:r>
              <a:rPr dirty="0"/>
              <a:t> </a:t>
            </a:r>
            <a:r>
              <a:rPr b="0" i="1" spc="-95" dirty="0">
                <a:latin typeface="Bookman Old Style"/>
                <a:cs typeface="Bookman Old Style"/>
              </a:rPr>
              <a:t>g</a:t>
            </a:r>
            <a:r>
              <a:rPr spc="-95" dirty="0"/>
              <a:t>(</a:t>
            </a:r>
            <a:r>
              <a:rPr b="0" i="1" spc="-95" dirty="0">
                <a:latin typeface="Bookman Old Style"/>
                <a:cs typeface="Bookman Old Style"/>
              </a:rPr>
              <a:t>y,</a:t>
            </a:r>
            <a:r>
              <a:rPr b="0" i="1" spc="-320" dirty="0">
                <a:latin typeface="Bookman Old Style"/>
                <a:cs typeface="Bookman Old Style"/>
              </a:rPr>
              <a:t> </a:t>
            </a:r>
            <a:r>
              <a:rPr b="0" i="1" dirty="0">
                <a:latin typeface="Bookman Old Style"/>
                <a:cs typeface="Bookman Old Style"/>
              </a:rPr>
              <a:t>z</a:t>
            </a:r>
            <a:r>
              <a:rPr dirty="0"/>
              <a:t>)</a:t>
            </a:r>
            <a:r>
              <a:rPr spc="60" dirty="0"/>
              <a:t> </a:t>
            </a:r>
            <a:r>
              <a:rPr dirty="0"/>
              <a:t>for</a:t>
            </a:r>
            <a:r>
              <a:rPr spc="55" dirty="0"/>
              <a:t> </a:t>
            </a:r>
            <a:r>
              <a:rPr dirty="0"/>
              <a:t>all</a:t>
            </a:r>
            <a:r>
              <a:rPr spc="55" dirty="0"/>
              <a:t> </a:t>
            </a:r>
            <a:r>
              <a:rPr spc="-10" dirty="0"/>
              <a:t>values</a:t>
            </a:r>
            <a:r>
              <a:rPr spc="55" dirty="0"/>
              <a:t> </a:t>
            </a:r>
            <a:r>
              <a:rPr dirty="0"/>
              <a:t>of</a:t>
            </a:r>
            <a:r>
              <a:rPr spc="55" dirty="0"/>
              <a:t> </a:t>
            </a:r>
            <a:r>
              <a:rPr b="0" i="1" dirty="0">
                <a:latin typeface="Bookman Old Style"/>
                <a:cs typeface="Bookman Old Style"/>
              </a:rPr>
              <a:t>x</a:t>
            </a:r>
            <a:r>
              <a:rPr dirty="0"/>
              <a:t>,</a:t>
            </a:r>
            <a:r>
              <a:rPr spc="55" dirty="0"/>
              <a:t> </a:t>
            </a:r>
            <a:r>
              <a:rPr b="0" i="1" dirty="0">
                <a:latin typeface="Bookman Old Style"/>
                <a:cs typeface="Bookman Old Style"/>
              </a:rPr>
              <a:t>y</a:t>
            </a:r>
            <a:r>
              <a:rPr dirty="0"/>
              <a:t>,</a:t>
            </a:r>
            <a:r>
              <a:rPr spc="55" dirty="0"/>
              <a:t> </a:t>
            </a:r>
            <a:r>
              <a:rPr dirty="0"/>
              <a:t>and</a:t>
            </a:r>
            <a:r>
              <a:rPr spc="55" dirty="0"/>
              <a:t> </a:t>
            </a:r>
            <a:r>
              <a:rPr b="0" i="1" spc="-25" dirty="0">
                <a:latin typeface="Bookman Old Style"/>
                <a:cs typeface="Bookman Old Style"/>
              </a:rPr>
              <a:t>z</a:t>
            </a:r>
            <a:r>
              <a:rPr spc="-25" dirty="0"/>
              <a:t>.</a:t>
            </a:r>
            <a:r>
              <a:rPr dirty="0"/>
              <a:t>	</a:t>
            </a:r>
            <a:r>
              <a:rPr spc="75" dirty="0"/>
              <a:t>What</a:t>
            </a:r>
            <a:r>
              <a:rPr spc="150" dirty="0"/>
              <a:t> </a:t>
            </a:r>
            <a:r>
              <a:rPr spc="-25" dirty="0"/>
              <a:t>can </a:t>
            </a:r>
            <a:r>
              <a:rPr dirty="0"/>
              <a:t>you</a:t>
            </a:r>
            <a:r>
              <a:rPr spc="-45" dirty="0"/>
              <a:t> </a:t>
            </a:r>
            <a:r>
              <a:rPr spc="-10" dirty="0"/>
              <a:t>conclude?</a:t>
            </a:r>
            <a:r>
              <a:rPr dirty="0"/>
              <a:t>	(Choose</a:t>
            </a:r>
            <a:r>
              <a:rPr spc="-65" dirty="0"/>
              <a:t>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07758" y="2059259"/>
            <a:ext cx="8263890" cy="3049905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9433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0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function</a:t>
            </a:r>
            <a:r>
              <a:rPr sz="2450" spc="100" dirty="0">
                <a:latin typeface="Times New Roman"/>
                <a:cs typeface="Times New Roman"/>
              </a:rPr>
              <a:t> </a:t>
            </a:r>
            <a:r>
              <a:rPr sz="2450" b="0" i="1" spc="350" dirty="0">
                <a:latin typeface="Bookman Old Style"/>
                <a:cs typeface="Bookman Old Style"/>
              </a:rPr>
              <a:t>f</a:t>
            </a:r>
            <a:r>
              <a:rPr sz="2450" b="0" i="1" spc="245" dirty="0">
                <a:latin typeface="Bookman Old Style"/>
                <a:cs typeface="Bookman Old Style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depends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on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b="0" i="1" spc="-25" dirty="0">
                <a:latin typeface="Bookman Old Style"/>
                <a:cs typeface="Bookman Old Style"/>
              </a:rPr>
              <a:t>z</a:t>
            </a:r>
            <a:r>
              <a:rPr sz="2450" spc="-25" dirty="0">
                <a:latin typeface="Times New Roman"/>
                <a:cs typeface="Times New Roman"/>
              </a:rPr>
              <a:t>.</a:t>
            </a:r>
            <a:endParaRPr sz="2450">
              <a:latin typeface="Times New Roman"/>
              <a:cs typeface="Times New Roman"/>
            </a:endParaRPr>
          </a:p>
          <a:p>
            <a:pPr marL="39433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Times New Roman"/>
                <a:cs typeface="Times New Roman"/>
              </a:rPr>
              <a:t>Both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functions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b="0" i="1" spc="350" dirty="0">
                <a:latin typeface="Bookman Old Style"/>
                <a:cs typeface="Bookman Old Style"/>
              </a:rPr>
              <a:t>f</a:t>
            </a:r>
            <a:r>
              <a:rPr sz="2450" b="0" i="1" spc="240" dirty="0">
                <a:latin typeface="Bookman Old Style"/>
                <a:cs typeface="Bookman Old Style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b="0" i="1" dirty="0">
                <a:latin typeface="Bookman Old Style"/>
                <a:cs typeface="Bookman Old Style"/>
              </a:rPr>
              <a:t>g</a:t>
            </a:r>
            <a:r>
              <a:rPr sz="2450" b="0" i="1" spc="70" dirty="0">
                <a:latin typeface="Bookman Old Style"/>
                <a:cs typeface="Bookman Old Style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are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constants.</a:t>
            </a:r>
            <a:endParaRPr sz="2450">
              <a:latin typeface="Times New Roman"/>
              <a:cs typeface="Times New Roman"/>
            </a:endParaRPr>
          </a:p>
          <a:p>
            <a:pPr marL="393700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dirty="0">
                <a:latin typeface="Times New Roman"/>
                <a:cs typeface="Times New Roman"/>
              </a:rPr>
              <a:t>Both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functions</a:t>
            </a:r>
            <a:r>
              <a:rPr sz="2450" spc="100" dirty="0">
                <a:latin typeface="Times New Roman"/>
                <a:cs typeface="Times New Roman"/>
              </a:rPr>
              <a:t> </a:t>
            </a:r>
            <a:r>
              <a:rPr sz="2450" b="0" i="1" spc="350" dirty="0">
                <a:latin typeface="Bookman Old Style"/>
                <a:cs typeface="Bookman Old Style"/>
              </a:rPr>
              <a:t>f</a:t>
            </a:r>
            <a:r>
              <a:rPr sz="2450" b="0" i="1" spc="229" dirty="0">
                <a:latin typeface="Bookman Old Style"/>
                <a:cs typeface="Bookman Old Style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b="0" i="1" dirty="0">
                <a:latin typeface="Bookman Old Style"/>
                <a:cs typeface="Bookman Old Style"/>
              </a:rPr>
              <a:t>g</a:t>
            </a:r>
            <a:r>
              <a:rPr sz="2450" b="0" i="1" spc="65" dirty="0">
                <a:latin typeface="Bookman Old Style"/>
                <a:cs typeface="Bookman Old Style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can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depend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on</a:t>
            </a:r>
            <a:r>
              <a:rPr sz="2450" spc="95" dirty="0">
                <a:latin typeface="Times New Roman"/>
                <a:cs typeface="Times New Roman"/>
              </a:rPr>
              <a:t> </a:t>
            </a:r>
            <a:r>
              <a:rPr sz="2450" b="0" i="1" dirty="0">
                <a:latin typeface="Bookman Old Style"/>
                <a:cs typeface="Bookman Old Style"/>
              </a:rPr>
              <a:t>y</a:t>
            </a:r>
            <a:r>
              <a:rPr sz="2450" dirty="0">
                <a:latin typeface="Times New Roman"/>
                <a:cs typeface="Times New Roman"/>
              </a:rPr>
              <a:t>,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spc="80" dirty="0">
                <a:latin typeface="Times New Roman"/>
                <a:cs typeface="Times New Roman"/>
              </a:rPr>
              <a:t>but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not</a:t>
            </a:r>
            <a:r>
              <a:rPr sz="2450" spc="10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on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b="0" i="1" spc="50" dirty="0">
                <a:latin typeface="Bookman Old Style"/>
                <a:cs typeface="Bookman Old Style"/>
              </a:rPr>
              <a:t>x</a:t>
            </a:r>
            <a:r>
              <a:rPr sz="2450" b="0" i="1" spc="-25" dirty="0">
                <a:latin typeface="Bookman Old Style"/>
                <a:cs typeface="Bookman Old Style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or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b="0" i="1" spc="-25" dirty="0">
                <a:latin typeface="Bookman Old Style"/>
                <a:cs typeface="Bookman Old Style"/>
              </a:rPr>
              <a:t>z</a:t>
            </a:r>
            <a:r>
              <a:rPr sz="2450" spc="-25" dirty="0">
                <a:latin typeface="Times New Roman"/>
                <a:cs typeface="Times New Roman"/>
              </a:rPr>
              <a:t>.</a:t>
            </a:r>
            <a:endParaRPr sz="2450">
              <a:latin typeface="Times New Roman"/>
              <a:cs typeface="Times New Roman"/>
            </a:endParaRPr>
          </a:p>
          <a:p>
            <a:pPr marL="393065" marR="5080" indent="-374015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394970" algn="l"/>
              </a:tabLst>
            </a:pPr>
            <a:r>
              <a:rPr sz="2450" spc="-25" dirty="0">
                <a:latin typeface="Times New Roman"/>
                <a:cs typeface="Times New Roman"/>
              </a:rPr>
              <a:t>You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can’t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conclude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any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those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things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without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spc="-30" dirty="0">
                <a:latin typeface="Times New Roman"/>
                <a:cs typeface="Times New Roman"/>
              </a:rPr>
              <a:t>knowing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more 	</a:t>
            </a:r>
            <a:r>
              <a:rPr sz="2450" spc="50" dirty="0">
                <a:latin typeface="Times New Roman"/>
                <a:cs typeface="Times New Roman"/>
              </a:rPr>
              <a:t>about</a:t>
            </a:r>
            <a:r>
              <a:rPr sz="2450" spc="204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21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functions.</a:t>
            </a:r>
            <a:endParaRPr sz="2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939"/>
              </a:spcBef>
              <a:tabLst>
                <a:tab pos="16211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-50" dirty="0">
                <a:latin typeface="Times New Roman"/>
                <a:cs typeface="Times New Roman"/>
              </a:rPr>
              <a:t>C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905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1243965" algn="l"/>
              </a:tabLst>
            </a:pPr>
            <a:r>
              <a:rPr sz="1200" dirty="0">
                <a:latin typeface="Georgia"/>
                <a:cs typeface="Georgia"/>
              </a:rPr>
              <a:t>Quick</a:t>
            </a:r>
            <a:r>
              <a:rPr sz="1200" spc="-35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Check</a:t>
            </a:r>
            <a:r>
              <a:rPr sz="1200" dirty="0">
                <a:latin typeface="Georgia"/>
                <a:cs typeface="Georgia"/>
              </a:rPr>
              <a:t>	6.1.</a:t>
            </a:r>
            <a:r>
              <a:rPr sz="1200" spc="130" dirty="0">
                <a:latin typeface="Georgia"/>
                <a:cs typeface="Georgia"/>
              </a:rPr>
              <a:t>  </a:t>
            </a:r>
            <a:r>
              <a:rPr sz="1200" dirty="0">
                <a:latin typeface="Georgia"/>
                <a:cs typeface="Georgia"/>
              </a:rPr>
              <a:t>MATH</a:t>
            </a:r>
            <a:r>
              <a:rPr sz="1200" spc="7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INTERLUDE:</a:t>
            </a:r>
            <a:r>
              <a:rPr sz="1200" spc="7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STANDING</a:t>
            </a:r>
            <a:r>
              <a:rPr sz="1200" spc="70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WAVES,</a:t>
            </a:r>
            <a:r>
              <a:rPr sz="1200" spc="7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TRAVELING</a:t>
            </a:r>
            <a:r>
              <a:rPr sz="1200" spc="75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WAVES,</a:t>
            </a:r>
            <a:r>
              <a:rPr sz="1200" spc="7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AND</a:t>
            </a:r>
            <a:r>
              <a:rPr sz="1200" spc="7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PARTIAL</a:t>
            </a:r>
            <a:r>
              <a:rPr sz="1200" spc="70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DERIVATIVES</a:t>
            </a:r>
            <a:endParaRPr sz="1200">
              <a:latin typeface="Georgia"/>
              <a:cs typeface="Georgi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26005"/>
            <a:ext cx="8255634" cy="116268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 algn="just">
              <a:lnSpc>
                <a:spcPct val="101699"/>
              </a:lnSpc>
              <a:spcBef>
                <a:spcPts val="75"/>
              </a:spcBef>
            </a:pPr>
            <a:r>
              <a:rPr spc="-75" dirty="0"/>
              <a:t>A</a:t>
            </a:r>
            <a:r>
              <a:rPr spc="430" dirty="0"/>
              <a:t> </a:t>
            </a:r>
            <a:r>
              <a:rPr spc="10" dirty="0"/>
              <a:t>standing</a:t>
            </a:r>
            <a:r>
              <a:rPr spc="434" dirty="0"/>
              <a:t> </a:t>
            </a:r>
            <a:r>
              <a:rPr spc="-100" dirty="0"/>
              <a:t>wave</a:t>
            </a:r>
            <a:r>
              <a:rPr spc="430" dirty="0"/>
              <a:t> </a:t>
            </a:r>
            <a:r>
              <a:rPr spc="60" dirty="0"/>
              <a:t>starts</a:t>
            </a:r>
            <a:r>
              <a:rPr spc="430" dirty="0"/>
              <a:t> </a:t>
            </a:r>
            <a:r>
              <a:rPr spc="40" dirty="0"/>
              <a:t>out</a:t>
            </a:r>
            <a:r>
              <a:rPr spc="430" dirty="0"/>
              <a:t> </a:t>
            </a:r>
            <a:r>
              <a:rPr spc="-10" dirty="0"/>
              <a:t>in</a:t>
            </a:r>
            <a:r>
              <a:rPr spc="434" dirty="0"/>
              <a:t> </a:t>
            </a:r>
            <a:r>
              <a:rPr spc="45" dirty="0"/>
              <a:t>the</a:t>
            </a:r>
            <a:r>
              <a:rPr spc="430" dirty="0"/>
              <a:t> </a:t>
            </a:r>
            <a:r>
              <a:rPr spc="-40" dirty="0"/>
              <a:t>form</a:t>
            </a:r>
            <a:r>
              <a:rPr spc="434" dirty="0"/>
              <a:t> </a:t>
            </a:r>
            <a:r>
              <a:rPr b="0" i="1" spc="-295" dirty="0">
                <a:latin typeface="Bookman Old Style"/>
                <a:cs typeface="Bookman Old Style"/>
              </a:rPr>
              <a:t>y</a:t>
            </a:r>
            <a:r>
              <a:rPr b="0" i="1" spc="570" dirty="0">
                <a:latin typeface="Bookman Old Style"/>
                <a:cs typeface="Bookman Old Style"/>
              </a:rPr>
              <a:t> </a:t>
            </a:r>
            <a:r>
              <a:rPr spc="385" dirty="0"/>
              <a:t>=</a:t>
            </a:r>
            <a:r>
              <a:rPr spc="605" dirty="0"/>
              <a:t> </a:t>
            </a:r>
            <a:r>
              <a:rPr spc="-100" dirty="0"/>
              <a:t>3</a:t>
            </a:r>
            <a:r>
              <a:rPr spc="-200" dirty="0"/>
              <a:t> </a:t>
            </a:r>
            <a:r>
              <a:rPr spc="-20" dirty="0"/>
              <a:t>cos(2</a:t>
            </a:r>
            <a:r>
              <a:rPr b="0" i="1" spc="-20" dirty="0">
                <a:latin typeface="Bookman Old Style"/>
                <a:cs typeface="Bookman Old Style"/>
              </a:rPr>
              <a:t>x</a:t>
            </a:r>
            <a:r>
              <a:rPr spc="-20" dirty="0"/>
              <a:t>).</a:t>
            </a:r>
            <a:r>
              <a:rPr spc="1290" dirty="0"/>
              <a:t> </a:t>
            </a:r>
            <a:r>
              <a:rPr spc="-75" dirty="0"/>
              <a:t>If</a:t>
            </a:r>
            <a:r>
              <a:rPr spc="434" dirty="0"/>
              <a:t> </a:t>
            </a:r>
            <a:r>
              <a:rPr spc="-60" dirty="0"/>
              <a:t>you</a:t>
            </a:r>
            <a:r>
              <a:rPr spc="-20" dirty="0"/>
              <a:t> </a:t>
            </a:r>
            <a:r>
              <a:rPr spc="-15" dirty="0"/>
              <a:t>watch</a:t>
            </a:r>
            <a:r>
              <a:rPr spc="150" dirty="0"/>
              <a:t> </a:t>
            </a:r>
            <a:r>
              <a:rPr spc="114" dirty="0"/>
              <a:t>that</a:t>
            </a:r>
            <a:r>
              <a:rPr spc="145" dirty="0"/>
              <a:t> </a:t>
            </a:r>
            <a:r>
              <a:rPr spc="10" dirty="0"/>
              <a:t>standing</a:t>
            </a:r>
            <a:r>
              <a:rPr spc="150" dirty="0"/>
              <a:t> </a:t>
            </a:r>
            <a:r>
              <a:rPr spc="-100" dirty="0"/>
              <a:t>wave</a:t>
            </a:r>
            <a:r>
              <a:rPr spc="145" dirty="0"/>
              <a:t> </a:t>
            </a:r>
            <a:r>
              <a:rPr spc="-75" dirty="0"/>
              <a:t>over</a:t>
            </a:r>
            <a:r>
              <a:rPr spc="145" dirty="0"/>
              <a:t> </a:t>
            </a:r>
            <a:r>
              <a:rPr spc="5" dirty="0"/>
              <a:t>time,</a:t>
            </a:r>
            <a:r>
              <a:rPr spc="150" dirty="0"/>
              <a:t> </a:t>
            </a:r>
            <a:r>
              <a:rPr spc="-55" dirty="0"/>
              <a:t>which</a:t>
            </a:r>
            <a:r>
              <a:rPr spc="145" dirty="0"/>
              <a:t> </a:t>
            </a:r>
            <a:r>
              <a:rPr spc="-114" dirty="0"/>
              <a:t>of</a:t>
            </a:r>
            <a:r>
              <a:rPr spc="150" dirty="0"/>
              <a:t> </a:t>
            </a:r>
            <a:r>
              <a:rPr spc="45" dirty="0"/>
              <a:t>the</a:t>
            </a:r>
            <a:r>
              <a:rPr spc="145" dirty="0"/>
              <a:t> </a:t>
            </a:r>
            <a:r>
              <a:rPr spc="-90" dirty="0"/>
              <a:t>following</a:t>
            </a:r>
            <a:r>
              <a:rPr spc="150" dirty="0"/>
              <a:t> </a:t>
            </a:r>
            <a:r>
              <a:rPr spc="-35" dirty="0"/>
              <a:t>never</a:t>
            </a:r>
            <a:r>
              <a:rPr spc="-10" dirty="0"/>
              <a:t> </a:t>
            </a:r>
            <a:r>
              <a:rPr spc="-40" dirty="0"/>
              <a:t>changes?</a:t>
            </a:r>
            <a:r>
              <a:rPr spc="390" dirty="0"/>
              <a:t> </a:t>
            </a:r>
            <a:r>
              <a:rPr spc="-30" dirty="0"/>
              <a:t>(Choose</a:t>
            </a:r>
            <a:r>
              <a:rPr spc="135" dirty="0"/>
              <a:t> </a:t>
            </a:r>
            <a:r>
              <a:rPr spc="-20" dirty="0"/>
              <a:t>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07745" y="2438836"/>
            <a:ext cx="7048500" cy="2670175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9433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229" dirty="0">
                <a:latin typeface="Times New Roman"/>
                <a:cs typeface="Times New Roman"/>
              </a:rPr>
              <a:t> </a:t>
            </a:r>
            <a:r>
              <a:rPr sz="2450" b="0" i="1" dirty="0">
                <a:latin typeface="Bookman Old Style"/>
                <a:cs typeface="Bookman Old Style"/>
              </a:rPr>
              <a:t>x</a:t>
            </a:r>
            <a:r>
              <a:rPr sz="2450" dirty="0">
                <a:latin typeface="Times New Roman"/>
                <a:cs typeface="Times New Roman"/>
              </a:rPr>
              <a:t>-</a:t>
            </a:r>
            <a:r>
              <a:rPr sz="2450" spc="-10" dirty="0">
                <a:latin typeface="Times New Roman"/>
                <a:cs typeface="Times New Roman"/>
              </a:rPr>
              <a:t>intercepts.</a:t>
            </a:r>
            <a:endParaRPr sz="2450">
              <a:latin typeface="Times New Roman"/>
              <a:cs typeface="Times New Roman"/>
            </a:endParaRPr>
          </a:p>
          <a:p>
            <a:pPr marL="39433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215" dirty="0">
                <a:latin typeface="Times New Roman"/>
                <a:cs typeface="Times New Roman"/>
              </a:rPr>
              <a:t> </a:t>
            </a:r>
            <a:r>
              <a:rPr sz="2450" b="0" i="1" spc="-125" dirty="0">
                <a:latin typeface="Bookman Old Style"/>
                <a:cs typeface="Bookman Old Style"/>
              </a:rPr>
              <a:t>y</a:t>
            </a:r>
            <a:r>
              <a:rPr sz="2450" spc="-125" dirty="0">
                <a:latin typeface="Times New Roman"/>
                <a:cs typeface="Times New Roman"/>
              </a:rPr>
              <a:t>-</a:t>
            </a:r>
            <a:r>
              <a:rPr sz="2450" spc="-10" dirty="0">
                <a:latin typeface="Times New Roman"/>
                <a:cs typeface="Times New Roman"/>
              </a:rPr>
              <a:t>intercept.</a:t>
            </a:r>
            <a:endParaRPr sz="2450">
              <a:latin typeface="Times New Roman"/>
              <a:cs typeface="Times New Roman"/>
            </a:endParaRPr>
          </a:p>
          <a:p>
            <a:pPr marL="393700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area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under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one</a:t>
            </a:r>
            <a:r>
              <a:rPr sz="2450" spc="100" dirty="0">
                <a:latin typeface="Times New Roman"/>
                <a:cs typeface="Times New Roman"/>
              </a:rPr>
              <a:t> </a:t>
            </a:r>
            <a:r>
              <a:rPr sz="2450" spc="-40" dirty="0">
                <a:latin typeface="Times New Roman"/>
                <a:cs typeface="Times New Roman"/>
              </a:rPr>
              <a:t>wavelength’s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worth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curve.</a:t>
            </a:r>
            <a:endParaRPr sz="2450">
              <a:latin typeface="Times New Roman"/>
              <a:cs typeface="Times New Roman"/>
            </a:endParaRPr>
          </a:p>
          <a:p>
            <a:pPr marL="393700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dirty="0">
                <a:latin typeface="Times New Roman"/>
                <a:cs typeface="Times New Roman"/>
              </a:rPr>
              <a:t>None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above.</a:t>
            </a:r>
            <a:endParaRPr sz="2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939"/>
              </a:spcBef>
              <a:tabLst>
                <a:tab pos="16211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-50" dirty="0">
                <a:latin typeface="Times New Roman"/>
                <a:cs typeface="Times New Roman"/>
              </a:rPr>
              <a:t>A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06119" y="889022"/>
            <a:ext cx="828040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  <a:tabLst>
                <a:tab pos="4081145" algn="l"/>
              </a:tabLst>
            </a:pPr>
            <a:r>
              <a:rPr sz="1200" dirty="0">
                <a:latin typeface="Georgia"/>
                <a:cs typeface="Georgia"/>
              </a:rPr>
              <a:t>Quick</a:t>
            </a:r>
            <a:r>
              <a:rPr sz="1200" spc="-35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Check</a:t>
            </a:r>
            <a:r>
              <a:rPr sz="1200" dirty="0">
                <a:latin typeface="Georgia"/>
                <a:cs typeface="Georgia"/>
              </a:rPr>
              <a:t>	6.6.</a:t>
            </a:r>
            <a:r>
              <a:rPr sz="1200" spc="114" dirty="0">
                <a:latin typeface="Georgia"/>
                <a:cs typeface="Georgia"/>
              </a:rPr>
              <a:t>  </a:t>
            </a:r>
            <a:r>
              <a:rPr sz="1200" dirty="0">
                <a:latin typeface="Georgia"/>
                <a:cs typeface="Georgia"/>
              </a:rPr>
              <a:t>THE</a:t>
            </a:r>
            <a:r>
              <a:rPr sz="1200" spc="65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TIME-DEPENDENT</a:t>
            </a:r>
            <a:r>
              <a:rPr sz="1200" spc="65" dirty="0">
                <a:latin typeface="Georgia"/>
                <a:cs typeface="Georgia"/>
              </a:rPr>
              <a:t> </a:t>
            </a:r>
            <a:r>
              <a:rPr sz="1200" spc="-15" dirty="0">
                <a:latin typeface="Georgia"/>
                <a:cs typeface="Georgia"/>
              </a:rPr>
              <a:t>SCHR</a:t>
            </a:r>
            <a:r>
              <a:rPr sz="1200" spc="-755" dirty="0">
                <a:latin typeface="Georgia"/>
                <a:cs typeface="Georgia"/>
              </a:rPr>
              <a:t>O</a:t>
            </a:r>
            <a:r>
              <a:rPr sz="1800" spc="-22" baseline="13888" dirty="0">
                <a:latin typeface="Georgia"/>
                <a:cs typeface="Georgia"/>
              </a:rPr>
              <a:t>¨</a:t>
            </a:r>
            <a:r>
              <a:rPr sz="1800" spc="-195" baseline="13888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DINGER</a:t>
            </a:r>
            <a:r>
              <a:rPr sz="1200" spc="65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EQUATION</a:t>
            </a:r>
            <a:endParaRPr sz="1200">
              <a:latin typeface="Georgia"/>
              <a:cs typeface="Georgi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11122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3719829" algn="l"/>
              </a:tabLst>
            </a:pPr>
            <a:r>
              <a:rPr dirty="0"/>
              <a:t>The</a:t>
            </a:r>
            <a:r>
              <a:rPr spc="285" dirty="0"/>
              <a:t> </a:t>
            </a:r>
            <a:r>
              <a:rPr dirty="0"/>
              <a:t>time-dependent</a:t>
            </a:r>
            <a:r>
              <a:rPr spc="285" dirty="0"/>
              <a:t> </a:t>
            </a:r>
            <a:r>
              <a:rPr spc="30" dirty="0"/>
              <a:t>S</a:t>
            </a:r>
            <a:r>
              <a:rPr spc="-45" dirty="0"/>
              <a:t>c</a:t>
            </a:r>
            <a:r>
              <a:rPr spc="30" dirty="0"/>
              <a:t>hr</a:t>
            </a:r>
            <a:r>
              <a:rPr spc="-1205" dirty="0"/>
              <a:t>o</a:t>
            </a:r>
            <a:r>
              <a:rPr spc="25" dirty="0"/>
              <a:t>¨</a:t>
            </a:r>
            <a:r>
              <a:rPr spc="30" dirty="0"/>
              <a:t>dinger</a:t>
            </a:r>
            <a:r>
              <a:rPr spc="285" dirty="0"/>
              <a:t> </a:t>
            </a:r>
            <a:r>
              <a:rPr dirty="0"/>
              <a:t>equation</a:t>
            </a:r>
            <a:r>
              <a:rPr spc="285" dirty="0"/>
              <a:t> </a:t>
            </a:r>
            <a:r>
              <a:rPr dirty="0"/>
              <a:t>can</a:t>
            </a:r>
            <a:r>
              <a:rPr spc="285" dirty="0"/>
              <a:t> </a:t>
            </a:r>
            <a:r>
              <a:rPr dirty="0"/>
              <a:t>be</a:t>
            </a:r>
            <a:r>
              <a:rPr spc="285" dirty="0"/>
              <a:t> </a:t>
            </a:r>
            <a:r>
              <a:rPr dirty="0"/>
              <a:t>used</a:t>
            </a:r>
            <a:r>
              <a:rPr spc="285" dirty="0"/>
              <a:t> </a:t>
            </a:r>
            <a:r>
              <a:rPr dirty="0"/>
              <a:t>to</a:t>
            </a:r>
            <a:r>
              <a:rPr spc="285" dirty="0"/>
              <a:t> </a:t>
            </a:r>
            <a:r>
              <a:rPr spc="-10" dirty="0"/>
              <a:t>derive which</a:t>
            </a:r>
            <a:r>
              <a:rPr spc="5" dirty="0"/>
              <a:t> </a:t>
            </a:r>
            <a:r>
              <a:rPr dirty="0"/>
              <a:t>of</a:t>
            </a:r>
            <a:r>
              <a:rPr spc="15" dirty="0"/>
              <a:t> </a:t>
            </a:r>
            <a:r>
              <a:rPr dirty="0"/>
              <a:t>the</a:t>
            </a:r>
            <a:r>
              <a:rPr spc="10" dirty="0"/>
              <a:t> </a:t>
            </a:r>
            <a:r>
              <a:rPr spc="-65" dirty="0"/>
              <a:t>following</a:t>
            </a:r>
            <a:r>
              <a:rPr spc="20" dirty="0"/>
              <a:t> </a:t>
            </a:r>
            <a:r>
              <a:rPr spc="-10" dirty="0"/>
              <a:t>facts?</a:t>
            </a:r>
            <a:r>
              <a:rPr dirty="0"/>
              <a:t>	(Choose</a:t>
            </a:r>
            <a:r>
              <a:rPr spc="50" dirty="0"/>
              <a:t> </a:t>
            </a:r>
            <a:r>
              <a:rPr dirty="0"/>
              <a:t>all</a:t>
            </a:r>
            <a:r>
              <a:rPr spc="50" dirty="0"/>
              <a:t> </a:t>
            </a:r>
            <a:r>
              <a:rPr spc="114" dirty="0"/>
              <a:t>that</a:t>
            </a:r>
            <a:r>
              <a:rPr spc="45" dirty="0"/>
              <a:t> </a:t>
            </a:r>
            <a:r>
              <a:rPr spc="-10" dirty="0"/>
              <a:t>apply.)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689737" y="2170390"/>
            <a:ext cx="8310245" cy="2680970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412115" marR="31750" indent="-370205">
              <a:lnSpc>
                <a:spcPct val="101699"/>
              </a:lnSpc>
              <a:spcBef>
                <a:spcPts val="75"/>
              </a:spcBef>
              <a:buAutoNum type="alphaUcPeriod"/>
              <a:tabLst>
                <a:tab pos="413384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3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probability</a:t>
            </a:r>
            <a:r>
              <a:rPr sz="2450" spc="3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density</a:t>
            </a:r>
            <a:r>
              <a:rPr sz="2450" spc="3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distribution</a:t>
            </a:r>
            <a:r>
              <a:rPr sz="2450" spc="3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for</a:t>
            </a:r>
            <a:r>
              <a:rPr sz="2450" spc="3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3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particle</a:t>
            </a:r>
            <a:r>
              <a:rPr sz="2450" spc="3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with</a:t>
            </a:r>
            <a:r>
              <a:rPr sz="2450" spc="325" dirty="0">
                <a:latin typeface="Times New Roman"/>
                <a:cs typeface="Times New Roman"/>
              </a:rPr>
              <a:t> </a:t>
            </a:r>
            <a:r>
              <a:rPr sz="2450" spc="-30" dirty="0">
                <a:latin typeface="Times New Roman"/>
                <a:cs typeface="Times New Roman"/>
              </a:rPr>
              <a:t>wave- 	</a:t>
            </a:r>
            <a:r>
              <a:rPr sz="2450" dirty="0">
                <a:latin typeface="Times New Roman"/>
                <a:cs typeface="Times New Roman"/>
              </a:rPr>
              <a:t>function</a:t>
            </a:r>
            <a:r>
              <a:rPr sz="2450" spc="50" dirty="0">
                <a:latin typeface="Times New Roman"/>
                <a:cs typeface="Times New Roman"/>
              </a:rPr>
              <a:t> </a:t>
            </a:r>
            <a:r>
              <a:rPr sz="2450" b="0" i="1" dirty="0">
                <a:latin typeface="Bookman Old Style"/>
                <a:cs typeface="Bookman Old Style"/>
              </a:rPr>
              <a:t>ψ</a:t>
            </a:r>
            <a:r>
              <a:rPr sz="2450" dirty="0">
                <a:latin typeface="Times New Roman"/>
                <a:cs typeface="Times New Roman"/>
              </a:rPr>
              <a:t>(</a:t>
            </a:r>
            <a:r>
              <a:rPr sz="2450" b="0" i="1" dirty="0">
                <a:latin typeface="Bookman Old Style"/>
                <a:cs typeface="Bookman Old Style"/>
              </a:rPr>
              <a:t>x</a:t>
            </a:r>
            <a:r>
              <a:rPr sz="2450" dirty="0">
                <a:latin typeface="Times New Roman"/>
                <a:cs typeface="Times New Roman"/>
              </a:rPr>
              <a:t>)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i="1" spc="-10" dirty="0">
                <a:latin typeface="Times New Roman"/>
                <a:cs typeface="Times New Roman"/>
              </a:rPr>
              <a:t>|</a:t>
            </a:r>
            <a:r>
              <a:rPr sz="2450" b="0" i="1" spc="-10" dirty="0">
                <a:latin typeface="Bookman Old Style"/>
                <a:cs typeface="Bookman Old Style"/>
              </a:rPr>
              <a:t>ψ</a:t>
            </a:r>
            <a:r>
              <a:rPr sz="2450" spc="-10" dirty="0">
                <a:latin typeface="Times New Roman"/>
                <a:cs typeface="Times New Roman"/>
              </a:rPr>
              <a:t>(</a:t>
            </a:r>
            <a:r>
              <a:rPr sz="2450" b="0" i="1" spc="-10" dirty="0">
                <a:latin typeface="Bookman Old Style"/>
                <a:cs typeface="Bookman Old Style"/>
              </a:rPr>
              <a:t>x</a:t>
            </a:r>
            <a:r>
              <a:rPr sz="2450" spc="-10" dirty="0">
                <a:latin typeface="Times New Roman"/>
                <a:cs typeface="Times New Roman"/>
              </a:rPr>
              <a:t>)</a:t>
            </a:r>
            <a:r>
              <a:rPr sz="2450" i="1" spc="-10" dirty="0">
                <a:latin typeface="Times New Roman"/>
                <a:cs typeface="Times New Roman"/>
              </a:rPr>
              <a:t>|</a:t>
            </a:r>
            <a:r>
              <a:rPr sz="3075" spc="-15" baseline="24390" dirty="0">
                <a:latin typeface="Times New Roman"/>
                <a:cs typeface="Times New Roman"/>
              </a:rPr>
              <a:t>2</a:t>
            </a:r>
            <a:r>
              <a:rPr sz="2450" spc="-10" dirty="0">
                <a:latin typeface="Times New Roman"/>
                <a:cs typeface="Times New Roman"/>
              </a:rPr>
              <a:t>.</a:t>
            </a:r>
            <a:endParaRPr sz="2450">
              <a:latin typeface="Times New Roman"/>
              <a:cs typeface="Times New Roman"/>
            </a:endParaRPr>
          </a:p>
          <a:p>
            <a:pPr marL="41211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412115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momentum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eigenstates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spc="-55" dirty="0">
                <a:latin typeface="Times New Roman"/>
                <a:cs typeface="Times New Roman"/>
              </a:rPr>
              <a:t>of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particle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are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spc="-50" dirty="0">
                <a:latin typeface="Times New Roman"/>
                <a:cs typeface="Times New Roman"/>
              </a:rPr>
              <a:t>of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form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b="0" i="1" spc="-10" dirty="0">
                <a:latin typeface="Bookman Old Style"/>
                <a:cs typeface="Bookman Old Style"/>
              </a:rPr>
              <a:t>Ce</a:t>
            </a:r>
            <a:r>
              <a:rPr sz="3075" b="0" i="1" spc="-15" baseline="24390" dirty="0">
                <a:latin typeface="Bookman Old Style"/>
                <a:cs typeface="Bookman Old Style"/>
              </a:rPr>
              <a:t>ikx</a:t>
            </a:r>
            <a:r>
              <a:rPr sz="2450" spc="-10" dirty="0">
                <a:latin typeface="Times New Roman"/>
                <a:cs typeface="Times New Roman"/>
              </a:rPr>
              <a:t>.</a:t>
            </a:r>
            <a:endParaRPr sz="2450">
              <a:latin typeface="Times New Roman"/>
              <a:cs typeface="Times New Roman"/>
            </a:endParaRPr>
          </a:p>
          <a:p>
            <a:pPr marL="412115" marR="30480" indent="-361950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413384" algn="l"/>
                <a:tab pos="1051560" algn="l"/>
                <a:tab pos="2296795" algn="l"/>
                <a:tab pos="2693035" algn="l"/>
                <a:tab pos="3233420" algn="l"/>
                <a:tab pos="5569585" algn="l"/>
                <a:tab pos="7189470" algn="l"/>
              </a:tabLst>
            </a:pPr>
            <a:r>
              <a:rPr sz="2450" spc="-25" dirty="0">
                <a:latin typeface="Times New Roman"/>
                <a:cs typeface="Times New Roman"/>
              </a:rPr>
              <a:t>The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10" dirty="0">
                <a:latin typeface="Times New Roman"/>
                <a:cs typeface="Times New Roman"/>
              </a:rPr>
              <a:t>solutions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25" dirty="0">
                <a:latin typeface="Times New Roman"/>
                <a:cs typeface="Times New Roman"/>
              </a:rPr>
              <a:t>to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25" dirty="0">
                <a:latin typeface="Times New Roman"/>
                <a:cs typeface="Times New Roman"/>
              </a:rPr>
              <a:t>the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20" dirty="0">
                <a:latin typeface="Times New Roman"/>
                <a:cs typeface="Times New Roman"/>
              </a:rPr>
              <a:t>time-</a:t>
            </a:r>
            <a:r>
              <a:rPr sz="2450" spc="-10" dirty="0">
                <a:latin typeface="Times New Roman"/>
                <a:cs typeface="Times New Roman"/>
              </a:rPr>
              <a:t>independent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60" dirty="0">
                <a:latin typeface="Times New Roman"/>
                <a:cs typeface="Times New Roman"/>
              </a:rPr>
              <a:t>S</a:t>
            </a:r>
            <a:r>
              <a:rPr sz="2450" spc="-15" dirty="0">
                <a:latin typeface="Times New Roman"/>
                <a:cs typeface="Times New Roman"/>
              </a:rPr>
              <a:t>c</a:t>
            </a:r>
            <a:r>
              <a:rPr sz="2450" spc="60" dirty="0">
                <a:latin typeface="Times New Roman"/>
                <a:cs typeface="Times New Roman"/>
              </a:rPr>
              <a:t>hr</a:t>
            </a:r>
            <a:r>
              <a:rPr sz="2450" spc="-760" dirty="0">
                <a:latin typeface="Times New Roman"/>
                <a:cs typeface="Times New Roman"/>
              </a:rPr>
              <a:t>¨</a:t>
            </a:r>
            <a:r>
              <a:rPr sz="2450" spc="60" dirty="0">
                <a:latin typeface="Times New Roman"/>
                <a:cs typeface="Times New Roman"/>
              </a:rPr>
              <a:t>odinger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10" dirty="0">
                <a:latin typeface="Times New Roman"/>
                <a:cs typeface="Times New Roman"/>
              </a:rPr>
              <a:t>equation 	</a:t>
            </a:r>
            <a:r>
              <a:rPr sz="2450" spc="-50" dirty="0">
                <a:latin typeface="Times New Roman"/>
                <a:cs typeface="Times New Roman"/>
              </a:rPr>
              <a:t>evolve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through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time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by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multiplying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by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b="0" i="1" spc="-10" dirty="0">
                <a:latin typeface="Bookman Old Style"/>
                <a:cs typeface="Bookman Old Style"/>
              </a:rPr>
              <a:t>e</a:t>
            </a:r>
            <a:r>
              <a:rPr sz="3075" b="0" i="1" spc="-15" baseline="24390" dirty="0">
                <a:latin typeface="Bookman Old Style"/>
                <a:cs typeface="Bookman Old Style"/>
              </a:rPr>
              <a:t>iEt/</a:t>
            </a:r>
            <a:r>
              <a:rPr sz="3075" spc="-15" baseline="24390" dirty="0">
                <a:latin typeface="Lucida Sans Unicode"/>
                <a:cs typeface="Lucida Sans Unicode"/>
              </a:rPr>
              <a:t>ℏ</a:t>
            </a:r>
            <a:r>
              <a:rPr sz="2450" spc="-10" dirty="0">
                <a:latin typeface="Times New Roman"/>
                <a:cs typeface="Times New Roman"/>
              </a:rPr>
              <a:t>.</a:t>
            </a:r>
            <a:endParaRPr sz="2450">
              <a:latin typeface="Times New Roman"/>
              <a:cs typeface="Times New Roman"/>
            </a:endParaRPr>
          </a:p>
          <a:p>
            <a:pPr marL="412115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412115" algn="l"/>
              </a:tabLst>
            </a:pPr>
            <a:r>
              <a:rPr sz="2450" spc="-10" dirty="0">
                <a:latin typeface="Times New Roman"/>
                <a:cs typeface="Times New Roman"/>
              </a:rPr>
              <a:t>Some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cats</a:t>
            </a:r>
            <a:r>
              <a:rPr sz="2450" spc="1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are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spc="55" dirty="0">
                <a:latin typeface="Times New Roman"/>
                <a:cs typeface="Times New Roman"/>
              </a:rPr>
              <a:t>both</a:t>
            </a:r>
            <a:r>
              <a:rPr sz="2450" spc="12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alive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1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dead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spc="120" dirty="0">
                <a:latin typeface="Times New Roman"/>
                <a:cs typeface="Times New Roman"/>
              </a:rPr>
              <a:t>at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same</a:t>
            </a:r>
            <a:r>
              <a:rPr sz="2450" spc="120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time.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06119" y="889022"/>
            <a:ext cx="828040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  <a:tabLst>
                <a:tab pos="4081145" algn="l"/>
              </a:tabLst>
            </a:pPr>
            <a:r>
              <a:rPr sz="1200" dirty="0">
                <a:latin typeface="Georgia"/>
                <a:cs typeface="Georgia"/>
              </a:rPr>
              <a:t>Quick</a:t>
            </a:r>
            <a:r>
              <a:rPr sz="1200" spc="-35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Check</a:t>
            </a:r>
            <a:r>
              <a:rPr sz="1200" dirty="0">
                <a:latin typeface="Georgia"/>
                <a:cs typeface="Georgia"/>
              </a:rPr>
              <a:t>	6.6.</a:t>
            </a:r>
            <a:r>
              <a:rPr sz="1200" spc="114" dirty="0">
                <a:latin typeface="Georgia"/>
                <a:cs typeface="Georgia"/>
              </a:rPr>
              <a:t>  </a:t>
            </a:r>
            <a:r>
              <a:rPr sz="1200" dirty="0">
                <a:latin typeface="Georgia"/>
                <a:cs typeface="Georgia"/>
              </a:rPr>
              <a:t>THE</a:t>
            </a:r>
            <a:r>
              <a:rPr sz="1200" spc="65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TIME-DEPENDENT</a:t>
            </a:r>
            <a:r>
              <a:rPr sz="1200" spc="65" dirty="0">
                <a:latin typeface="Georgia"/>
                <a:cs typeface="Georgia"/>
              </a:rPr>
              <a:t> </a:t>
            </a:r>
            <a:r>
              <a:rPr sz="1200" spc="-15" dirty="0">
                <a:latin typeface="Georgia"/>
                <a:cs typeface="Georgia"/>
              </a:rPr>
              <a:t>SCHR</a:t>
            </a:r>
            <a:r>
              <a:rPr sz="1200" spc="-755" dirty="0">
                <a:latin typeface="Georgia"/>
                <a:cs typeface="Georgia"/>
              </a:rPr>
              <a:t>O</a:t>
            </a:r>
            <a:r>
              <a:rPr sz="1800" spc="-22" baseline="13888" dirty="0">
                <a:latin typeface="Georgia"/>
                <a:cs typeface="Georgia"/>
              </a:rPr>
              <a:t>¨</a:t>
            </a:r>
            <a:r>
              <a:rPr sz="1800" spc="-195" baseline="13888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DINGER</a:t>
            </a:r>
            <a:r>
              <a:rPr sz="1200" spc="65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EQUATION</a:t>
            </a:r>
            <a:endParaRPr sz="1200">
              <a:latin typeface="Georgia"/>
              <a:cs typeface="Georgi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11122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3719829" algn="l"/>
              </a:tabLst>
            </a:pPr>
            <a:r>
              <a:rPr dirty="0"/>
              <a:t>The</a:t>
            </a:r>
            <a:r>
              <a:rPr spc="285" dirty="0"/>
              <a:t> </a:t>
            </a:r>
            <a:r>
              <a:rPr dirty="0"/>
              <a:t>time-dependent</a:t>
            </a:r>
            <a:r>
              <a:rPr spc="285" dirty="0"/>
              <a:t> </a:t>
            </a:r>
            <a:r>
              <a:rPr spc="30" dirty="0"/>
              <a:t>S</a:t>
            </a:r>
            <a:r>
              <a:rPr spc="-45" dirty="0"/>
              <a:t>c</a:t>
            </a:r>
            <a:r>
              <a:rPr spc="30" dirty="0"/>
              <a:t>hr</a:t>
            </a:r>
            <a:r>
              <a:rPr spc="-1205" dirty="0"/>
              <a:t>o</a:t>
            </a:r>
            <a:r>
              <a:rPr spc="25" dirty="0"/>
              <a:t>¨</a:t>
            </a:r>
            <a:r>
              <a:rPr spc="30" dirty="0"/>
              <a:t>dinger</a:t>
            </a:r>
            <a:r>
              <a:rPr spc="285" dirty="0"/>
              <a:t> </a:t>
            </a:r>
            <a:r>
              <a:rPr dirty="0"/>
              <a:t>equation</a:t>
            </a:r>
            <a:r>
              <a:rPr spc="285" dirty="0"/>
              <a:t> </a:t>
            </a:r>
            <a:r>
              <a:rPr dirty="0"/>
              <a:t>can</a:t>
            </a:r>
            <a:r>
              <a:rPr spc="285" dirty="0"/>
              <a:t> </a:t>
            </a:r>
            <a:r>
              <a:rPr dirty="0"/>
              <a:t>be</a:t>
            </a:r>
            <a:r>
              <a:rPr spc="285" dirty="0"/>
              <a:t> </a:t>
            </a:r>
            <a:r>
              <a:rPr dirty="0"/>
              <a:t>used</a:t>
            </a:r>
            <a:r>
              <a:rPr spc="285" dirty="0"/>
              <a:t> </a:t>
            </a:r>
            <a:r>
              <a:rPr dirty="0"/>
              <a:t>to</a:t>
            </a:r>
            <a:r>
              <a:rPr spc="285" dirty="0"/>
              <a:t> </a:t>
            </a:r>
            <a:r>
              <a:rPr spc="-10" dirty="0"/>
              <a:t>derive which</a:t>
            </a:r>
            <a:r>
              <a:rPr spc="5" dirty="0"/>
              <a:t> </a:t>
            </a:r>
            <a:r>
              <a:rPr dirty="0"/>
              <a:t>of</a:t>
            </a:r>
            <a:r>
              <a:rPr spc="15" dirty="0"/>
              <a:t> </a:t>
            </a:r>
            <a:r>
              <a:rPr dirty="0"/>
              <a:t>the</a:t>
            </a:r>
            <a:r>
              <a:rPr spc="10" dirty="0"/>
              <a:t> </a:t>
            </a:r>
            <a:r>
              <a:rPr spc="-65" dirty="0"/>
              <a:t>following</a:t>
            </a:r>
            <a:r>
              <a:rPr spc="20" dirty="0"/>
              <a:t> </a:t>
            </a:r>
            <a:r>
              <a:rPr spc="-10" dirty="0"/>
              <a:t>facts?</a:t>
            </a:r>
            <a:r>
              <a:rPr dirty="0"/>
              <a:t>	(Choose</a:t>
            </a:r>
            <a:r>
              <a:rPr spc="50" dirty="0"/>
              <a:t> </a:t>
            </a:r>
            <a:r>
              <a:rPr dirty="0"/>
              <a:t>all</a:t>
            </a:r>
            <a:r>
              <a:rPr spc="50" dirty="0"/>
              <a:t> </a:t>
            </a:r>
            <a:r>
              <a:rPr spc="114" dirty="0"/>
              <a:t>that</a:t>
            </a:r>
            <a:r>
              <a:rPr spc="45" dirty="0"/>
              <a:t> </a:t>
            </a:r>
            <a:r>
              <a:rPr spc="-10" dirty="0"/>
              <a:t>apply.)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677037" y="2170390"/>
            <a:ext cx="8335645" cy="330072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424815" marR="44450" indent="-370205">
              <a:lnSpc>
                <a:spcPct val="101699"/>
              </a:lnSpc>
              <a:spcBef>
                <a:spcPts val="75"/>
              </a:spcBef>
              <a:buAutoNum type="alphaUcPeriod"/>
              <a:tabLst>
                <a:tab pos="426084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3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probability</a:t>
            </a:r>
            <a:r>
              <a:rPr sz="2450" spc="3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density</a:t>
            </a:r>
            <a:r>
              <a:rPr sz="2450" spc="3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distribution</a:t>
            </a:r>
            <a:r>
              <a:rPr sz="2450" spc="3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for</a:t>
            </a:r>
            <a:r>
              <a:rPr sz="2450" spc="3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3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particle</a:t>
            </a:r>
            <a:r>
              <a:rPr sz="2450" spc="3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with</a:t>
            </a:r>
            <a:r>
              <a:rPr sz="2450" spc="325" dirty="0">
                <a:latin typeface="Times New Roman"/>
                <a:cs typeface="Times New Roman"/>
              </a:rPr>
              <a:t> </a:t>
            </a:r>
            <a:r>
              <a:rPr sz="2450" spc="-30" dirty="0">
                <a:latin typeface="Times New Roman"/>
                <a:cs typeface="Times New Roman"/>
              </a:rPr>
              <a:t>wave- 	</a:t>
            </a:r>
            <a:r>
              <a:rPr sz="2450" dirty="0">
                <a:latin typeface="Times New Roman"/>
                <a:cs typeface="Times New Roman"/>
              </a:rPr>
              <a:t>function</a:t>
            </a:r>
            <a:r>
              <a:rPr sz="2450" spc="50" dirty="0">
                <a:latin typeface="Times New Roman"/>
                <a:cs typeface="Times New Roman"/>
              </a:rPr>
              <a:t> </a:t>
            </a:r>
            <a:r>
              <a:rPr sz="2450" b="0" i="1" dirty="0">
                <a:latin typeface="Bookman Old Style"/>
                <a:cs typeface="Bookman Old Style"/>
              </a:rPr>
              <a:t>ψ</a:t>
            </a:r>
            <a:r>
              <a:rPr sz="2450" dirty="0">
                <a:latin typeface="Times New Roman"/>
                <a:cs typeface="Times New Roman"/>
              </a:rPr>
              <a:t>(</a:t>
            </a:r>
            <a:r>
              <a:rPr sz="2450" b="0" i="1" dirty="0">
                <a:latin typeface="Bookman Old Style"/>
                <a:cs typeface="Bookman Old Style"/>
              </a:rPr>
              <a:t>x</a:t>
            </a:r>
            <a:r>
              <a:rPr sz="2450" dirty="0">
                <a:latin typeface="Times New Roman"/>
                <a:cs typeface="Times New Roman"/>
              </a:rPr>
              <a:t>)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i="1" spc="-10" dirty="0">
                <a:latin typeface="Times New Roman"/>
                <a:cs typeface="Times New Roman"/>
              </a:rPr>
              <a:t>|</a:t>
            </a:r>
            <a:r>
              <a:rPr sz="2450" b="0" i="1" spc="-10" dirty="0">
                <a:latin typeface="Bookman Old Style"/>
                <a:cs typeface="Bookman Old Style"/>
              </a:rPr>
              <a:t>ψ</a:t>
            </a:r>
            <a:r>
              <a:rPr sz="2450" spc="-10" dirty="0">
                <a:latin typeface="Times New Roman"/>
                <a:cs typeface="Times New Roman"/>
              </a:rPr>
              <a:t>(</a:t>
            </a:r>
            <a:r>
              <a:rPr sz="2450" b="0" i="1" spc="-10" dirty="0">
                <a:latin typeface="Bookman Old Style"/>
                <a:cs typeface="Bookman Old Style"/>
              </a:rPr>
              <a:t>x</a:t>
            </a:r>
            <a:r>
              <a:rPr sz="2450" spc="-10" dirty="0">
                <a:latin typeface="Times New Roman"/>
                <a:cs typeface="Times New Roman"/>
              </a:rPr>
              <a:t>)</a:t>
            </a:r>
            <a:r>
              <a:rPr sz="2450" i="1" spc="-10" dirty="0">
                <a:latin typeface="Times New Roman"/>
                <a:cs typeface="Times New Roman"/>
              </a:rPr>
              <a:t>|</a:t>
            </a:r>
            <a:r>
              <a:rPr sz="3075" spc="-15" baseline="24390" dirty="0">
                <a:latin typeface="Times New Roman"/>
                <a:cs typeface="Times New Roman"/>
              </a:rPr>
              <a:t>2</a:t>
            </a:r>
            <a:r>
              <a:rPr sz="2450" spc="-10" dirty="0">
                <a:latin typeface="Times New Roman"/>
                <a:cs typeface="Times New Roman"/>
              </a:rPr>
              <a:t>.</a:t>
            </a:r>
            <a:endParaRPr sz="2450">
              <a:latin typeface="Times New Roman"/>
              <a:cs typeface="Times New Roman"/>
            </a:endParaRPr>
          </a:p>
          <a:p>
            <a:pPr marL="42481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424815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momentum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eigenstates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spc="-55" dirty="0">
                <a:latin typeface="Times New Roman"/>
                <a:cs typeface="Times New Roman"/>
              </a:rPr>
              <a:t>of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particle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are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spc="-50" dirty="0">
                <a:latin typeface="Times New Roman"/>
                <a:cs typeface="Times New Roman"/>
              </a:rPr>
              <a:t>of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form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b="0" i="1" spc="-10" dirty="0">
                <a:latin typeface="Bookman Old Style"/>
                <a:cs typeface="Bookman Old Style"/>
              </a:rPr>
              <a:t>Ce</a:t>
            </a:r>
            <a:r>
              <a:rPr sz="3075" b="0" i="1" spc="-15" baseline="24390" dirty="0">
                <a:latin typeface="Bookman Old Style"/>
                <a:cs typeface="Bookman Old Style"/>
              </a:rPr>
              <a:t>ikx</a:t>
            </a:r>
            <a:r>
              <a:rPr sz="2450" spc="-10" dirty="0">
                <a:latin typeface="Times New Roman"/>
                <a:cs typeface="Times New Roman"/>
              </a:rPr>
              <a:t>.</a:t>
            </a:r>
            <a:endParaRPr sz="2450">
              <a:latin typeface="Times New Roman"/>
              <a:cs typeface="Times New Roman"/>
            </a:endParaRPr>
          </a:p>
          <a:p>
            <a:pPr marL="424815" marR="43180" indent="-361950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426084" algn="l"/>
                <a:tab pos="1064260" algn="l"/>
                <a:tab pos="2309495" algn="l"/>
                <a:tab pos="2705735" algn="l"/>
                <a:tab pos="3246120" algn="l"/>
                <a:tab pos="5582285" algn="l"/>
                <a:tab pos="7202170" algn="l"/>
              </a:tabLst>
            </a:pPr>
            <a:r>
              <a:rPr sz="2450" spc="-25" dirty="0">
                <a:latin typeface="Times New Roman"/>
                <a:cs typeface="Times New Roman"/>
              </a:rPr>
              <a:t>The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10" dirty="0">
                <a:latin typeface="Times New Roman"/>
                <a:cs typeface="Times New Roman"/>
              </a:rPr>
              <a:t>solutions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25" dirty="0">
                <a:latin typeface="Times New Roman"/>
                <a:cs typeface="Times New Roman"/>
              </a:rPr>
              <a:t>to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25" dirty="0">
                <a:latin typeface="Times New Roman"/>
                <a:cs typeface="Times New Roman"/>
              </a:rPr>
              <a:t>the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20" dirty="0">
                <a:latin typeface="Times New Roman"/>
                <a:cs typeface="Times New Roman"/>
              </a:rPr>
              <a:t>time-</a:t>
            </a:r>
            <a:r>
              <a:rPr sz="2450" spc="-10" dirty="0">
                <a:latin typeface="Times New Roman"/>
                <a:cs typeface="Times New Roman"/>
              </a:rPr>
              <a:t>independent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60" dirty="0">
                <a:latin typeface="Times New Roman"/>
                <a:cs typeface="Times New Roman"/>
              </a:rPr>
              <a:t>S</a:t>
            </a:r>
            <a:r>
              <a:rPr sz="2450" spc="-15" dirty="0">
                <a:latin typeface="Times New Roman"/>
                <a:cs typeface="Times New Roman"/>
              </a:rPr>
              <a:t>c</a:t>
            </a:r>
            <a:r>
              <a:rPr sz="2450" spc="60" dirty="0">
                <a:latin typeface="Times New Roman"/>
                <a:cs typeface="Times New Roman"/>
              </a:rPr>
              <a:t>hr</a:t>
            </a:r>
            <a:r>
              <a:rPr sz="2450" spc="-760" dirty="0">
                <a:latin typeface="Times New Roman"/>
                <a:cs typeface="Times New Roman"/>
              </a:rPr>
              <a:t>¨</a:t>
            </a:r>
            <a:r>
              <a:rPr sz="2450" spc="60" dirty="0">
                <a:latin typeface="Times New Roman"/>
                <a:cs typeface="Times New Roman"/>
              </a:rPr>
              <a:t>odinger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10" dirty="0">
                <a:latin typeface="Times New Roman"/>
                <a:cs typeface="Times New Roman"/>
              </a:rPr>
              <a:t>equation 	</a:t>
            </a:r>
            <a:r>
              <a:rPr sz="2450" spc="-50" dirty="0">
                <a:latin typeface="Times New Roman"/>
                <a:cs typeface="Times New Roman"/>
              </a:rPr>
              <a:t>evolve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through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time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by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multiplying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by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b="0" i="1" spc="-10" dirty="0">
                <a:latin typeface="Bookman Old Style"/>
                <a:cs typeface="Bookman Old Style"/>
              </a:rPr>
              <a:t>e</a:t>
            </a:r>
            <a:r>
              <a:rPr sz="3075" b="0" i="1" spc="-15" baseline="24390" dirty="0">
                <a:latin typeface="Bookman Old Style"/>
                <a:cs typeface="Bookman Old Style"/>
              </a:rPr>
              <a:t>iEt/</a:t>
            </a:r>
            <a:r>
              <a:rPr sz="3075" spc="-15" baseline="24390" dirty="0">
                <a:latin typeface="Lucida Sans Unicode"/>
                <a:cs typeface="Lucida Sans Unicode"/>
              </a:rPr>
              <a:t>ℏ</a:t>
            </a:r>
            <a:r>
              <a:rPr sz="2450" spc="-10" dirty="0">
                <a:latin typeface="Times New Roman"/>
                <a:cs typeface="Times New Roman"/>
              </a:rPr>
              <a:t>.</a:t>
            </a:r>
            <a:endParaRPr sz="2450">
              <a:latin typeface="Times New Roman"/>
              <a:cs typeface="Times New Roman"/>
            </a:endParaRPr>
          </a:p>
          <a:p>
            <a:pPr marL="424815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424815" algn="l"/>
              </a:tabLst>
            </a:pPr>
            <a:r>
              <a:rPr sz="2450" spc="-10" dirty="0">
                <a:latin typeface="Times New Roman"/>
                <a:cs typeface="Times New Roman"/>
              </a:rPr>
              <a:t>Some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cats</a:t>
            </a:r>
            <a:r>
              <a:rPr sz="2450" spc="1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are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spc="55" dirty="0">
                <a:latin typeface="Times New Roman"/>
                <a:cs typeface="Times New Roman"/>
              </a:rPr>
              <a:t>both</a:t>
            </a:r>
            <a:r>
              <a:rPr sz="2450" spc="12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alive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1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dead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spc="120" dirty="0">
                <a:latin typeface="Times New Roman"/>
                <a:cs typeface="Times New Roman"/>
              </a:rPr>
              <a:t>at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same</a:t>
            </a:r>
            <a:r>
              <a:rPr sz="2450" spc="120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time.</a:t>
            </a:r>
            <a:endParaRPr sz="2450">
              <a:latin typeface="Times New Roman"/>
              <a:cs typeface="Times New Roman"/>
            </a:endParaRPr>
          </a:p>
          <a:p>
            <a:pPr marL="43180">
              <a:lnSpc>
                <a:spcPct val="100000"/>
              </a:lnSpc>
              <a:spcBef>
                <a:spcPts val="1945"/>
              </a:spcBef>
              <a:tabLst>
                <a:tab pos="1652270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-50" dirty="0">
                <a:latin typeface="Times New Roman"/>
                <a:cs typeface="Times New Roman"/>
              </a:rPr>
              <a:t>C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89022"/>
            <a:ext cx="78232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spc="-25" dirty="0">
                <a:latin typeface="Georgia"/>
                <a:cs typeface="Georgia"/>
              </a:rPr>
              <a:t>ConcepTest</a:t>
            </a:r>
            <a:endParaRPr sz="1200">
              <a:latin typeface="Georgia"/>
              <a:cs typeface="Georgi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49859" y="889022"/>
            <a:ext cx="424942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latin typeface="Georgia"/>
                <a:cs typeface="Georgia"/>
              </a:rPr>
              <a:t>6.6.</a:t>
            </a:r>
            <a:r>
              <a:rPr sz="1200" spc="114" dirty="0">
                <a:latin typeface="Georgia"/>
                <a:cs typeface="Georgia"/>
              </a:rPr>
              <a:t>  </a:t>
            </a:r>
            <a:r>
              <a:rPr sz="1200" dirty="0">
                <a:latin typeface="Georgia"/>
                <a:cs typeface="Georgia"/>
              </a:rPr>
              <a:t>THE</a:t>
            </a:r>
            <a:r>
              <a:rPr sz="1200" spc="65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TIME-DEPENDENT</a:t>
            </a:r>
            <a:r>
              <a:rPr sz="1200" spc="65" dirty="0">
                <a:latin typeface="Georgia"/>
                <a:cs typeface="Georgia"/>
              </a:rPr>
              <a:t> </a:t>
            </a:r>
            <a:r>
              <a:rPr sz="1200" spc="-15" dirty="0">
                <a:latin typeface="Georgia"/>
                <a:cs typeface="Georgia"/>
              </a:rPr>
              <a:t>SCHR</a:t>
            </a:r>
            <a:r>
              <a:rPr sz="1200" spc="-755" dirty="0">
                <a:latin typeface="Georgia"/>
                <a:cs typeface="Georgia"/>
              </a:rPr>
              <a:t>O</a:t>
            </a:r>
            <a:r>
              <a:rPr sz="1800" spc="-22" baseline="13888" dirty="0">
                <a:latin typeface="Georgia"/>
                <a:cs typeface="Georgia"/>
              </a:rPr>
              <a:t>¨</a:t>
            </a:r>
            <a:r>
              <a:rPr sz="1800" spc="-195" baseline="13888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DINGER</a:t>
            </a:r>
            <a:r>
              <a:rPr sz="1200" spc="65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EQUATION</a:t>
            </a:r>
            <a:endParaRPr sz="1200">
              <a:latin typeface="Georgia"/>
              <a:cs typeface="Georgia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31519" y="1111122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726440" algn="l"/>
                <a:tab pos="1110615" algn="l"/>
                <a:tab pos="2025650" algn="l"/>
                <a:tab pos="2529840" algn="l"/>
                <a:tab pos="3763010" algn="l"/>
                <a:tab pos="4147820" algn="l"/>
                <a:tab pos="4676140" algn="l"/>
                <a:tab pos="6761480" algn="l"/>
              </a:tabLst>
            </a:pPr>
            <a:r>
              <a:rPr spc="-20" dirty="0"/>
              <a:t>True</a:t>
            </a:r>
            <a:r>
              <a:rPr dirty="0"/>
              <a:t>	</a:t>
            </a:r>
            <a:r>
              <a:rPr spc="-25" dirty="0"/>
              <a:t>or</a:t>
            </a:r>
            <a:r>
              <a:rPr dirty="0"/>
              <a:t>	</a:t>
            </a:r>
            <a:r>
              <a:rPr spc="-10" dirty="0"/>
              <a:t>false?</a:t>
            </a:r>
            <a:r>
              <a:rPr dirty="0"/>
              <a:t>	</a:t>
            </a:r>
            <a:r>
              <a:rPr spc="-25" dirty="0"/>
              <a:t>All</a:t>
            </a:r>
            <a:r>
              <a:rPr dirty="0"/>
              <a:t>	</a:t>
            </a:r>
            <a:r>
              <a:rPr spc="-10" dirty="0"/>
              <a:t>solutions</a:t>
            </a:r>
            <a:r>
              <a:rPr dirty="0"/>
              <a:t>	</a:t>
            </a:r>
            <a:r>
              <a:rPr spc="-25" dirty="0"/>
              <a:t>to</a:t>
            </a:r>
            <a:r>
              <a:rPr dirty="0"/>
              <a:t>	</a:t>
            </a:r>
            <a:r>
              <a:rPr spc="-25" dirty="0"/>
              <a:t>the</a:t>
            </a:r>
            <a:r>
              <a:rPr dirty="0"/>
              <a:t>	time-</a:t>
            </a:r>
            <a:r>
              <a:rPr spc="-10" dirty="0"/>
              <a:t>dependent</a:t>
            </a:r>
            <a:r>
              <a:rPr dirty="0"/>
              <a:t>	</a:t>
            </a:r>
            <a:r>
              <a:rPr spc="5" dirty="0"/>
              <a:t>S</a:t>
            </a:r>
            <a:r>
              <a:rPr spc="-70" dirty="0"/>
              <a:t>c</a:t>
            </a:r>
            <a:r>
              <a:rPr spc="5" dirty="0"/>
              <a:t>hr</a:t>
            </a:r>
            <a:r>
              <a:rPr spc="-1230" dirty="0"/>
              <a:t>o</a:t>
            </a:r>
            <a:r>
              <a:rPr dirty="0"/>
              <a:t>¨</a:t>
            </a:r>
            <a:r>
              <a:rPr spc="5" dirty="0"/>
              <a:t>dinger</a:t>
            </a:r>
            <a:r>
              <a:rPr spc="-105" dirty="0"/>
              <a:t> </a:t>
            </a:r>
            <a:r>
              <a:rPr dirty="0"/>
              <a:t>equation</a:t>
            </a:r>
            <a:r>
              <a:rPr spc="140" dirty="0"/>
              <a:t> </a:t>
            </a:r>
            <a:r>
              <a:rPr dirty="0"/>
              <a:t>are</a:t>
            </a:r>
            <a:r>
              <a:rPr spc="150" dirty="0"/>
              <a:t> </a:t>
            </a:r>
            <a:r>
              <a:rPr spc="-10" dirty="0"/>
              <a:t>separable.</a:t>
            </a: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89022"/>
            <a:ext cx="78232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spc="-25" dirty="0">
                <a:latin typeface="Georgia"/>
                <a:cs typeface="Georgia"/>
              </a:rPr>
              <a:t>ConcepTest</a:t>
            </a:r>
            <a:endParaRPr sz="1200">
              <a:latin typeface="Georgia"/>
              <a:cs typeface="Georgi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49859" y="889022"/>
            <a:ext cx="424942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latin typeface="Georgia"/>
                <a:cs typeface="Georgia"/>
              </a:rPr>
              <a:t>6.6.</a:t>
            </a:r>
            <a:r>
              <a:rPr sz="1200" spc="114" dirty="0">
                <a:latin typeface="Georgia"/>
                <a:cs typeface="Georgia"/>
              </a:rPr>
              <a:t>  </a:t>
            </a:r>
            <a:r>
              <a:rPr sz="1200" dirty="0">
                <a:latin typeface="Georgia"/>
                <a:cs typeface="Georgia"/>
              </a:rPr>
              <a:t>THE</a:t>
            </a:r>
            <a:r>
              <a:rPr sz="1200" spc="65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TIME-DEPENDENT</a:t>
            </a:r>
            <a:r>
              <a:rPr sz="1200" spc="65" dirty="0">
                <a:latin typeface="Georgia"/>
                <a:cs typeface="Georgia"/>
              </a:rPr>
              <a:t> </a:t>
            </a:r>
            <a:r>
              <a:rPr sz="1200" spc="-15" dirty="0">
                <a:latin typeface="Georgia"/>
                <a:cs typeface="Georgia"/>
              </a:rPr>
              <a:t>SCHR</a:t>
            </a:r>
            <a:r>
              <a:rPr sz="1200" spc="-755" dirty="0">
                <a:latin typeface="Georgia"/>
                <a:cs typeface="Georgia"/>
              </a:rPr>
              <a:t>O</a:t>
            </a:r>
            <a:r>
              <a:rPr sz="1800" spc="-22" baseline="13888" dirty="0">
                <a:latin typeface="Georgia"/>
                <a:cs typeface="Georgia"/>
              </a:rPr>
              <a:t>¨</a:t>
            </a:r>
            <a:r>
              <a:rPr sz="1800" spc="-195" baseline="13888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DINGER</a:t>
            </a:r>
            <a:r>
              <a:rPr sz="1200" spc="65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EQUATION</a:t>
            </a:r>
            <a:endParaRPr sz="1200">
              <a:latin typeface="Georgia"/>
              <a:cs typeface="Georgia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31519" y="1111122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726440" algn="l"/>
                <a:tab pos="1110615" algn="l"/>
                <a:tab pos="2025650" algn="l"/>
                <a:tab pos="2529840" algn="l"/>
                <a:tab pos="3763010" algn="l"/>
                <a:tab pos="4147820" algn="l"/>
                <a:tab pos="4676140" algn="l"/>
                <a:tab pos="6761480" algn="l"/>
              </a:tabLst>
            </a:pPr>
            <a:r>
              <a:rPr spc="-20" dirty="0"/>
              <a:t>True</a:t>
            </a:r>
            <a:r>
              <a:rPr dirty="0"/>
              <a:t>	</a:t>
            </a:r>
            <a:r>
              <a:rPr spc="-25" dirty="0"/>
              <a:t>or</a:t>
            </a:r>
            <a:r>
              <a:rPr dirty="0"/>
              <a:t>	</a:t>
            </a:r>
            <a:r>
              <a:rPr spc="-10" dirty="0"/>
              <a:t>false?</a:t>
            </a:r>
            <a:r>
              <a:rPr dirty="0"/>
              <a:t>	</a:t>
            </a:r>
            <a:r>
              <a:rPr spc="-25" dirty="0"/>
              <a:t>All</a:t>
            </a:r>
            <a:r>
              <a:rPr dirty="0"/>
              <a:t>	</a:t>
            </a:r>
            <a:r>
              <a:rPr spc="-10" dirty="0"/>
              <a:t>solutions</a:t>
            </a:r>
            <a:r>
              <a:rPr dirty="0"/>
              <a:t>	</a:t>
            </a:r>
            <a:r>
              <a:rPr spc="-25" dirty="0"/>
              <a:t>to</a:t>
            </a:r>
            <a:r>
              <a:rPr dirty="0"/>
              <a:t>	</a:t>
            </a:r>
            <a:r>
              <a:rPr spc="-25" dirty="0"/>
              <a:t>the</a:t>
            </a:r>
            <a:r>
              <a:rPr dirty="0"/>
              <a:t>	time-</a:t>
            </a:r>
            <a:r>
              <a:rPr spc="-10" dirty="0"/>
              <a:t>dependent</a:t>
            </a:r>
            <a:r>
              <a:rPr dirty="0"/>
              <a:t>	</a:t>
            </a:r>
            <a:r>
              <a:rPr spc="5" dirty="0"/>
              <a:t>S</a:t>
            </a:r>
            <a:r>
              <a:rPr spc="-70" dirty="0"/>
              <a:t>c</a:t>
            </a:r>
            <a:r>
              <a:rPr spc="5" dirty="0"/>
              <a:t>hr</a:t>
            </a:r>
            <a:r>
              <a:rPr spc="-1230" dirty="0"/>
              <a:t>o</a:t>
            </a:r>
            <a:r>
              <a:rPr dirty="0"/>
              <a:t>¨</a:t>
            </a:r>
            <a:r>
              <a:rPr spc="5" dirty="0"/>
              <a:t>dinger</a:t>
            </a:r>
            <a:r>
              <a:rPr spc="-105" dirty="0"/>
              <a:t> </a:t>
            </a:r>
            <a:r>
              <a:rPr dirty="0"/>
              <a:t>equation</a:t>
            </a:r>
            <a:r>
              <a:rPr spc="140" dirty="0"/>
              <a:t> </a:t>
            </a:r>
            <a:r>
              <a:rPr dirty="0"/>
              <a:t>are</a:t>
            </a:r>
            <a:r>
              <a:rPr spc="150" dirty="0"/>
              <a:t> </a:t>
            </a:r>
            <a:r>
              <a:rPr spc="-10" dirty="0"/>
              <a:t>separable.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707758" y="2170390"/>
            <a:ext cx="8266430" cy="154241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3495" marR="5080" indent="-11430" algn="just">
              <a:lnSpc>
                <a:spcPct val="101699"/>
              </a:lnSpc>
              <a:spcBef>
                <a:spcPts val="75"/>
              </a:spcBef>
            </a:pPr>
            <a:r>
              <a:rPr sz="2450" b="1" dirty="0">
                <a:latin typeface="Georgia"/>
                <a:cs typeface="Georgia"/>
              </a:rPr>
              <a:t>Solution:</a:t>
            </a:r>
            <a:r>
              <a:rPr sz="2450" b="1" spc="170" dirty="0">
                <a:latin typeface="Georgia"/>
                <a:cs typeface="Georgia"/>
              </a:rPr>
              <a:t>  </a:t>
            </a:r>
            <a:r>
              <a:rPr sz="2450" dirty="0">
                <a:latin typeface="Times New Roman"/>
                <a:cs typeface="Times New Roman"/>
              </a:rPr>
              <a:t>False.</a:t>
            </a:r>
            <a:r>
              <a:rPr sz="2450" spc="3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Every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solution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can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be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built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as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linear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spc="-30" dirty="0">
                <a:latin typeface="Times New Roman"/>
                <a:cs typeface="Times New Roman"/>
              </a:rPr>
              <a:t>combi- </a:t>
            </a:r>
            <a:r>
              <a:rPr sz="2450" dirty="0">
                <a:latin typeface="Times New Roman"/>
                <a:cs typeface="Times New Roman"/>
              </a:rPr>
              <a:t>nation</a:t>
            </a:r>
            <a:r>
              <a:rPr sz="2450" spc="1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1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separable</a:t>
            </a:r>
            <a:r>
              <a:rPr sz="2450" spc="1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solutions,</a:t>
            </a:r>
            <a:r>
              <a:rPr sz="2450" spc="170" dirty="0">
                <a:latin typeface="Times New Roman"/>
                <a:cs typeface="Times New Roman"/>
              </a:rPr>
              <a:t> </a:t>
            </a:r>
            <a:r>
              <a:rPr sz="2450" spc="80" dirty="0">
                <a:latin typeface="Times New Roman"/>
                <a:cs typeface="Times New Roman"/>
              </a:rPr>
              <a:t>but</a:t>
            </a:r>
            <a:r>
              <a:rPr sz="2450" spc="1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those</a:t>
            </a:r>
            <a:r>
              <a:rPr sz="2450" spc="1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combinations</a:t>
            </a:r>
            <a:r>
              <a:rPr sz="2450" spc="15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themselves </a:t>
            </a:r>
            <a:r>
              <a:rPr sz="2450" dirty="0">
                <a:latin typeface="Times New Roman"/>
                <a:cs typeface="Times New Roman"/>
              </a:rPr>
              <a:t>do not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have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be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separable.</a:t>
            </a:r>
            <a:r>
              <a:rPr sz="2450" spc="3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(The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function</a:t>
            </a:r>
            <a:r>
              <a:rPr sz="2450" spc="5" dirty="0">
                <a:latin typeface="Times New Roman"/>
                <a:cs typeface="Times New Roman"/>
              </a:rPr>
              <a:t> </a:t>
            </a:r>
            <a:r>
              <a:rPr sz="2450" b="0" i="1" spc="50" dirty="0">
                <a:latin typeface="Bookman Old Style"/>
                <a:cs typeface="Bookman Old Style"/>
              </a:rPr>
              <a:t>x</a:t>
            </a:r>
            <a:r>
              <a:rPr sz="2450" b="0" i="1" spc="-114" dirty="0">
                <a:latin typeface="Bookman Old Style"/>
                <a:cs typeface="Bookman Old Style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separable,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the </a:t>
            </a:r>
            <a:r>
              <a:rPr sz="2450" dirty="0">
                <a:latin typeface="Times New Roman"/>
                <a:cs typeface="Times New Roman"/>
              </a:rPr>
              <a:t>function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b="0" i="1" dirty="0">
                <a:latin typeface="Bookman Old Style"/>
                <a:cs typeface="Bookman Old Style"/>
              </a:rPr>
              <a:t>t</a:t>
            </a:r>
            <a:r>
              <a:rPr sz="2450" b="0" i="1" spc="-15" dirty="0">
                <a:latin typeface="Bookman Old Style"/>
                <a:cs typeface="Bookman Old Style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separable,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spc="80" dirty="0">
                <a:latin typeface="Times New Roman"/>
                <a:cs typeface="Times New Roman"/>
              </a:rPr>
              <a:t>but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function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b="0" i="1" spc="50" dirty="0">
                <a:latin typeface="Bookman Old Style"/>
                <a:cs typeface="Bookman Old Style"/>
              </a:rPr>
              <a:t>x</a:t>
            </a:r>
            <a:r>
              <a:rPr sz="2450" b="0" i="1" spc="-185" dirty="0">
                <a:latin typeface="Bookman Old Style"/>
                <a:cs typeface="Bookman Old Style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+</a:t>
            </a:r>
            <a:r>
              <a:rPr sz="2450" spc="-80" dirty="0">
                <a:latin typeface="Times New Roman"/>
                <a:cs typeface="Times New Roman"/>
              </a:rPr>
              <a:t> </a:t>
            </a:r>
            <a:r>
              <a:rPr sz="2450" b="0" i="1" dirty="0">
                <a:latin typeface="Bookman Old Style"/>
                <a:cs typeface="Bookman Old Style"/>
              </a:rPr>
              <a:t>t</a:t>
            </a:r>
            <a:r>
              <a:rPr sz="2450" b="0" i="1" spc="-15" dirty="0">
                <a:latin typeface="Bookman Old Style"/>
                <a:cs typeface="Bookman Old Style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not.)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06119" y="889022"/>
            <a:ext cx="828040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  <a:tabLst>
                <a:tab pos="4081779" algn="l"/>
              </a:tabLst>
            </a:pPr>
            <a:r>
              <a:rPr sz="1200" spc="-10" dirty="0">
                <a:latin typeface="Georgia"/>
                <a:cs typeface="Georgia"/>
              </a:rPr>
              <a:t>ConcepTest</a:t>
            </a:r>
            <a:r>
              <a:rPr sz="1200" dirty="0">
                <a:latin typeface="Georgia"/>
                <a:cs typeface="Georgia"/>
              </a:rPr>
              <a:t>	6.6.</a:t>
            </a:r>
            <a:r>
              <a:rPr sz="1200" spc="114" dirty="0">
                <a:latin typeface="Georgia"/>
                <a:cs typeface="Georgia"/>
              </a:rPr>
              <a:t>  </a:t>
            </a:r>
            <a:r>
              <a:rPr sz="1200" dirty="0">
                <a:latin typeface="Georgia"/>
                <a:cs typeface="Georgia"/>
              </a:rPr>
              <a:t>THE</a:t>
            </a:r>
            <a:r>
              <a:rPr sz="1200" spc="65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TIME-DEPENDENT</a:t>
            </a:r>
            <a:r>
              <a:rPr sz="1200" spc="65" dirty="0">
                <a:latin typeface="Georgia"/>
                <a:cs typeface="Georgia"/>
              </a:rPr>
              <a:t> </a:t>
            </a:r>
            <a:r>
              <a:rPr sz="1200" spc="-15" dirty="0">
                <a:latin typeface="Georgia"/>
                <a:cs typeface="Georgia"/>
              </a:rPr>
              <a:t>SCHR</a:t>
            </a:r>
            <a:r>
              <a:rPr sz="1200" spc="-755" dirty="0">
                <a:latin typeface="Georgia"/>
                <a:cs typeface="Georgia"/>
              </a:rPr>
              <a:t>O</a:t>
            </a:r>
            <a:r>
              <a:rPr sz="1800" spc="-22" baseline="13888" dirty="0">
                <a:latin typeface="Georgia"/>
                <a:cs typeface="Georgia"/>
              </a:rPr>
              <a:t>¨</a:t>
            </a:r>
            <a:r>
              <a:rPr sz="1800" spc="-195" baseline="13888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DINGER</a:t>
            </a:r>
            <a:r>
              <a:rPr sz="1200" spc="65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EQUATION</a:t>
            </a:r>
            <a:endParaRPr sz="1200">
              <a:latin typeface="Georgia"/>
              <a:cs typeface="Georgi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11122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6930390" algn="l"/>
              </a:tabLst>
            </a:pPr>
            <a:r>
              <a:rPr dirty="0"/>
              <a:t>Which</a:t>
            </a:r>
            <a:r>
              <a:rPr spc="100" dirty="0"/>
              <a:t> </a:t>
            </a:r>
            <a:r>
              <a:rPr dirty="0"/>
              <a:t>of</a:t>
            </a:r>
            <a:r>
              <a:rPr spc="100" dirty="0"/>
              <a:t> </a:t>
            </a:r>
            <a:r>
              <a:rPr dirty="0"/>
              <a:t>the</a:t>
            </a:r>
            <a:r>
              <a:rPr spc="90" dirty="0"/>
              <a:t> </a:t>
            </a:r>
            <a:r>
              <a:rPr spc="-60" dirty="0"/>
              <a:t>following</a:t>
            </a:r>
            <a:r>
              <a:rPr spc="95" dirty="0"/>
              <a:t> </a:t>
            </a:r>
            <a:r>
              <a:rPr dirty="0"/>
              <a:t>represent</a:t>
            </a:r>
            <a:r>
              <a:rPr spc="95" dirty="0"/>
              <a:t> </a:t>
            </a:r>
            <a:r>
              <a:rPr dirty="0"/>
              <a:t>separable</a:t>
            </a:r>
            <a:r>
              <a:rPr spc="95" dirty="0"/>
              <a:t> </a:t>
            </a:r>
            <a:r>
              <a:rPr spc="-10" dirty="0"/>
              <a:t>functions?</a:t>
            </a:r>
            <a:r>
              <a:rPr dirty="0"/>
              <a:t>	Choose</a:t>
            </a:r>
            <a:r>
              <a:rPr spc="-55" dirty="0"/>
              <a:t> </a:t>
            </a:r>
            <a:r>
              <a:rPr spc="-25" dirty="0"/>
              <a:t>all </a:t>
            </a:r>
            <a:r>
              <a:rPr spc="114" dirty="0"/>
              <a:t>that</a:t>
            </a:r>
            <a:r>
              <a:rPr spc="150" dirty="0"/>
              <a:t> </a:t>
            </a:r>
            <a:r>
              <a:rPr spc="-10" dirty="0"/>
              <a:t>apply.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676617" y="2042037"/>
            <a:ext cx="4358005" cy="261874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425450" indent="-370205">
              <a:lnSpc>
                <a:spcPct val="100000"/>
              </a:lnSpc>
              <a:spcBef>
                <a:spcPts val="1140"/>
              </a:spcBef>
              <a:buFont typeface="Times New Roman"/>
              <a:buAutoNum type="alphaUcPeriod"/>
              <a:tabLst>
                <a:tab pos="425450" algn="l"/>
              </a:tabLst>
            </a:pPr>
            <a:r>
              <a:rPr sz="2450" b="0" i="1" spc="70" dirty="0">
                <a:latin typeface="Bookman Old Style"/>
                <a:cs typeface="Bookman Old Style"/>
              </a:rPr>
              <a:t>f</a:t>
            </a:r>
            <a:r>
              <a:rPr sz="3075" spc="104" baseline="-13550" dirty="0">
                <a:latin typeface="Times New Roman"/>
                <a:cs typeface="Times New Roman"/>
              </a:rPr>
              <a:t>1</a:t>
            </a:r>
            <a:r>
              <a:rPr sz="2450" spc="70" dirty="0">
                <a:latin typeface="Times New Roman"/>
                <a:cs typeface="Times New Roman"/>
              </a:rPr>
              <a:t>(</a:t>
            </a:r>
            <a:r>
              <a:rPr sz="2450" b="0" i="1" spc="70" dirty="0">
                <a:latin typeface="Bookman Old Style"/>
                <a:cs typeface="Bookman Old Style"/>
              </a:rPr>
              <a:t>x,</a:t>
            </a:r>
            <a:r>
              <a:rPr sz="2450" b="0" i="1" spc="-320" dirty="0">
                <a:latin typeface="Bookman Old Style"/>
                <a:cs typeface="Bookman Old Style"/>
              </a:rPr>
              <a:t> </a:t>
            </a:r>
            <a:r>
              <a:rPr sz="2450" b="0" i="1" dirty="0">
                <a:latin typeface="Bookman Old Style"/>
                <a:cs typeface="Bookman Old Style"/>
              </a:rPr>
              <a:t>y</a:t>
            </a:r>
            <a:r>
              <a:rPr sz="2450" dirty="0">
                <a:latin typeface="Times New Roman"/>
                <a:cs typeface="Times New Roman"/>
              </a:rPr>
              <a:t>)</a:t>
            </a:r>
            <a:r>
              <a:rPr sz="2450" spc="-65" dirty="0">
                <a:latin typeface="Times New Roman"/>
                <a:cs typeface="Times New Roman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=</a:t>
            </a:r>
            <a:r>
              <a:rPr sz="2450" spc="35" dirty="0">
                <a:latin typeface="Times New Roman"/>
                <a:cs typeface="Times New Roman"/>
              </a:rPr>
              <a:t> </a:t>
            </a:r>
            <a:r>
              <a:rPr sz="2450" spc="50" dirty="0">
                <a:latin typeface="Times New Roman"/>
                <a:cs typeface="Times New Roman"/>
              </a:rPr>
              <a:t>(</a:t>
            </a:r>
            <a:r>
              <a:rPr sz="2450" b="0" i="1" spc="50" dirty="0">
                <a:latin typeface="Bookman Old Style"/>
                <a:cs typeface="Bookman Old Style"/>
              </a:rPr>
              <a:t>x</a:t>
            </a:r>
            <a:r>
              <a:rPr sz="2450" b="0" i="1" spc="-185" dirty="0">
                <a:latin typeface="Bookman Old Style"/>
                <a:cs typeface="Bookman Old Style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+</a:t>
            </a:r>
            <a:r>
              <a:rPr sz="2450" spc="-95" dirty="0">
                <a:latin typeface="Times New Roman"/>
                <a:cs typeface="Times New Roman"/>
              </a:rPr>
              <a:t> </a:t>
            </a:r>
            <a:r>
              <a:rPr sz="2450" b="0" i="1" spc="-10" dirty="0">
                <a:latin typeface="Bookman Old Style"/>
                <a:cs typeface="Bookman Old Style"/>
              </a:rPr>
              <a:t>y</a:t>
            </a:r>
            <a:r>
              <a:rPr sz="2450" spc="-10" dirty="0">
                <a:latin typeface="Times New Roman"/>
                <a:cs typeface="Times New Roman"/>
              </a:rPr>
              <a:t>)</a:t>
            </a:r>
            <a:r>
              <a:rPr sz="3075" spc="-15" baseline="24390" dirty="0">
                <a:latin typeface="Times New Roman"/>
                <a:cs typeface="Times New Roman"/>
              </a:rPr>
              <a:t>2</a:t>
            </a:r>
            <a:r>
              <a:rPr sz="3075" spc="75" baseline="24390" dirty="0">
                <a:latin typeface="Times New Roman"/>
                <a:cs typeface="Times New Roman"/>
              </a:rPr>
              <a:t> </a:t>
            </a:r>
            <a:r>
              <a:rPr sz="2450" i="1" spc="260" dirty="0">
                <a:latin typeface="Times New Roman"/>
                <a:cs typeface="Times New Roman"/>
              </a:rPr>
              <a:t>−</a:t>
            </a:r>
            <a:r>
              <a:rPr sz="2450" i="1" spc="-95" dirty="0">
                <a:latin typeface="Times New Roman"/>
                <a:cs typeface="Times New Roman"/>
              </a:rPr>
              <a:t> </a:t>
            </a:r>
            <a:r>
              <a:rPr sz="2450" spc="50" dirty="0">
                <a:latin typeface="Times New Roman"/>
                <a:cs typeface="Times New Roman"/>
              </a:rPr>
              <a:t>(</a:t>
            </a:r>
            <a:r>
              <a:rPr sz="2450" b="0" i="1" spc="50" dirty="0">
                <a:latin typeface="Bookman Old Style"/>
                <a:cs typeface="Bookman Old Style"/>
              </a:rPr>
              <a:t>x</a:t>
            </a:r>
            <a:r>
              <a:rPr sz="2450" b="0" i="1" spc="-185" dirty="0">
                <a:latin typeface="Bookman Old Style"/>
                <a:cs typeface="Bookman Old Style"/>
              </a:rPr>
              <a:t> </a:t>
            </a:r>
            <a:r>
              <a:rPr sz="2450" i="1" spc="260" dirty="0">
                <a:latin typeface="Times New Roman"/>
                <a:cs typeface="Times New Roman"/>
              </a:rPr>
              <a:t>−</a:t>
            </a:r>
            <a:r>
              <a:rPr sz="2450" i="1" spc="-95" dirty="0">
                <a:latin typeface="Times New Roman"/>
                <a:cs typeface="Times New Roman"/>
              </a:rPr>
              <a:t> </a:t>
            </a:r>
            <a:r>
              <a:rPr sz="2450" b="0" i="1" spc="-25" dirty="0">
                <a:latin typeface="Bookman Old Style"/>
                <a:cs typeface="Bookman Old Style"/>
              </a:rPr>
              <a:t>y</a:t>
            </a:r>
            <a:r>
              <a:rPr sz="2450" spc="-25" dirty="0">
                <a:latin typeface="Times New Roman"/>
                <a:cs typeface="Times New Roman"/>
              </a:rPr>
              <a:t>)</a:t>
            </a:r>
            <a:r>
              <a:rPr sz="3075" spc="-37" baseline="24390" dirty="0">
                <a:latin typeface="Times New Roman"/>
                <a:cs typeface="Times New Roman"/>
              </a:rPr>
              <a:t>2</a:t>
            </a:r>
            <a:endParaRPr sz="3075" baseline="24390">
              <a:latin typeface="Times New Roman"/>
              <a:cs typeface="Times New Roman"/>
            </a:endParaRPr>
          </a:p>
          <a:p>
            <a:pPr marL="425450" indent="-358140">
              <a:lnSpc>
                <a:spcPct val="100000"/>
              </a:lnSpc>
              <a:spcBef>
                <a:spcPts val="1045"/>
              </a:spcBef>
              <a:buFont typeface="Times New Roman"/>
              <a:buAutoNum type="alphaUcPeriod"/>
              <a:tabLst>
                <a:tab pos="425450" algn="l"/>
              </a:tabLst>
            </a:pPr>
            <a:r>
              <a:rPr sz="2450" b="0" i="1" spc="70" dirty="0">
                <a:latin typeface="Bookman Old Style"/>
                <a:cs typeface="Bookman Old Style"/>
              </a:rPr>
              <a:t>f</a:t>
            </a:r>
            <a:r>
              <a:rPr sz="3075" spc="104" baseline="-13550" dirty="0">
                <a:latin typeface="Times New Roman"/>
                <a:cs typeface="Times New Roman"/>
              </a:rPr>
              <a:t>2</a:t>
            </a:r>
            <a:r>
              <a:rPr sz="2450" spc="70" dirty="0">
                <a:latin typeface="Times New Roman"/>
                <a:cs typeface="Times New Roman"/>
              </a:rPr>
              <a:t>(</a:t>
            </a:r>
            <a:r>
              <a:rPr sz="2450" b="0" i="1" spc="70" dirty="0">
                <a:latin typeface="Bookman Old Style"/>
                <a:cs typeface="Bookman Old Style"/>
              </a:rPr>
              <a:t>x,</a:t>
            </a:r>
            <a:r>
              <a:rPr sz="2450" b="0" i="1" spc="-320" dirty="0">
                <a:latin typeface="Bookman Old Style"/>
                <a:cs typeface="Bookman Old Style"/>
              </a:rPr>
              <a:t> </a:t>
            </a:r>
            <a:r>
              <a:rPr sz="2450" b="0" i="1" dirty="0">
                <a:latin typeface="Bookman Old Style"/>
                <a:cs typeface="Bookman Old Style"/>
              </a:rPr>
              <a:t>y</a:t>
            </a:r>
            <a:r>
              <a:rPr sz="2450" dirty="0">
                <a:latin typeface="Times New Roman"/>
                <a:cs typeface="Times New Roman"/>
              </a:rPr>
              <a:t>)</a:t>
            </a:r>
            <a:r>
              <a:rPr sz="2450" spc="-15" dirty="0">
                <a:latin typeface="Times New Roman"/>
                <a:cs typeface="Times New Roman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=</a:t>
            </a:r>
            <a:r>
              <a:rPr sz="2450" spc="20" dirty="0">
                <a:latin typeface="Times New Roman"/>
                <a:cs typeface="Times New Roman"/>
              </a:rPr>
              <a:t> </a:t>
            </a:r>
            <a:r>
              <a:rPr sz="2450" b="0" i="1" spc="-10" dirty="0">
                <a:latin typeface="Bookman Old Style"/>
                <a:cs typeface="Bookman Old Style"/>
              </a:rPr>
              <a:t>e</a:t>
            </a:r>
            <a:r>
              <a:rPr sz="3075" spc="-15" baseline="24390" dirty="0">
                <a:latin typeface="Times New Roman"/>
                <a:cs typeface="Times New Roman"/>
              </a:rPr>
              <a:t>2</a:t>
            </a:r>
            <a:r>
              <a:rPr sz="3075" b="0" i="1" spc="-15" baseline="24390" dirty="0">
                <a:latin typeface="Bookman Old Style"/>
                <a:cs typeface="Bookman Old Style"/>
              </a:rPr>
              <a:t>x</a:t>
            </a:r>
            <a:r>
              <a:rPr sz="3075" spc="-15" baseline="24390" dirty="0">
                <a:latin typeface="Times New Roman"/>
                <a:cs typeface="Times New Roman"/>
              </a:rPr>
              <a:t>+3</a:t>
            </a:r>
            <a:r>
              <a:rPr sz="3075" b="0" i="1" spc="-15" baseline="24390" dirty="0">
                <a:latin typeface="Bookman Old Style"/>
                <a:cs typeface="Bookman Old Style"/>
              </a:rPr>
              <a:t>y</a:t>
            </a:r>
            <a:endParaRPr sz="3075" baseline="24390">
              <a:latin typeface="Bookman Old Style"/>
              <a:cs typeface="Bookman Old Style"/>
            </a:endParaRPr>
          </a:p>
          <a:p>
            <a:pPr marL="425450" indent="-361950">
              <a:lnSpc>
                <a:spcPct val="100000"/>
              </a:lnSpc>
              <a:spcBef>
                <a:spcPts val="1535"/>
              </a:spcBef>
              <a:buFont typeface="Times New Roman"/>
              <a:buAutoNum type="alphaUcPeriod"/>
              <a:tabLst>
                <a:tab pos="425450" algn="l"/>
              </a:tabLst>
            </a:pPr>
            <a:r>
              <a:rPr sz="2450" b="0" i="1" spc="70" dirty="0">
                <a:latin typeface="Bookman Old Style"/>
                <a:cs typeface="Bookman Old Style"/>
              </a:rPr>
              <a:t>f</a:t>
            </a:r>
            <a:r>
              <a:rPr sz="3075" spc="104" baseline="-13550" dirty="0">
                <a:latin typeface="Times New Roman"/>
                <a:cs typeface="Times New Roman"/>
              </a:rPr>
              <a:t>3</a:t>
            </a:r>
            <a:r>
              <a:rPr sz="2450" spc="70" dirty="0">
                <a:latin typeface="Times New Roman"/>
                <a:cs typeface="Times New Roman"/>
              </a:rPr>
              <a:t>(</a:t>
            </a:r>
            <a:r>
              <a:rPr sz="2450" b="0" i="1" spc="70" dirty="0">
                <a:latin typeface="Bookman Old Style"/>
                <a:cs typeface="Bookman Old Style"/>
              </a:rPr>
              <a:t>x,</a:t>
            </a:r>
            <a:r>
              <a:rPr sz="2450" b="0" i="1" spc="-320" dirty="0">
                <a:latin typeface="Bookman Old Style"/>
                <a:cs typeface="Bookman Old Style"/>
              </a:rPr>
              <a:t> </a:t>
            </a:r>
            <a:r>
              <a:rPr sz="2450" b="0" i="1" dirty="0">
                <a:latin typeface="Bookman Old Style"/>
                <a:cs typeface="Bookman Old Style"/>
              </a:rPr>
              <a:t>y</a:t>
            </a:r>
            <a:r>
              <a:rPr sz="2450" dirty="0">
                <a:latin typeface="Times New Roman"/>
                <a:cs typeface="Times New Roman"/>
              </a:rPr>
              <a:t>)</a:t>
            </a:r>
            <a:r>
              <a:rPr sz="2450" spc="-15" dirty="0">
                <a:latin typeface="Times New Roman"/>
                <a:cs typeface="Times New Roman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=</a:t>
            </a:r>
            <a:r>
              <a:rPr sz="2450" spc="20" dirty="0">
                <a:latin typeface="Times New Roman"/>
                <a:cs typeface="Times New Roman"/>
              </a:rPr>
              <a:t> </a:t>
            </a:r>
            <a:r>
              <a:rPr sz="3675" spc="-15" baseline="45351" dirty="0">
                <a:latin typeface="Arial"/>
                <a:cs typeface="Arial"/>
              </a:rPr>
              <a:t>t</a:t>
            </a:r>
            <a:r>
              <a:rPr sz="2450" b="0" i="1" spc="-10" dirty="0">
                <a:latin typeface="Bookman Old Style"/>
                <a:cs typeface="Bookman Old Style"/>
              </a:rPr>
              <a:t>e</a:t>
            </a:r>
            <a:r>
              <a:rPr sz="3075" spc="-15" baseline="24390" dirty="0">
                <a:latin typeface="Times New Roman"/>
                <a:cs typeface="Times New Roman"/>
              </a:rPr>
              <a:t>2</a:t>
            </a:r>
            <a:r>
              <a:rPr sz="3075" b="0" i="1" spc="-15" baseline="24390" dirty="0">
                <a:latin typeface="Bookman Old Style"/>
                <a:cs typeface="Bookman Old Style"/>
              </a:rPr>
              <a:t>x</a:t>
            </a:r>
            <a:r>
              <a:rPr sz="3675" spc="-15" baseline="45351" dirty="0">
                <a:latin typeface="Arial"/>
                <a:cs typeface="Arial"/>
              </a:rPr>
              <a:t>)</a:t>
            </a:r>
            <a:r>
              <a:rPr sz="3075" spc="-15" baseline="39295" dirty="0">
                <a:latin typeface="Times New Roman"/>
                <a:cs typeface="Times New Roman"/>
              </a:rPr>
              <a:t>3</a:t>
            </a:r>
            <a:r>
              <a:rPr sz="3075" b="0" i="1" spc="-15" baseline="39295" dirty="0">
                <a:latin typeface="Bookman Old Style"/>
                <a:cs typeface="Bookman Old Style"/>
              </a:rPr>
              <a:t>y</a:t>
            </a:r>
            <a:endParaRPr sz="3075" baseline="39295">
              <a:latin typeface="Bookman Old Style"/>
              <a:cs typeface="Bookman Old Style"/>
            </a:endParaRPr>
          </a:p>
          <a:p>
            <a:pPr marL="424815" indent="-374015">
              <a:lnSpc>
                <a:spcPct val="100000"/>
              </a:lnSpc>
              <a:spcBef>
                <a:spcPts val="1045"/>
              </a:spcBef>
              <a:buFont typeface="Times New Roman"/>
              <a:buAutoNum type="alphaUcPeriod"/>
              <a:tabLst>
                <a:tab pos="424815" algn="l"/>
              </a:tabLst>
            </a:pPr>
            <a:r>
              <a:rPr sz="2450" b="0" i="1" spc="70" dirty="0">
                <a:latin typeface="Bookman Old Style"/>
                <a:cs typeface="Bookman Old Style"/>
              </a:rPr>
              <a:t>f</a:t>
            </a:r>
            <a:r>
              <a:rPr sz="3075" spc="104" baseline="-13550" dirty="0">
                <a:latin typeface="Times New Roman"/>
                <a:cs typeface="Times New Roman"/>
              </a:rPr>
              <a:t>4</a:t>
            </a:r>
            <a:r>
              <a:rPr sz="2450" spc="70" dirty="0">
                <a:latin typeface="Times New Roman"/>
                <a:cs typeface="Times New Roman"/>
              </a:rPr>
              <a:t>(</a:t>
            </a:r>
            <a:r>
              <a:rPr sz="2450" b="0" i="1" spc="70" dirty="0">
                <a:latin typeface="Bookman Old Style"/>
                <a:cs typeface="Bookman Old Style"/>
              </a:rPr>
              <a:t>x,</a:t>
            </a:r>
            <a:r>
              <a:rPr sz="2450" b="0" i="1" spc="-320" dirty="0">
                <a:latin typeface="Bookman Old Style"/>
                <a:cs typeface="Bookman Old Style"/>
              </a:rPr>
              <a:t> </a:t>
            </a:r>
            <a:r>
              <a:rPr sz="2450" b="0" i="1" dirty="0">
                <a:latin typeface="Bookman Old Style"/>
                <a:cs typeface="Bookman Old Style"/>
              </a:rPr>
              <a:t>y</a:t>
            </a:r>
            <a:r>
              <a:rPr sz="2450" dirty="0">
                <a:latin typeface="Times New Roman"/>
                <a:cs typeface="Times New Roman"/>
              </a:rPr>
              <a:t>)</a:t>
            </a:r>
            <a:r>
              <a:rPr sz="2450" spc="-15" dirty="0">
                <a:latin typeface="Times New Roman"/>
                <a:cs typeface="Times New Roman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=</a:t>
            </a:r>
            <a:r>
              <a:rPr sz="2450" spc="2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ln(</a:t>
            </a:r>
            <a:r>
              <a:rPr sz="2450" b="0" i="1" spc="-10" dirty="0">
                <a:latin typeface="Bookman Old Style"/>
                <a:cs typeface="Bookman Old Style"/>
              </a:rPr>
              <a:t>xy</a:t>
            </a:r>
            <a:r>
              <a:rPr sz="2450" spc="-10" dirty="0">
                <a:latin typeface="Times New Roman"/>
                <a:cs typeface="Times New Roman"/>
              </a:rPr>
              <a:t>)</a:t>
            </a:r>
            <a:endParaRPr sz="2450">
              <a:latin typeface="Times New Roman"/>
              <a:cs typeface="Times New Roman"/>
            </a:endParaRPr>
          </a:p>
          <a:p>
            <a:pPr marL="425450" indent="-349885">
              <a:lnSpc>
                <a:spcPct val="100000"/>
              </a:lnSpc>
              <a:spcBef>
                <a:spcPts val="1045"/>
              </a:spcBef>
              <a:buFont typeface="Times New Roman"/>
              <a:buAutoNum type="alphaUcPeriod"/>
              <a:tabLst>
                <a:tab pos="425450" algn="l"/>
              </a:tabLst>
            </a:pPr>
            <a:r>
              <a:rPr sz="2450" b="0" i="1" spc="70" dirty="0">
                <a:latin typeface="Bookman Old Style"/>
                <a:cs typeface="Bookman Old Style"/>
              </a:rPr>
              <a:t>f</a:t>
            </a:r>
            <a:r>
              <a:rPr sz="3075" spc="104" baseline="-13550" dirty="0">
                <a:latin typeface="Times New Roman"/>
                <a:cs typeface="Times New Roman"/>
              </a:rPr>
              <a:t>5</a:t>
            </a:r>
            <a:r>
              <a:rPr sz="2450" spc="70" dirty="0">
                <a:latin typeface="Times New Roman"/>
                <a:cs typeface="Times New Roman"/>
              </a:rPr>
              <a:t>(</a:t>
            </a:r>
            <a:r>
              <a:rPr sz="2450" b="0" i="1" spc="70" dirty="0">
                <a:latin typeface="Bookman Old Style"/>
                <a:cs typeface="Bookman Old Style"/>
              </a:rPr>
              <a:t>x,</a:t>
            </a:r>
            <a:r>
              <a:rPr sz="2450" b="0" i="1" spc="-320" dirty="0">
                <a:latin typeface="Bookman Old Style"/>
                <a:cs typeface="Bookman Old Style"/>
              </a:rPr>
              <a:t> </a:t>
            </a:r>
            <a:r>
              <a:rPr sz="2450" b="0" i="1" dirty="0">
                <a:latin typeface="Bookman Old Style"/>
                <a:cs typeface="Bookman Old Style"/>
              </a:rPr>
              <a:t>y</a:t>
            </a:r>
            <a:r>
              <a:rPr sz="2450" dirty="0">
                <a:latin typeface="Times New Roman"/>
                <a:cs typeface="Times New Roman"/>
              </a:rPr>
              <a:t>) </a:t>
            </a:r>
            <a:r>
              <a:rPr sz="2450" spc="385" dirty="0">
                <a:latin typeface="Times New Roman"/>
                <a:cs typeface="Times New Roman"/>
              </a:rPr>
              <a:t>=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sin(</a:t>
            </a:r>
            <a:r>
              <a:rPr sz="2450" b="0" i="1" dirty="0">
                <a:latin typeface="Bookman Old Style"/>
                <a:cs typeface="Bookman Old Style"/>
              </a:rPr>
              <a:t>x</a:t>
            </a:r>
            <a:r>
              <a:rPr sz="2450" b="0" i="1" spc="-185" dirty="0">
                <a:latin typeface="Bookman Old Style"/>
                <a:cs typeface="Bookman Old Style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+</a:t>
            </a:r>
            <a:r>
              <a:rPr sz="2450" spc="-80" dirty="0">
                <a:latin typeface="Times New Roman"/>
                <a:cs typeface="Times New Roman"/>
              </a:rPr>
              <a:t> </a:t>
            </a:r>
            <a:r>
              <a:rPr sz="2450" b="0" i="1" spc="-25" dirty="0">
                <a:latin typeface="Bookman Old Style"/>
                <a:cs typeface="Bookman Old Style"/>
              </a:rPr>
              <a:t>y</a:t>
            </a:r>
            <a:r>
              <a:rPr sz="2450" spc="-25" dirty="0">
                <a:latin typeface="Times New Roman"/>
                <a:cs typeface="Times New Roman"/>
              </a:rPr>
              <a:t>)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750003" y="889022"/>
            <a:ext cx="424942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latin typeface="Georgia"/>
                <a:cs typeface="Georgia"/>
              </a:rPr>
              <a:t>6.6.</a:t>
            </a:r>
            <a:r>
              <a:rPr sz="1200" spc="110" dirty="0">
                <a:latin typeface="Georgia"/>
                <a:cs typeface="Georgia"/>
              </a:rPr>
              <a:t>  </a:t>
            </a:r>
            <a:r>
              <a:rPr sz="1200" dirty="0">
                <a:latin typeface="Georgia"/>
                <a:cs typeface="Georgia"/>
              </a:rPr>
              <a:t>THE</a:t>
            </a:r>
            <a:r>
              <a:rPr sz="1200" spc="7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TIME-DEPENDENT</a:t>
            </a:r>
            <a:r>
              <a:rPr sz="1200" spc="65" dirty="0">
                <a:latin typeface="Georgia"/>
                <a:cs typeface="Georgia"/>
              </a:rPr>
              <a:t> </a:t>
            </a:r>
            <a:r>
              <a:rPr sz="1200" spc="-15" dirty="0">
                <a:latin typeface="Georgia"/>
                <a:cs typeface="Georgia"/>
              </a:rPr>
              <a:t>SCHR</a:t>
            </a:r>
            <a:r>
              <a:rPr sz="1200" spc="-755" dirty="0">
                <a:latin typeface="Georgia"/>
                <a:cs typeface="Georgia"/>
              </a:rPr>
              <a:t>O</a:t>
            </a:r>
            <a:r>
              <a:rPr sz="1800" spc="-22" baseline="13888" dirty="0">
                <a:latin typeface="Georgia"/>
                <a:cs typeface="Georgia"/>
              </a:rPr>
              <a:t>¨</a:t>
            </a:r>
            <a:r>
              <a:rPr sz="1800" spc="-195" baseline="13888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DINGER</a:t>
            </a:r>
            <a:r>
              <a:rPr sz="1200" spc="60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EQUATION</a:t>
            </a:r>
            <a:endParaRPr sz="1200">
              <a:latin typeface="Georgia"/>
              <a:cs typeface="Georgi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11122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6930390" algn="l"/>
              </a:tabLst>
            </a:pPr>
            <a:r>
              <a:rPr dirty="0"/>
              <a:t>Which</a:t>
            </a:r>
            <a:r>
              <a:rPr spc="100" dirty="0"/>
              <a:t> </a:t>
            </a:r>
            <a:r>
              <a:rPr dirty="0"/>
              <a:t>of</a:t>
            </a:r>
            <a:r>
              <a:rPr spc="100" dirty="0"/>
              <a:t> </a:t>
            </a:r>
            <a:r>
              <a:rPr dirty="0"/>
              <a:t>the</a:t>
            </a:r>
            <a:r>
              <a:rPr spc="90" dirty="0"/>
              <a:t> </a:t>
            </a:r>
            <a:r>
              <a:rPr spc="-60" dirty="0"/>
              <a:t>following</a:t>
            </a:r>
            <a:r>
              <a:rPr spc="95" dirty="0"/>
              <a:t> </a:t>
            </a:r>
            <a:r>
              <a:rPr dirty="0"/>
              <a:t>represent</a:t>
            </a:r>
            <a:r>
              <a:rPr spc="95" dirty="0"/>
              <a:t> </a:t>
            </a:r>
            <a:r>
              <a:rPr dirty="0"/>
              <a:t>separable</a:t>
            </a:r>
            <a:r>
              <a:rPr spc="95" dirty="0"/>
              <a:t> </a:t>
            </a:r>
            <a:r>
              <a:rPr spc="-10" dirty="0"/>
              <a:t>functions?</a:t>
            </a:r>
            <a:r>
              <a:rPr dirty="0"/>
              <a:t>	Choose</a:t>
            </a:r>
            <a:r>
              <a:rPr spc="-55" dirty="0"/>
              <a:t> </a:t>
            </a:r>
            <a:r>
              <a:rPr spc="-25" dirty="0"/>
              <a:t>all </a:t>
            </a:r>
            <a:r>
              <a:rPr spc="114" dirty="0"/>
              <a:t>that</a:t>
            </a:r>
            <a:r>
              <a:rPr spc="150" dirty="0"/>
              <a:t> </a:t>
            </a:r>
            <a:r>
              <a:rPr spc="-10" dirty="0"/>
              <a:t>apply.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638937" y="2042037"/>
            <a:ext cx="8349615" cy="437769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462915" indent="-370205">
              <a:lnSpc>
                <a:spcPct val="100000"/>
              </a:lnSpc>
              <a:spcBef>
                <a:spcPts val="1140"/>
              </a:spcBef>
              <a:buFont typeface="Times New Roman"/>
              <a:buAutoNum type="alphaUcPeriod"/>
              <a:tabLst>
                <a:tab pos="462915" algn="l"/>
              </a:tabLst>
            </a:pPr>
            <a:r>
              <a:rPr sz="2450" b="0" i="1" spc="70" dirty="0">
                <a:latin typeface="Bookman Old Style"/>
                <a:cs typeface="Bookman Old Style"/>
              </a:rPr>
              <a:t>f</a:t>
            </a:r>
            <a:r>
              <a:rPr sz="3075" spc="104" baseline="-13550" dirty="0">
                <a:latin typeface="Times New Roman"/>
                <a:cs typeface="Times New Roman"/>
              </a:rPr>
              <a:t>1</a:t>
            </a:r>
            <a:r>
              <a:rPr sz="2450" spc="70" dirty="0">
                <a:latin typeface="Times New Roman"/>
                <a:cs typeface="Times New Roman"/>
              </a:rPr>
              <a:t>(</a:t>
            </a:r>
            <a:r>
              <a:rPr sz="2450" b="0" i="1" spc="70" dirty="0">
                <a:latin typeface="Bookman Old Style"/>
                <a:cs typeface="Bookman Old Style"/>
              </a:rPr>
              <a:t>x,</a:t>
            </a:r>
            <a:r>
              <a:rPr sz="2450" b="0" i="1" spc="-320" dirty="0">
                <a:latin typeface="Bookman Old Style"/>
                <a:cs typeface="Bookman Old Style"/>
              </a:rPr>
              <a:t> </a:t>
            </a:r>
            <a:r>
              <a:rPr sz="2450" b="0" i="1" dirty="0">
                <a:latin typeface="Bookman Old Style"/>
                <a:cs typeface="Bookman Old Style"/>
              </a:rPr>
              <a:t>y</a:t>
            </a:r>
            <a:r>
              <a:rPr sz="2450" dirty="0">
                <a:latin typeface="Times New Roman"/>
                <a:cs typeface="Times New Roman"/>
              </a:rPr>
              <a:t>)</a:t>
            </a:r>
            <a:r>
              <a:rPr sz="2450" spc="-65" dirty="0">
                <a:latin typeface="Times New Roman"/>
                <a:cs typeface="Times New Roman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=</a:t>
            </a:r>
            <a:r>
              <a:rPr sz="2450" spc="35" dirty="0">
                <a:latin typeface="Times New Roman"/>
                <a:cs typeface="Times New Roman"/>
              </a:rPr>
              <a:t> </a:t>
            </a:r>
            <a:r>
              <a:rPr sz="2450" spc="50" dirty="0">
                <a:latin typeface="Times New Roman"/>
                <a:cs typeface="Times New Roman"/>
              </a:rPr>
              <a:t>(</a:t>
            </a:r>
            <a:r>
              <a:rPr sz="2450" b="0" i="1" spc="50" dirty="0">
                <a:latin typeface="Bookman Old Style"/>
                <a:cs typeface="Bookman Old Style"/>
              </a:rPr>
              <a:t>x</a:t>
            </a:r>
            <a:r>
              <a:rPr sz="2450" b="0" i="1" spc="-185" dirty="0">
                <a:latin typeface="Bookman Old Style"/>
                <a:cs typeface="Bookman Old Style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+</a:t>
            </a:r>
            <a:r>
              <a:rPr sz="2450" spc="-95" dirty="0">
                <a:latin typeface="Times New Roman"/>
                <a:cs typeface="Times New Roman"/>
              </a:rPr>
              <a:t> </a:t>
            </a:r>
            <a:r>
              <a:rPr sz="2450" b="0" i="1" spc="-10" dirty="0">
                <a:latin typeface="Bookman Old Style"/>
                <a:cs typeface="Bookman Old Style"/>
              </a:rPr>
              <a:t>y</a:t>
            </a:r>
            <a:r>
              <a:rPr sz="2450" spc="-10" dirty="0">
                <a:latin typeface="Times New Roman"/>
                <a:cs typeface="Times New Roman"/>
              </a:rPr>
              <a:t>)</a:t>
            </a:r>
            <a:r>
              <a:rPr sz="3075" spc="-15" baseline="24390" dirty="0">
                <a:latin typeface="Times New Roman"/>
                <a:cs typeface="Times New Roman"/>
              </a:rPr>
              <a:t>2</a:t>
            </a:r>
            <a:r>
              <a:rPr sz="3075" spc="75" baseline="24390" dirty="0">
                <a:latin typeface="Times New Roman"/>
                <a:cs typeface="Times New Roman"/>
              </a:rPr>
              <a:t> </a:t>
            </a:r>
            <a:r>
              <a:rPr sz="2450" i="1" spc="260" dirty="0">
                <a:latin typeface="Times New Roman"/>
                <a:cs typeface="Times New Roman"/>
              </a:rPr>
              <a:t>−</a:t>
            </a:r>
            <a:r>
              <a:rPr sz="2450" i="1" spc="-95" dirty="0">
                <a:latin typeface="Times New Roman"/>
                <a:cs typeface="Times New Roman"/>
              </a:rPr>
              <a:t> </a:t>
            </a:r>
            <a:r>
              <a:rPr sz="2450" spc="50" dirty="0">
                <a:latin typeface="Times New Roman"/>
                <a:cs typeface="Times New Roman"/>
              </a:rPr>
              <a:t>(</a:t>
            </a:r>
            <a:r>
              <a:rPr sz="2450" b="0" i="1" spc="50" dirty="0">
                <a:latin typeface="Bookman Old Style"/>
                <a:cs typeface="Bookman Old Style"/>
              </a:rPr>
              <a:t>x</a:t>
            </a:r>
            <a:r>
              <a:rPr sz="2450" b="0" i="1" spc="-185" dirty="0">
                <a:latin typeface="Bookman Old Style"/>
                <a:cs typeface="Bookman Old Style"/>
              </a:rPr>
              <a:t> </a:t>
            </a:r>
            <a:r>
              <a:rPr sz="2450" i="1" spc="260" dirty="0">
                <a:latin typeface="Times New Roman"/>
                <a:cs typeface="Times New Roman"/>
              </a:rPr>
              <a:t>−</a:t>
            </a:r>
            <a:r>
              <a:rPr sz="2450" i="1" spc="-95" dirty="0">
                <a:latin typeface="Times New Roman"/>
                <a:cs typeface="Times New Roman"/>
              </a:rPr>
              <a:t> </a:t>
            </a:r>
            <a:r>
              <a:rPr sz="2450" b="0" i="1" spc="-25" dirty="0">
                <a:latin typeface="Bookman Old Style"/>
                <a:cs typeface="Bookman Old Style"/>
              </a:rPr>
              <a:t>y</a:t>
            </a:r>
            <a:r>
              <a:rPr sz="2450" spc="-25" dirty="0">
                <a:latin typeface="Times New Roman"/>
                <a:cs typeface="Times New Roman"/>
              </a:rPr>
              <a:t>)</a:t>
            </a:r>
            <a:r>
              <a:rPr sz="3075" spc="-37" baseline="24390" dirty="0">
                <a:latin typeface="Times New Roman"/>
                <a:cs typeface="Times New Roman"/>
              </a:rPr>
              <a:t>2</a:t>
            </a:r>
            <a:endParaRPr sz="3075" baseline="24390">
              <a:latin typeface="Times New Roman"/>
              <a:cs typeface="Times New Roman"/>
            </a:endParaRPr>
          </a:p>
          <a:p>
            <a:pPr marL="462915" indent="-358140">
              <a:lnSpc>
                <a:spcPct val="100000"/>
              </a:lnSpc>
              <a:spcBef>
                <a:spcPts val="1045"/>
              </a:spcBef>
              <a:buFont typeface="Times New Roman"/>
              <a:buAutoNum type="alphaUcPeriod"/>
              <a:tabLst>
                <a:tab pos="462915" algn="l"/>
              </a:tabLst>
            </a:pPr>
            <a:r>
              <a:rPr sz="2450" b="0" i="1" spc="70" dirty="0">
                <a:latin typeface="Bookman Old Style"/>
                <a:cs typeface="Bookman Old Style"/>
              </a:rPr>
              <a:t>f</a:t>
            </a:r>
            <a:r>
              <a:rPr sz="3075" spc="104" baseline="-13550" dirty="0">
                <a:latin typeface="Times New Roman"/>
                <a:cs typeface="Times New Roman"/>
              </a:rPr>
              <a:t>2</a:t>
            </a:r>
            <a:r>
              <a:rPr sz="2450" spc="70" dirty="0">
                <a:latin typeface="Times New Roman"/>
                <a:cs typeface="Times New Roman"/>
              </a:rPr>
              <a:t>(</a:t>
            </a:r>
            <a:r>
              <a:rPr sz="2450" b="0" i="1" spc="70" dirty="0">
                <a:latin typeface="Bookman Old Style"/>
                <a:cs typeface="Bookman Old Style"/>
              </a:rPr>
              <a:t>x,</a:t>
            </a:r>
            <a:r>
              <a:rPr sz="2450" b="0" i="1" spc="-320" dirty="0">
                <a:latin typeface="Bookman Old Style"/>
                <a:cs typeface="Bookman Old Style"/>
              </a:rPr>
              <a:t> </a:t>
            </a:r>
            <a:r>
              <a:rPr sz="2450" b="0" i="1" dirty="0">
                <a:latin typeface="Bookman Old Style"/>
                <a:cs typeface="Bookman Old Style"/>
              </a:rPr>
              <a:t>y</a:t>
            </a:r>
            <a:r>
              <a:rPr sz="2450" dirty="0">
                <a:latin typeface="Times New Roman"/>
                <a:cs typeface="Times New Roman"/>
              </a:rPr>
              <a:t>)</a:t>
            </a:r>
            <a:r>
              <a:rPr sz="2450" spc="-15" dirty="0">
                <a:latin typeface="Times New Roman"/>
                <a:cs typeface="Times New Roman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=</a:t>
            </a:r>
            <a:r>
              <a:rPr sz="2450" spc="20" dirty="0">
                <a:latin typeface="Times New Roman"/>
                <a:cs typeface="Times New Roman"/>
              </a:rPr>
              <a:t> </a:t>
            </a:r>
            <a:r>
              <a:rPr sz="2450" b="0" i="1" spc="-10" dirty="0">
                <a:latin typeface="Bookman Old Style"/>
                <a:cs typeface="Bookman Old Style"/>
              </a:rPr>
              <a:t>e</a:t>
            </a:r>
            <a:r>
              <a:rPr sz="3075" spc="-15" baseline="24390" dirty="0">
                <a:latin typeface="Times New Roman"/>
                <a:cs typeface="Times New Roman"/>
              </a:rPr>
              <a:t>2</a:t>
            </a:r>
            <a:r>
              <a:rPr sz="3075" b="0" i="1" spc="-15" baseline="24390" dirty="0">
                <a:latin typeface="Bookman Old Style"/>
                <a:cs typeface="Bookman Old Style"/>
              </a:rPr>
              <a:t>x</a:t>
            </a:r>
            <a:r>
              <a:rPr sz="3075" spc="-15" baseline="24390" dirty="0">
                <a:latin typeface="Times New Roman"/>
                <a:cs typeface="Times New Roman"/>
              </a:rPr>
              <a:t>+3</a:t>
            </a:r>
            <a:r>
              <a:rPr sz="3075" b="0" i="1" spc="-15" baseline="24390" dirty="0">
                <a:latin typeface="Bookman Old Style"/>
                <a:cs typeface="Bookman Old Style"/>
              </a:rPr>
              <a:t>y</a:t>
            </a:r>
            <a:endParaRPr sz="3075" baseline="24390">
              <a:latin typeface="Bookman Old Style"/>
              <a:cs typeface="Bookman Old Style"/>
            </a:endParaRPr>
          </a:p>
          <a:p>
            <a:pPr marL="462915" indent="-361950">
              <a:lnSpc>
                <a:spcPct val="100000"/>
              </a:lnSpc>
              <a:spcBef>
                <a:spcPts val="1535"/>
              </a:spcBef>
              <a:buFont typeface="Times New Roman"/>
              <a:buAutoNum type="alphaUcPeriod"/>
              <a:tabLst>
                <a:tab pos="462915" algn="l"/>
              </a:tabLst>
            </a:pPr>
            <a:r>
              <a:rPr sz="2450" b="0" i="1" spc="70" dirty="0">
                <a:latin typeface="Bookman Old Style"/>
                <a:cs typeface="Bookman Old Style"/>
              </a:rPr>
              <a:t>f</a:t>
            </a:r>
            <a:r>
              <a:rPr sz="3075" spc="104" baseline="-13550" dirty="0">
                <a:latin typeface="Times New Roman"/>
                <a:cs typeface="Times New Roman"/>
              </a:rPr>
              <a:t>3</a:t>
            </a:r>
            <a:r>
              <a:rPr sz="2450" spc="70" dirty="0">
                <a:latin typeface="Times New Roman"/>
                <a:cs typeface="Times New Roman"/>
              </a:rPr>
              <a:t>(</a:t>
            </a:r>
            <a:r>
              <a:rPr sz="2450" b="0" i="1" spc="70" dirty="0">
                <a:latin typeface="Bookman Old Style"/>
                <a:cs typeface="Bookman Old Style"/>
              </a:rPr>
              <a:t>x,</a:t>
            </a:r>
            <a:r>
              <a:rPr sz="2450" b="0" i="1" spc="-320" dirty="0">
                <a:latin typeface="Bookman Old Style"/>
                <a:cs typeface="Bookman Old Style"/>
              </a:rPr>
              <a:t> </a:t>
            </a:r>
            <a:r>
              <a:rPr sz="2450" b="0" i="1" dirty="0">
                <a:latin typeface="Bookman Old Style"/>
                <a:cs typeface="Bookman Old Style"/>
              </a:rPr>
              <a:t>y</a:t>
            </a:r>
            <a:r>
              <a:rPr sz="2450" dirty="0">
                <a:latin typeface="Times New Roman"/>
                <a:cs typeface="Times New Roman"/>
              </a:rPr>
              <a:t>)</a:t>
            </a:r>
            <a:r>
              <a:rPr sz="2450" spc="-15" dirty="0">
                <a:latin typeface="Times New Roman"/>
                <a:cs typeface="Times New Roman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=</a:t>
            </a:r>
            <a:r>
              <a:rPr sz="2450" spc="20" dirty="0">
                <a:latin typeface="Times New Roman"/>
                <a:cs typeface="Times New Roman"/>
              </a:rPr>
              <a:t> </a:t>
            </a:r>
            <a:r>
              <a:rPr sz="3675" spc="-15" baseline="45351" dirty="0">
                <a:latin typeface="Arial"/>
                <a:cs typeface="Arial"/>
              </a:rPr>
              <a:t>t</a:t>
            </a:r>
            <a:r>
              <a:rPr sz="2450" b="0" i="1" spc="-10" dirty="0">
                <a:latin typeface="Bookman Old Style"/>
                <a:cs typeface="Bookman Old Style"/>
              </a:rPr>
              <a:t>e</a:t>
            </a:r>
            <a:r>
              <a:rPr sz="3075" spc="-15" baseline="24390" dirty="0">
                <a:latin typeface="Times New Roman"/>
                <a:cs typeface="Times New Roman"/>
              </a:rPr>
              <a:t>2</a:t>
            </a:r>
            <a:r>
              <a:rPr sz="3075" b="0" i="1" spc="-15" baseline="24390" dirty="0">
                <a:latin typeface="Bookman Old Style"/>
                <a:cs typeface="Bookman Old Style"/>
              </a:rPr>
              <a:t>x</a:t>
            </a:r>
            <a:r>
              <a:rPr sz="3675" spc="-15" baseline="45351" dirty="0">
                <a:latin typeface="Arial"/>
                <a:cs typeface="Arial"/>
              </a:rPr>
              <a:t>)</a:t>
            </a:r>
            <a:r>
              <a:rPr sz="3075" spc="-15" baseline="39295" dirty="0">
                <a:latin typeface="Times New Roman"/>
                <a:cs typeface="Times New Roman"/>
              </a:rPr>
              <a:t>3</a:t>
            </a:r>
            <a:r>
              <a:rPr sz="3075" b="0" i="1" spc="-15" baseline="39295" dirty="0">
                <a:latin typeface="Bookman Old Style"/>
                <a:cs typeface="Bookman Old Style"/>
              </a:rPr>
              <a:t>y</a:t>
            </a:r>
            <a:endParaRPr sz="3075" baseline="39295">
              <a:latin typeface="Bookman Old Style"/>
              <a:cs typeface="Bookman Old Style"/>
            </a:endParaRPr>
          </a:p>
          <a:p>
            <a:pPr marL="462915" indent="-374015">
              <a:lnSpc>
                <a:spcPct val="100000"/>
              </a:lnSpc>
              <a:spcBef>
                <a:spcPts val="1045"/>
              </a:spcBef>
              <a:buFont typeface="Times New Roman"/>
              <a:buAutoNum type="alphaUcPeriod"/>
              <a:tabLst>
                <a:tab pos="462915" algn="l"/>
              </a:tabLst>
            </a:pPr>
            <a:r>
              <a:rPr sz="2450" b="0" i="1" spc="70" dirty="0">
                <a:latin typeface="Bookman Old Style"/>
                <a:cs typeface="Bookman Old Style"/>
              </a:rPr>
              <a:t>f</a:t>
            </a:r>
            <a:r>
              <a:rPr sz="3075" spc="104" baseline="-13550" dirty="0">
                <a:latin typeface="Times New Roman"/>
                <a:cs typeface="Times New Roman"/>
              </a:rPr>
              <a:t>4</a:t>
            </a:r>
            <a:r>
              <a:rPr sz="2450" spc="70" dirty="0">
                <a:latin typeface="Times New Roman"/>
                <a:cs typeface="Times New Roman"/>
              </a:rPr>
              <a:t>(</a:t>
            </a:r>
            <a:r>
              <a:rPr sz="2450" b="0" i="1" spc="70" dirty="0">
                <a:latin typeface="Bookman Old Style"/>
                <a:cs typeface="Bookman Old Style"/>
              </a:rPr>
              <a:t>x,</a:t>
            </a:r>
            <a:r>
              <a:rPr sz="2450" b="0" i="1" spc="-320" dirty="0">
                <a:latin typeface="Bookman Old Style"/>
                <a:cs typeface="Bookman Old Style"/>
              </a:rPr>
              <a:t> </a:t>
            </a:r>
            <a:r>
              <a:rPr sz="2450" b="0" i="1" dirty="0">
                <a:latin typeface="Bookman Old Style"/>
                <a:cs typeface="Bookman Old Style"/>
              </a:rPr>
              <a:t>y</a:t>
            </a:r>
            <a:r>
              <a:rPr sz="2450" dirty="0">
                <a:latin typeface="Times New Roman"/>
                <a:cs typeface="Times New Roman"/>
              </a:rPr>
              <a:t>)</a:t>
            </a:r>
            <a:r>
              <a:rPr sz="2450" spc="-15" dirty="0">
                <a:latin typeface="Times New Roman"/>
                <a:cs typeface="Times New Roman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=</a:t>
            </a:r>
            <a:r>
              <a:rPr sz="2450" spc="2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ln(</a:t>
            </a:r>
            <a:r>
              <a:rPr sz="2450" b="0" i="1" spc="-10" dirty="0">
                <a:latin typeface="Bookman Old Style"/>
                <a:cs typeface="Bookman Old Style"/>
              </a:rPr>
              <a:t>xy</a:t>
            </a:r>
            <a:r>
              <a:rPr sz="2450" spc="-10" dirty="0">
                <a:latin typeface="Times New Roman"/>
                <a:cs typeface="Times New Roman"/>
              </a:rPr>
              <a:t>)</a:t>
            </a:r>
            <a:endParaRPr sz="2450">
              <a:latin typeface="Times New Roman"/>
              <a:cs typeface="Times New Roman"/>
            </a:endParaRPr>
          </a:p>
          <a:p>
            <a:pPr marL="462915" indent="-349885">
              <a:lnSpc>
                <a:spcPct val="100000"/>
              </a:lnSpc>
              <a:spcBef>
                <a:spcPts val="1045"/>
              </a:spcBef>
              <a:buFont typeface="Times New Roman"/>
              <a:buAutoNum type="alphaUcPeriod"/>
              <a:tabLst>
                <a:tab pos="462915" algn="l"/>
              </a:tabLst>
            </a:pPr>
            <a:r>
              <a:rPr sz="2450" b="0" i="1" spc="70" dirty="0">
                <a:latin typeface="Bookman Old Style"/>
                <a:cs typeface="Bookman Old Style"/>
              </a:rPr>
              <a:t>f</a:t>
            </a:r>
            <a:r>
              <a:rPr sz="3075" spc="104" baseline="-13550" dirty="0">
                <a:latin typeface="Times New Roman"/>
                <a:cs typeface="Times New Roman"/>
              </a:rPr>
              <a:t>5</a:t>
            </a:r>
            <a:r>
              <a:rPr sz="2450" spc="70" dirty="0">
                <a:latin typeface="Times New Roman"/>
                <a:cs typeface="Times New Roman"/>
              </a:rPr>
              <a:t>(</a:t>
            </a:r>
            <a:r>
              <a:rPr sz="2450" b="0" i="1" spc="70" dirty="0">
                <a:latin typeface="Bookman Old Style"/>
                <a:cs typeface="Bookman Old Style"/>
              </a:rPr>
              <a:t>x,</a:t>
            </a:r>
            <a:r>
              <a:rPr sz="2450" b="0" i="1" spc="-320" dirty="0">
                <a:latin typeface="Bookman Old Style"/>
                <a:cs typeface="Bookman Old Style"/>
              </a:rPr>
              <a:t> </a:t>
            </a:r>
            <a:r>
              <a:rPr sz="2450" b="0" i="1" dirty="0">
                <a:latin typeface="Bookman Old Style"/>
                <a:cs typeface="Bookman Old Style"/>
              </a:rPr>
              <a:t>y</a:t>
            </a:r>
            <a:r>
              <a:rPr sz="2450" dirty="0">
                <a:latin typeface="Times New Roman"/>
                <a:cs typeface="Times New Roman"/>
              </a:rPr>
              <a:t>) </a:t>
            </a:r>
            <a:r>
              <a:rPr sz="2450" spc="385" dirty="0">
                <a:latin typeface="Times New Roman"/>
                <a:cs typeface="Times New Roman"/>
              </a:rPr>
              <a:t>=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sin(</a:t>
            </a:r>
            <a:r>
              <a:rPr sz="2450" b="0" i="1" dirty="0">
                <a:latin typeface="Bookman Old Style"/>
                <a:cs typeface="Bookman Old Style"/>
              </a:rPr>
              <a:t>x</a:t>
            </a:r>
            <a:r>
              <a:rPr sz="2450" b="0" i="1" spc="-185" dirty="0">
                <a:latin typeface="Bookman Old Style"/>
                <a:cs typeface="Bookman Old Style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+</a:t>
            </a:r>
            <a:r>
              <a:rPr sz="2450" spc="-80" dirty="0">
                <a:latin typeface="Times New Roman"/>
                <a:cs typeface="Times New Roman"/>
              </a:rPr>
              <a:t> </a:t>
            </a:r>
            <a:r>
              <a:rPr sz="2450" b="0" i="1" spc="-25" dirty="0">
                <a:latin typeface="Bookman Old Style"/>
                <a:cs typeface="Bookman Old Style"/>
              </a:rPr>
              <a:t>y</a:t>
            </a:r>
            <a:r>
              <a:rPr sz="2450" spc="-25" dirty="0">
                <a:latin typeface="Times New Roman"/>
                <a:cs typeface="Times New Roman"/>
              </a:rPr>
              <a:t>)</a:t>
            </a:r>
            <a:endParaRPr sz="2450">
              <a:latin typeface="Times New Roman"/>
              <a:cs typeface="Times New Roman"/>
            </a:endParaRPr>
          </a:p>
          <a:p>
            <a:pPr marL="92075" marR="2750820" indent="-11430">
              <a:lnSpc>
                <a:spcPct val="101699"/>
              </a:lnSpc>
              <a:spcBef>
                <a:spcPts val="1895"/>
              </a:spcBef>
              <a:tabLst>
                <a:tab pos="1690370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dirty="0">
                <a:latin typeface="Times New Roman"/>
                <a:cs typeface="Times New Roman"/>
              </a:rPr>
              <a:t>A,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because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spc="65" dirty="0">
                <a:latin typeface="Times New Roman"/>
                <a:cs typeface="Times New Roman"/>
              </a:rPr>
              <a:t>it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spc="-40" dirty="0">
                <a:latin typeface="Times New Roman"/>
                <a:cs typeface="Times New Roman"/>
              </a:rPr>
              <a:t>simplifies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spc="-40" dirty="0">
                <a:latin typeface="Times New Roman"/>
                <a:cs typeface="Times New Roman"/>
              </a:rPr>
              <a:t>4</a:t>
            </a:r>
            <a:r>
              <a:rPr sz="2450" b="0" i="1" spc="-40" dirty="0">
                <a:latin typeface="Bookman Old Style"/>
                <a:cs typeface="Bookman Old Style"/>
              </a:rPr>
              <a:t>xy</a:t>
            </a:r>
            <a:r>
              <a:rPr sz="2450" spc="-40" dirty="0">
                <a:latin typeface="Times New Roman"/>
                <a:cs typeface="Times New Roman"/>
              </a:rPr>
              <a:t>. </a:t>
            </a:r>
            <a:r>
              <a:rPr sz="2450" dirty="0">
                <a:latin typeface="Times New Roman"/>
                <a:cs typeface="Times New Roman"/>
              </a:rPr>
              <a:t>B,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because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spc="65" dirty="0">
                <a:latin typeface="Times New Roman"/>
                <a:cs typeface="Times New Roman"/>
              </a:rPr>
              <a:t>it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spc="-40" dirty="0">
                <a:latin typeface="Times New Roman"/>
                <a:cs typeface="Times New Roman"/>
              </a:rPr>
              <a:t>simplifies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b="0" i="1" spc="-10" dirty="0">
                <a:latin typeface="Bookman Old Style"/>
                <a:cs typeface="Bookman Old Style"/>
              </a:rPr>
              <a:t>e</a:t>
            </a:r>
            <a:r>
              <a:rPr sz="3075" spc="-15" baseline="24390" dirty="0">
                <a:latin typeface="Times New Roman"/>
                <a:cs typeface="Times New Roman"/>
              </a:rPr>
              <a:t>2</a:t>
            </a:r>
            <a:r>
              <a:rPr sz="3075" b="0" i="1" spc="-15" baseline="24390" dirty="0">
                <a:latin typeface="Bookman Old Style"/>
                <a:cs typeface="Bookman Old Style"/>
              </a:rPr>
              <a:t>x</a:t>
            </a:r>
            <a:r>
              <a:rPr sz="2450" b="0" i="1" spc="-10" dirty="0">
                <a:latin typeface="Bookman Old Style"/>
                <a:cs typeface="Bookman Old Style"/>
              </a:rPr>
              <a:t>e</a:t>
            </a:r>
            <a:r>
              <a:rPr sz="3075" spc="-15" baseline="24390" dirty="0">
                <a:latin typeface="Times New Roman"/>
                <a:cs typeface="Times New Roman"/>
              </a:rPr>
              <a:t>3</a:t>
            </a:r>
            <a:r>
              <a:rPr sz="3075" b="0" i="1" spc="-15" baseline="24390" dirty="0">
                <a:latin typeface="Bookman Old Style"/>
                <a:cs typeface="Bookman Old Style"/>
              </a:rPr>
              <a:t>y</a:t>
            </a:r>
            <a:r>
              <a:rPr sz="2450" spc="-10" dirty="0">
                <a:latin typeface="Times New Roman"/>
                <a:cs typeface="Times New Roman"/>
              </a:rPr>
              <a:t>.</a:t>
            </a:r>
            <a:endParaRPr sz="2450">
              <a:latin typeface="Times New Roman"/>
              <a:cs typeface="Times New Roman"/>
            </a:endParaRPr>
          </a:p>
          <a:p>
            <a:pPr marL="92075" marR="17780">
              <a:lnSpc>
                <a:spcPts val="2990"/>
              </a:lnSpc>
              <a:spcBef>
                <a:spcPts val="100"/>
              </a:spcBef>
            </a:pPr>
            <a:r>
              <a:rPr sz="2450" dirty="0">
                <a:latin typeface="Times New Roman"/>
                <a:cs typeface="Times New Roman"/>
              </a:rPr>
              <a:t>None</a:t>
            </a:r>
            <a:r>
              <a:rPr sz="2450" spc="1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1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others</a:t>
            </a:r>
            <a:r>
              <a:rPr sz="2450" spc="1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can</a:t>
            </a:r>
            <a:r>
              <a:rPr sz="2450" spc="1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be</a:t>
            </a:r>
            <a:r>
              <a:rPr sz="2450" spc="165" dirty="0">
                <a:latin typeface="Times New Roman"/>
                <a:cs typeface="Times New Roman"/>
              </a:rPr>
              <a:t> </a:t>
            </a:r>
            <a:r>
              <a:rPr sz="2450" spc="-30" dirty="0">
                <a:latin typeface="Times New Roman"/>
                <a:cs typeface="Times New Roman"/>
              </a:rPr>
              <a:t>simplified</a:t>
            </a:r>
            <a:r>
              <a:rPr sz="2450" spc="1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into</a:t>
            </a:r>
            <a:r>
              <a:rPr sz="2450" spc="1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1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product</a:t>
            </a:r>
            <a:r>
              <a:rPr sz="2450" spc="1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1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17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function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b="0" i="1" spc="50" dirty="0">
                <a:latin typeface="Bookman Old Style"/>
                <a:cs typeface="Bookman Old Style"/>
              </a:rPr>
              <a:t>x</a:t>
            </a:r>
            <a:r>
              <a:rPr sz="2450" b="0" i="1" spc="-75" dirty="0">
                <a:latin typeface="Bookman Old Style"/>
                <a:cs typeface="Bookman Old Style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times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function</a:t>
            </a:r>
            <a:r>
              <a:rPr sz="2450" spc="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50" dirty="0">
                <a:latin typeface="Times New Roman"/>
                <a:cs typeface="Times New Roman"/>
              </a:rPr>
              <a:t> </a:t>
            </a:r>
            <a:r>
              <a:rPr sz="2450" b="0" i="1" spc="-25" dirty="0">
                <a:latin typeface="Bookman Old Style"/>
                <a:cs typeface="Bookman Old Style"/>
              </a:rPr>
              <a:t>t</a:t>
            </a:r>
            <a:r>
              <a:rPr sz="2450" spc="-25" dirty="0">
                <a:latin typeface="Times New Roman"/>
                <a:cs typeface="Times New Roman"/>
              </a:rPr>
              <a:t>.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905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1243965" algn="l"/>
              </a:tabLst>
            </a:pPr>
            <a:r>
              <a:rPr sz="1200" dirty="0">
                <a:latin typeface="Georgia"/>
                <a:cs typeface="Georgia"/>
              </a:rPr>
              <a:t>Quick</a:t>
            </a:r>
            <a:r>
              <a:rPr sz="1200" spc="-35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Check</a:t>
            </a:r>
            <a:r>
              <a:rPr sz="1200" dirty="0">
                <a:latin typeface="Georgia"/>
                <a:cs typeface="Georgia"/>
              </a:rPr>
              <a:t>	6.1.</a:t>
            </a:r>
            <a:r>
              <a:rPr sz="1200" spc="130" dirty="0">
                <a:latin typeface="Georgia"/>
                <a:cs typeface="Georgia"/>
              </a:rPr>
              <a:t>  </a:t>
            </a:r>
            <a:r>
              <a:rPr sz="1200" dirty="0">
                <a:latin typeface="Georgia"/>
                <a:cs typeface="Georgia"/>
              </a:rPr>
              <a:t>MATH</a:t>
            </a:r>
            <a:r>
              <a:rPr sz="1200" spc="7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INTERLUDE:</a:t>
            </a:r>
            <a:r>
              <a:rPr sz="1200" spc="7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STANDING</a:t>
            </a:r>
            <a:r>
              <a:rPr sz="1200" spc="70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WAVES,</a:t>
            </a:r>
            <a:r>
              <a:rPr sz="1200" spc="7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TRAVELING</a:t>
            </a:r>
            <a:r>
              <a:rPr sz="1200" spc="75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WAVES,</a:t>
            </a:r>
            <a:r>
              <a:rPr sz="1200" spc="7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AND</a:t>
            </a:r>
            <a:r>
              <a:rPr sz="1200" spc="70" dirty="0">
                <a:latin typeface="Georgia"/>
                <a:cs typeface="Georgia"/>
              </a:rPr>
              <a:t> </a:t>
            </a:r>
            <a:r>
              <a:rPr sz="1200" dirty="0">
                <a:latin typeface="Georgia"/>
                <a:cs typeface="Georgia"/>
              </a:rPr>
              <a:t>PARTIAL</a:t>
            </a:r>
            <a:r>
              <a:rPr sz="1200" spc="70" dirty="0">
                <a:latin typeface="Georgia"/>
                <a:cs typeface="Georgia"/>
              </a:rPr>
              <a:t> </a:t>
            </a:r>
            <a:r>
              <a:rPr sz="1200" spc="-10" dirty="0">
                <a:latin typeface="Georgia"/>
                <a:cs typeface="Georgia"/>
              </a:rPr>
              <a:t>DERIVATIVES</a:t>
            </a:r>
            <a:endParaRPr sz="1200">
              <a:latin typeface="Georgia"/>
              <a:cs typeface="Georgi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08797"/>
            <a:ext cx="8255634" cy="78295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2014855" algn="l"/>
                <a:tab pos="5392420" algn="l"/>
              </a:tabLst>
            </a:pPr>
            <a:r>
              <a:rPr dirty="0"/>
              <a:t>If</a:t>
            </a:r>
            <a:r>
              <a:rPr spc="190" dirty="0"/>
              <a:t> </a:t>
            </a:r>
            <a:r>
              <a:rPr dirty="0"/>
              <a:t>you</a:t>
            </a:r>
            <a:r>
              <a:rPr spc="195" dirty="0"/>
              <a:t> </a:t>
            </a:r>
            <a:r>
              <a:rPr dirty="0"/>
              <a:t>watch</a:t>
            </a:r>
            <a:r>
              <a:rPr spc="200" dirty="0"/>
              <a:t> </a:t>
            </a:r>
            <a:r>
              <a:rPr dirty="0"/>
              <a:t>a</a:t>
            </a:r>
            <a:r>
              <a:rPr spc="200" dirty="0"/>
              <a:t> </a:t>
            </a:r>
            <a:r>
              <a:rPr dirty="0"/>
              <a:t>traveling</a:t>
            </a:r>
            <a:r>
              <a:rPr spc="195" dirty="0"/>
              <a:t> </a:t>
            </a:r>
            <a:r>
              <a:rPr spc="-25" dirty="0"/>
              <a:t>wave</a:t>
            </a:r>
            <a:r>
              <a:rPr spc="200" dirty="0"/>
              <a:t> </a:t>
            </a:r>
            <a:r>
              <a:rPr dirty="0"/>
              <a:t>over</a:t>
            </a:r>
            <a:r>
              <a:rPr spc="200" dirty="0"/>
              <a:t> </a:t>
            </a:r>
            <a:r>
              <a:rPr spc="-10" dirty="0"/>
              <a:t>time,</a:t>
            </a:r>
            <a:r>
              <a:rPr dirty="0"/>
              <a:t>	which</a:t>
            </a:r>
            <a:r>
              <a:rPr spc="229" dirty="0"/>
              <a:t> </a:t>
            </a:r>
            <a:r>
              <a:rPr dirty="0"/>
              <a:t>of</a:t>
            </a:r>
            <a:r>
              <a:rPr spc="235" dirty="0"/>
              <a:t> </a:t>
            </a:r>
            <a:r>
              <a:rPr dirty="0"/>
              <a:t>the</a:t>
            </a:r>
            <a:r>
              <a:rPr spc="240" dirty="0"/>
              <a:t> </a:t>
            </a:r>
            <a:r>
              <a:rPr spc="-80" dirty="0"/>
              <a:t>following </a:t>
            </a:r>
            <a:r>
              <a:rPr dirty="0"/>
              <a:t>never</a:t>
            </a:r>
            <a:r>
              <a:rPr spc="-20" dirty="0"/>
              <a:t> </a:t>
            </a:r>
            <a:r>
              <a:rPr spc="-10" dirty="0"/>
              <a:t>changes?</a:t>
            </a:r>
            <a:r>
              <a:rPr dirty="0"/>
              <a:t>	(Choose</a:t>
            </a:r>
            <a:r>
              <a:rPr spc="-65" dirty="0"/>
              <a:t>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15137" y="2042037"/>
            <a:ext cx="7041515" cy="2050414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8671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229" dirty="0">
                <a:latin typeface="Times New Roman"/>
                <a:cs typeface="Times New Roman"/>
              </a:rPr>
              <a:t> </a:t>
            </a:r>
            <a:r>
              <a:rPr sz="2450" b="0" i="1" dirty="0">
                <a:latin typeface="Bookman Old Style"/>
                <a:cs typeface="Bookman Old Style"/>
              </a:rPr>
              <a:t>x</a:t>
            </a:r>
            <a:r>
              <a:rPr sz="2450" dirty="0">
                <a:latin typeface="Times New Roman"/>
                <a:cs typeface="Times New Roman"/>
              </a:rPr>
              <a:t>-</a:t>
            </a:r>
            <a:r>
              <a:rPr sz="2450" spc="-10" dirty="0">
                <a:latin typeface="Times New Roman"/>
                <a:cs typeface="Times New Roman"/>
              </a:rPr>
              <a:t>intercepts.</a:t>
            </a:r>
            <a:endParaRPr sz="2450">
              <a:latin typeface="Times New Roman"/>
              <a:cs typeface="Times New Roman"/>
            </a:endParaRPr>
          </a:p>
          <a:p>
            <a:pPr marL="38671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215" dirty="0">
                <a:latin typeface="Times New Roman"/>
                <a:cs typeface="Times New Roman"/>
              </a:rPr>
              <a:t> </a:t>
            </a:r>
            <a:r>
              <a:rPr sz="2450" b="0" i="1" spc="-125" dirty="0">
                <a:latin typeface="Bookman Old Style"/>
                <a:cs typeface="Bookman Old Style"/>
              </a:rPr>
              <a:t>y</a:t>
            </a:r>
            <a:r>
              <a:rPr sz="2450" spc="-125" dirty="0">
                <a:latin typeface="Times New Roman"/>
                <a:cs typeface="Times New Roman"/>
              </a:rPr>
              <a:t>-</a:t>
            </a:r>
            <a:r>
              <a:rPr sz="2450" spc="-10" dirty="0">
                <a:latin typeface="Times New Roman"/>
                <a:cs typeface="Times New Roman"/>
              </a:rPr>
              <a:t>intercept.</a:t>
            </a:r>
            <a:endParaRPr sz="2450">
              <a:latin typeface="Times New Roman"/>
              <a:cs typeface="Times New Roman"/>
            </a:endParaRPr>
          </a:p>
          <a:p>
            <a:pPr marL="386715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area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under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one</a:t>
            </a:r>
            <a:r>
              <a:rPr sz="2450" spc="100" dirty="0">
                <a:latin typeface="Times New Roman"/>
                <a:cs typeface="Times New Roman"/>
              </a:rPr>
              <a:t> </a:t>
            </a:r>
            <a:r>
              <a:rPr sz="2450" spc="-40" dirty="0">
                <a:latin typeface="Times New Roman"/>
                <a:cs typeface="Times New Roman"/>
              </a:rPr>
              <a:t>wavelength’s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worth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curve.</a:t>
            </a:r>
            <a:endParaRPr sz="2450">
              <a:latin typeface="Times New Roman"/>
              <a:cs typeface="Times New Roman"/>
            </a:endParaRPr>
          </a:p>
          <a:p>
            <a:pPr marL="386715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Times New Roman"/>
                <a:cs typeface="Times New Roman"/>
              </a:rPr>
              <a:t>None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above.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Words>8303</Words>
  <Application>Microsoft Office PowerPoint</Application>
  <PresentationFormat>Custom</PresentationFormat>
  <Paragraphs>752</Paragraphs>
  <Slides>85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85</vt:i4>
      </vt:variant>
    </vt:vector>
  </HeadingPairs>
  <TitlesOfParts>
    <vt:vector size="95" baseType="lpstr">
      <vt:lpstr>Arial</vt:lpstr>
      <vt:lpstr>Book Antiqua</vt:lpstr>
      <vt:lpstr>Bookman Old Style</vt:lpstr>
      <vt:lpstr>Eras Medium ITC</vt:lpstr>
      <vt:lpstr>Garamond</vt:lpstr>
      <vt:lpstr>Georgia</vt:lpstr>
      <vt:lpstr>Lucida Sans Unicode</vt:lpstr>
      <vt:lpstr>Times New Roman</vt:lpstr>
      <vt:lpstr>Office Theme</vt:lpstr>
      <vt:lpstr>Office Theme</vt:lpstr>
      <vt:lpstr>PowerPoint Presentation</vt:lpstr>
      <vt:lpstr>Instructions</vt:lpstr>
      <vt:lpstr>PowerPoint Presentation</vt:lpstr>
      <vt:lpstr>PowerPoint Presentation</vt:lpstr>
      <vt:lpstr>Which of the following describes the evolution of a standing wave over time? (Choose one.)</vt:lpstr>
      <vt:lpstr>Which of the following describes the evolution of a standing wave over time? (Choose one.)</vt:lpstr>
      <vt:lpstr>A standing wave starts out in the form y = 3 cos(2x). If you watch that standing wave over time, which of the following never changes? (Choose one.)</vt:lpstr>
      <vt:lpstr>A standing wave starts out in the form y = 3 cos(2x). If you watch that standing wave over time, which of the following never changes? (Choose one.)</vt:lpstr>
      <vt:lpstr>If you watch a traveling wave over time, which of the following never changes? (Choose one.)</vt:lpstr>
      <vt:lpstr>If you watch a traveling wave over time, which of the following never changes? (Choose one.)</vt:lpstr>
      <vt:lpstr>Let u(x, t) be the temperature along a rod. If the temperature is the same everywhere on the rod, and it’s steadily getting hotter all over the rod at the same rate, which of the following is true? (Choose one.)</vt:lpstr>
      <vt:lpstr>Let u(x, t) be the temperature along a rod. If the temperature is the same everywhere on the rod, and it’s steadily getting hotter all over the rod at the same rate, which of the following is true? (Choose one.)</vt:lpstr>
      <vt:lpstr>If f (x, t) = 2x2 sin(3t), which of the following is ∂f/∂x? (Choose one.)</vt:lpstr>
      <vt:lpstr>If f (x, t) = 2x2 sin(3t), which of the following is ∂f/∂x? (Choose one.)</vt:lpstr>
      <vt:lpstr>What is the period of the function f (t) = 2 sin(4t) + 3 sin(2t)? (Choose one.)</vt:lpstr>
      <vt:lpstr>What is the period of the function f (t) = 2 sin(4t) + 3 sin(2t)? (Choose one.)</vt:lpstr>
      <vt:lpstr>PowerPoint Presentation</vt:lpstr>
      <vt:lpstr>PowerPoint Presentation</vt:lpstr>
      <vt:lpstr>A curve is changing over time, so its height is given as a function y(x, t). The partial derivative ∂2y/∂x2 is, in general. . . (Choose one.)</vt:lpstr>
      <vt:lpstr>A curve is changing over time, so its height is given as a function y(x, t). The partial derivative ∂2y/∂x2 is, in general. . . (Choose one.)</vt:lpstr>
      <vt:lpstr>A curve is changing over time, so its height is given as a function y(x, t). At one particular place and time, the following “mixed</vt:lpstr>
      <vt:lpstr>PowerPoint Presentation</vt:lpstr>
      <vt:lpstr>PowerPoint Presentation</vt:lpstr>
      <vt:lpstr>Why isn’t it possible for a particle to have the following wavefunc- tion? ψ(x) = Aeik1x + Beik2x</vt:lpstr>
      <vt:lpstr>Why isn’t it possible for a particle to have the following wavefunc- tion? ψ(x) = Aeik1x + Beik2x</vt:lpstr>
      <vt:lpstr>The functions ψπ(x) = eiπx and ψ−π(x) = e−iπx represent. . . (Choose one.)</vt:lpstr>
      <vt:lpstr>The functions ψπ(x) = eiπx and ψ−π(x) = e−iπx represent. . . (Choose one.)</vt:lpstr>
      <vt:lpstr>A Fourier transform is a mathematical technique for. . . (Choose one.)</vt:lpstr>
      <vt:lpstr>A Fourier transform is a mathematical technique for. . . (Choose one.)</vt:lpstr>
      <vt:lpstr>PowerPoint Presentation</vt:lpstr>
      <vt:lpstr>PowerPoint Presentation</vt:lpstr>
      <vt:lpstr>True or false? If you know ψˆ(k) you can find the position proba- bilities for a particle.</vt:lpstr>
      <vt:lpstr>True or false? If you know ψˆ(k) you can find the position proba- bilities for a particle.</vt:lpstr>
      <vt:lpstr>PowerPoint Presentation</vt:lpstr>
      <vt:lpstr>PowerPoint Presentation</vt:lpstr>
      <vt:lpstr>If you follow the function ei(kx−ωt) over time, you will see that. . . (Choose one.)</vt:lpstr>
      <vt:lpstr>If you follow the function ei(kx−ωt) over time, you will see that. . . (Choose one.)</vt:lpstr>
      <vt:lpstr>PowerPoint Presentation</vt:lpstr>
      <vt:lpstr>Suppose ψˆ(3) = 1/3 and ψˆ(5) = 1/5. Which of the following are true? (Choose all that apply.)</vt:lpstr>
      <vt:lpstr>Suppose ψˆ(3) = 1/3 and ψˆ(5) = 1/5. Which of the following are true? (Choose all that apply.)</vt:lpstr>
      <vt:lpstr>The function Ceikx is. . . (Choose all that apply.)</vt:lpstr>
      <vt:lpstr>The function Ceikx is. . . (Choose all that apply.)</vt:lpstr>
      <vt:lpstr>PowerPoint Presentation</vt:lpstr>
      <vt:lpstr>PowerPoint Presentation</vt:lpstr>
      <vt:lpstr>The figure shows two wavefunctions.</vt:lpstr>
      <vt:lpstr>The figure shows two wavefunctions.</vt:lpstr>
      <vt:lpstr>PowerPoint Presentation</vt:lpstr>
      <vt:lpstr>PowerPoint Presentation</vt:lpstr>
      <vt:lpstr>PowerPoint Presentation</vt:lpstr>
      <vt:lpstr>PowerPoint Presentation</vt:lpstr>
      <vt:lpstr>The Example on p. 274 gave you the wavefunction of a free par- ticle and found that the probability you would measure the parti- cle’s energy to be greater than ℏ2/(mL2) was 16%. What is the</vt:lpstr>
      <vt:lpstr>PowerPoint Presentation</vt:lpstr>
      <vt:lpstr>PowerPoint Presentation</vt:lpstr>
      <vt:lpstr>PowerPoint Presentation</vt:lpstr>
      <vt:lpstr>PowerPoint Presentation</vt:lpstr>
      <vt:lpstr>Alice is holding one end of a rope and gives it a quick shake, which sends a bump moving along the rope. The velocity of that bump is a . . . (Choose one.)</vt:lpstr>
      <vt:lpstr>Alice is holding one end of a rope and gives it a quick shake, which sends a bump moving along the rope. The velocity of that bump is a . . . (Choose one.)</vt:lpstr>
      <vt:lpstr>Which of the following is true about a sum of two cosines? (Choose one.)</vt:lpstr>
      <vt:lpstr>Which of the following is true about a sum of two cosines? (Choose one.)</vt:lpstr>
      <vt:lpstr>PowerPoint Presentation</vt:lpstr>
      <vt:lpstr>PowerPoint Presentation</vt:lpstr>
      <vt:lpstr>PowerPoint Presentation</vt:lpstr>
      <vt:lpstr>A particle with energy E approaches a potential step of energy U0. (Choose one.)</vt:lpstr>
      <vt:lpstr>A particle with energy E approaches a potential step of energy U0. (Choose one.)</vt:lpstr>
      <vt:lpstr>An energy eigenstate (or part of an energy eigenstate) of the form Ce−ikx for positive k represents which of the following? Assume E &gt; 0. (Choose one.)</vt:lpstr>
      <vt:lpstr>An energy eigenstate (or part of an energy eigenstate) of the form Ce−ikx for positive k represents which of the following? Assume E &gt; 0. (Choose one.)</vt:lpstr>
      <vt:lpstr>In Equation 6.16 (p. 298) we left out a term of the form e−ikx in the region x &gt; 0 because . . . (Choose one.)</vt:lpstr>
      <vt:lpstr>In Equation 6.16 (p. 298) we left out a term of the form e−ikx in the region x &gt; 0 because . . . (Choose one.)</vt:lpstr>
      <vt:lpstr>The figure represents the wavefunction of a particle.</vt:lpstr>
      <vt:lpstr>The figure represents the wavefunction of a particle.</vt:lpstr>
      <vt:lpstr>In Equation 6.15 on p. 296, the constant A. . . (Choose one.)</vt:lpstr>
      <vt:lpstr>In Equation 6.15 on p. 296, the constant A. . . (Choose one.)</vt:lpstr>
      <vt:lpstr>When a classical particle hits a potential barrier with E &gt; U0, the particle continues to the right slower than its original speed. What does that suggest about the behavior of a quantum mechanical wavefunction in the same situation? (Choose one.)</vt:lpstr>
      <vt:lpstr>When a classical particle hits a potential barrier with E &gt; U0, the particle continues to the right slower than its original speed. What does that suggest about the behavior of a quantum mechanical wavefunction in the same situation? (Choose one.)</vt:lpstr>
      <vt:lpstr>PowerPoint Presentation</vt:lpstr>
      <vt:lpstr>Which of the following are separable functions? (Choose all that apply.)</vt:lpstr>
      <vt:lpstr>Which of the following are separable functions? (Choose all that apply.)</vt:lpstr>
      <vt:lpstr>Suppose f (x, y) = g(y, z) for all values of x, y, and z. What can you conclude? (Choose one.)</vt:lpstr>
      <vt:lpstr>Suppose f (x, y) = g(y, z) for all values of x, y, and z. What can you conclude? (Choose one.)</vt:lpstr>
      <vt:lpstr>The time-dependent Schro¨dinger equation can be used to derive which of the following facts? (Choose all that apply.)</vt:lpstr>
      <vt:lpstr>The time-dependent Schro¨dinger equation can be used to derive which of the following facts? (Choose all that apply.)</vt:lpstr>
      <vt:lpstr>True or false? All solutions to the time-dependent Schro¨dinger equation are separable.</vt:lpstr>
      <vt:lpstr>True or false? All solutions to the time-dependent Schro¨dinger equation are separable.</vt:lpstr>
      <vt:lpstr>Which of the following represent separable functions? Choose all that apply.</vt:lpstr>
      <vt:lpstr>Which of the following represent separable functions? Choose all that apply.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Melissa Shivers</dc:creator>
  <cp:lastModifiedBy>Melissa Shivers</cp:lastModifiedBy>
  <cp:revision>2</cp:revision>
  <dcterms:created xsi:type="dcterms:W3CDTF">2025-01-21T14:46:15Z</dcterms:created>
  <dcterms:modified xsi:type="dcterms:W3CDTF">2025-08-22T18:09:39Z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2025-01-20T00:00:00Z</vt:filetime>
  </property>
  <property fmtid="{D5CDD505-2E9C-101B-9397-08002B2CF9AE}" pid="3" name="Creator">
    <vt:lpwstr>TeX</vt:lpwstr>
  </property>
  <property fmtid="{D5CDD505-2E9C-101B-9397-08002B2CF9AE}" pid="4" name="LastSaved">
    <vt:filetime>2025-01-21T00:00:00Z</vt:filetime>
  </property>
  <property fmtid="{D5CDD505-2E9C-101B-9397-08002B2CF9AE}" pid="5" name="PTEX.Fullbanner">
    <vt:lpwstr>This is MiKTeX-pdfTeX 4.19.0 (1.40.26)</vt:lpwstr>
  </property>
  <property fmtid="{D5CDD505-2E9C-101B-9397-08002B2CF9AE}" pid="6" name="Producer">
    <vt:lpwstr>MiKTeX pdfTeX-1.40.26</vt:lpwstr>
  </property>
</Properties>
</file>