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ppt/theme/themeOverride95.xml" ContentType="application/vnd.openxmlformats-officedocument.themeOverride+xml"/>
  <Override PartName="/ppt/theme/themeOverride96.xml" ContentType="application/vnd.openxmlformats-officedocument.themeOverride+xml"/>
  <Override PartName="/ppt/theme/themeOverride97.xml" ContentType="application/vnd.openxmlformats-officedocument.themeOverride+xml"/>
  <Override PartName="/ppt/theme/themeOverride98.xml" ContentType="application/vnd.openxmlformats-officedocument.themeOverride+xml"/>
  <Override PartName="/ppt/theme/themeOverride99.xml" ContentType="application/vnd.openxmlformats-officedocument.themeOverride+xml"/>
  <Override PartName="/ppt/theme/themeOverride100.xml" ContentType="application/vnd.openxmlformats-officedocument.themeOverride+xml"/>
  <Override PartName="/ppt/theme/themeOverride101.xml" ContentType="application/vnd.openxmlformats-officedocument.themeOverride+xml"/>
  <Override PartName="/ppt/theme/themeOverride102.xml" ContentType="application/vnd.openxmlformats-officedocument.themeOverride+xml"/>
  <Override PartName="/ppt/theme/themeOverride103.xml" ContentType="application/vnd.openxmlformats-officedocument.themeOverride+xml"/>
  <Override PartName="/ppt/theme/themeOverride104.xml" ContentType="application/vnd.openxmlformats-officedocument.themeOverride+xml"/>
  <Override PartName="/ppt/theme/themeOverride105.xml" ContentType="application/vnd.openxmlformats-officedocument.themeOverride+xml"/>
  <Override PartName="/ppt/theme/themeOverride106.xml" ContentType="application/vnd.openxmlformats-officedocument.themeOverride+xml"/>
  <Override PartName="/ppt/theme/themeOverride107.xml" ContentType="application/vnd.openxmlformats-officedocument.themeOverride+xml"/>
  <Override PartName="/ppt/theme/themeOverride108.xml" ContentType="application/vnd.openxmlformats-officedocument.themeOverride+xml"/>
  <Override PartName="/ppt/theme/themeOverride109.xml" ContentType="application/vnd.openxmlformats-officedocument.themeOverride+xml"/>
  <Override PartName="/ppt/theme/themeOverride110.xml" ContentType="application/vnd.openxmlformats-officedocument.themeOverride+xml"/>
  <Override PartName="/ppt/theme/themeOverride111.xml" ContentType="application/vnd.openxmlformats-officedocument.themeOverride+xml"/>
  <Override PartName="/ppt/theme/themeOverride112.xml" ContentType="application/vnd.openxmlformats-officedocument.themeOverride+xml"/>
  <Override PartName="/ppt/theme/themeOverride113.xml" ContentType="application/vnd.openxmlformats-officedocument.themeOverride+xml"/>
  <Override PartName="/ppt/theme/themeOverride114.xml" ContentType="application/vnd.openxmlformats-officedocument.themeOverride+xml"/>
  <Override PartName="/ppt/theme/themeOverride115.xml" ContentType="application/vnd.openxmlformats-officedocument.themeOverride+xml"/>
  <Override PartName="/ppt/theme/themeOverride116.xml" ContentType="application/vnd.openxmlformats-officedocument.themeOverride+xml"/>
  <Override PartName="/ppt/theme/themeOverride117.xml" ContentType="application/vnd.openxmlformats-officedocument.themeOverride+xml"/>
  <Override PartName="/ppt/theme/themeOverride118.xml" ContentType="application/vnd.openxmlformats-officedocument.themeOverride+xml"/>
  <Override PartName="/ppt/theme/themeOverride119.xml" ContentType="application/vnd.openxmlformats-officedocument.themeOverride+xml"/>
  <Override PartName="/ppt/theme/themeOverride120.xml" ContentType="application/vnd.openxmlformats-officedocument.themeOverride+xml"/>
  <Override PartName="/ppt/theme/themeOverride121.xml" ContentType="application/vnd.openxmlformats-officedocument.themeOverride+xml"/>
  <Override PartName="/ppt/theme/themeOverride122.xml" ContentType="application/vnd.openxmlformats-officedocument.themeOverride+xml"/>
  <Override PartName="/ppt/theme/themeOverride123.xml" ContentType="application/vnd.openxmlformats-officedocument.themeOverride+xml"/>
  <Override PartName="/ppt/theme/themeOverride124.xml" ContentType="application/vnd.openxmlformats-officedocument.themeOverride+xml"/>
  <Override PartName="/ppt/theme/themeOverride125.xml" ContentType="application/vnd.openxmlformats-officedocument.themeOverride+xml"/>
  <Override PartName="/ppt/theme/themeOverride126.xml" ContentType="application/vnd.openxmlformats-officedocument.themeOverride+xml"/>
  <Override PartName="/ppt/theme/themeOverride127.xml" ContentType="application/vnd.openxmlformats-officedocument.themeOverride+xml"/>
  <Override PartName="/ppt/theme/themeOverride128.xml" ContentType="application/vnd.openxmlformats-officedocument.themeOverride+xml"/>
  <Override PartName="/ppt/theme/themeOverride12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79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84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80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8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86" r:id="rId92"/>
    <p:sldId id="343" r:id="rId93"/>
    <p:sldId id="344" r:id="rId94"/>
    <p:sldId id="345" r:id="rId95"/>
    <p:sldId id="381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87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82" r:id="rId122"/>
    <p:sldId id="371" r:id="rId123"/>
    <p:sldId id="372" r:id="rId124"/>
    <p:sldId id="373" r:id="rId125"/>
    <p:sldId id="383" r:id="rId126"/>
    <p:sldId id="374" r:id="rId127"/>
    <p:sldId id="375" r:id="rId128"/>
    <p:sldId id="376" r:id="rId129"/>
    <p:sldId id="377" r:id="rId130"/>
    <p:sldId id="378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6395" autoAdjust="0"/>
  </p:normalViewPr>
  <p:slideViewPr>
    <p:cSldViewPr snapToGrid="0">
      <p:cViewPr varScale="1">
        <p:scale>
          <a:sx n="53" d="100"/>
          <a:sy n="53" d="100"/>
        </p:scale>
        <p:origin x="1387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464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91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930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2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34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086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28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892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81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2753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304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E29A-E754-4B6C-8BA9-AABDBF54FDDD}" type="datetimeFigureOut">
              <a:rPr lang="en-IN" smtClean="0"/>
              <a:t>01-11-2022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78AA0-A9B9-4196-9445-1623422EFA2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159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" y="1705101"/>
            <a:ext cx="8800412" cy="354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78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11 Solids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8" y="2586685"/>
            <a:ext cx="8443204" cy="16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3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12 The Atomic Nucleus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10" y="711716"/>
            <a:ext cx="8440781" cy="56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90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12 The Atomic Nucleus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0" y="2645744"/>
            <a:ext cx="8702219" cy="16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62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5" y="2181200"/>
            <a:ext cx="8720494" cy="25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57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9" y="2284716"/>
            <a:ext cx="8776794" cy="16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2" y="2440633"/>
            <a:ext cx="8726537" cy="19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58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0" y="2612555"/>
            <a:ext cx="8668518" cy="16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14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" y="1719244"/>
            <a:ext cx="8832821" cy="331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1" y="2389519"/>
            <a:ext cx="8790182" cy="199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63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3" y="511307"/>
            <a:ext cx="7635278" cy="588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05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3" y="1821776"/>
            <a:ext cx="8830558" cy="321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45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6" y="1904569"/>
            <a:ext cx="8852216" cy="30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8" y="688903"/>
            <a:ext cx="7758148" cy="5652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205998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13 Particle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" y="2510621"/>
            <a:ext cx="8837622" cy="19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92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13 Particle Physics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" y="592210"/>
            <a:ext cx="8493326" cy="589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14 Cosmology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1" y="2234242"/>
            <a:ext cx="8757281" cy="23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57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21" y="654769"/>
            <a:ext cx="7453223" cy="5833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14 Cosmology</a:t>
            </a:r>
          </a:p>
        </p:txBody>
      </p:sp>
    </p:spTree>
    <p:extLst>
      <p:ext uri="{BB962C8B-B14F-4D97-AF65-F5344CB8AC3E}">
        <p14:creationId xmlns:p14="http://schemas.microsoft.com/office/powerpoint/2010/main" val="321151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14 Cosmology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5" y="2026557"/>
            <a:ext cx="8739166" cy="28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9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2" y="1405717"/>
            <a:ext cx="8799029" cy="41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00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14 Cosmology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2" y="1001201"/>
            <a:ext cx="8764437" cy="47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2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14 Cosmology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1" y="1084800"/>
            <a:ext cx="8801858" cy="4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3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3" y="1140082"/>
            <a:ext cx="8830558" cy="45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6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Chapter: General Relativity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2" y="1394300"/>
            <a:ext cx="8808316" cy="40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76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Chapter: General Relativity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" y="1405269"/>
            <a:ext cx="8771685" cy="406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29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Chapter: The Quantum Eraser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3" y="633985"/>
            <a:ext cx="8462975" cy="57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Chapter: The Quantum Eraser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" y="2466449"/>
            <a:ext cx="8726818" cy="19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0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Online Chapter: The Quantum Eraser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" y="544130"/>
            <a:ext cx="8428008" cy="59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0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Online Chapter: The Quantum Eraser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1265578"/>
            <a:ext cx="8747185" cy="43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28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Online Chapter: The Quantum Eraser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3" y="1226668"/>
            <a:ext cx="8788455" cy="44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90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</a:t>
            </a:r>
            <a:r>
              <a:rPr lang="en-US" sz="2400" dirty="0" smtClean="0">
                <a:solidFill>
                  <a:srgbClr val="0070C0"/>
                </a:solidFill>
              </a:rPr>
              <a:t>: Wave </a:t>
            </a:r>
            <a:r>
              <a:rPr lang="en-US" sz="2400" dirty="0">
                <a:solidFill>
                  <a:srgbClr val="0070C0"/>
                </a:solidFill>
              </a:rPr>
              <a:t>Packets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6" y="1109342"/>
            <a:ext cx="8825189" cy="474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Online Chapter</a:t>
            </a:r>
            <a:r>
              <a:rPr lang="en-IN" sz="2400" dirty="0" smtClean="0">
                <a:solidFill>
                  <a:srgbClr val="0070C0"/>
                </a:solidFill>
              </a:rPr>
              <a:t>: Wave </a:t>
            </a:r>
            <a:r>
              <a:rPr lang="en-IN" sz="2400" dirty="0">
                <a:solidFill>
                  <a:srgbClr val="0070C0"/>
                </a:solidFill>
              </a:rPr>
              <a:t>Packets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7" y="721456"/>
            <a:ext cx="8853407" cy="54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6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Online Chapter</a:t>
            </a:r>
            <a:r>
              <a:rPr lang="en-IN" sz="2400" dirty="0" smtClean="0">
                <a:solidFill>
                  <a:srgbClr val="0070C0"/>
                </a:solidFill>
              </a:rPr>
              <a:t>: Wave </a:t>
            </a:r>
            <a:r>
              <a:rPr lang="en-IN" sz="2400" dirty="0">
                <a:solidFill>
                  <a:srgbClr val="0070C0"/>
                </a:solidFill>
              </a:rPr>
              <a:t>Packets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" y="1856139"/>
            <a:ext cx="8843736" cy="31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87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1446341"/>
            <a:ext cx="8821130" cy="39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5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Online Chapter</a:t>
            </a:r>
            <a:r>
              <a:rPr lang="en-US" sz="2400" dirty="0" smtClean="0">
                <a:solidFill>
                  <a:srgbClr val="0070C0"/>
                </a:solidFill>
              </a:rPr>
              <a:t>: Wave </a:t>
            </a:r>
            <a:r>
              <a:rPr lang="en-US" sz="2400" dirty="0">
                <a:solidFill>
                  <a:srgbClr val="0070C0"/>
                </a:solidFill>
              </a:rPr>
              <a:t>Packets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9" y="1395569"/>
            <a:ext cx="8810622" cy="40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3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1286576"/>
            <a:ext cx="8821130" cy="4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78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1657701"/>
            <a:ext cx="8825054" cy="35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1967088"/>
            <a:ext cx="8823870" cy="29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0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2142533"/>
            <a:ext cx="8806550" cy="25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7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2585742"/>
            <a:ext cx="8820170" cy="16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81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" y="2731146"/>
            <a:ext cx="8802892" cy="13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16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7" y="1224951"/>
            <a:ext cx="8796915" cy="44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69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2 Relativity II: Dynamics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837061"/>
            <a:ext cx="8804027" cy="31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2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277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</a:t>
            </a:r>
            <a:r>
              <a:rPr lang="en-US" sz="2400" dirty="0" smtClean="0">
                <a:solidFill>
                  <a:srgbClr val="0070C0"/>
                </a:solidFill>
              </a:rPr>
              <a:t>From Light Waves </a:t>
            </a:r>
            <a:r>
              <a:rPr lang="en-US" sz="2400" dirty="0">
                <a:solidFill>
                  <a:srgbClr val="0070C0"/>
                </a:solidFill>
              </a:rPr>
              <a:t>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318581"/>
            <a:ext cx="8818726" cy="42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353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1318580"/>
            <a:ext cx="8810248" cy="41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4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251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0" y="2264253"/>
            <a:ext cx="8795672" cy="23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6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162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9" y="1292759"/>
            <a:ext cx="8795672" cy="427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95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02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8" y="1284924"/>
            <a:ext cx="8795673" cy="42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023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9" y="1228250"/>
            <a:ext cx="8782142" cy="440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5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366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9" y="2300050"/>
            <a:ext cx="8781302" cy="22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27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188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8" y="1812013"/>
            <a:ext cx="8783893" cy="32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57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788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7" y="1423414"/>
            <a:ext cx="8783893" cy="40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40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9" y="596427"/>
            <a:ext cx="8365595" cy="589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112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 The Quantum Revolution I: From Light Waves to Photons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7" y="2297620"/>
            <a:ext cx="8779930" cy="226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04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7870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</a:t>
            </a:r>
            <a:r>
              <a:rPr lang="en-US" sz="2400" dirty="0" smtClean="0">
                <a:solidFill>
                  <a:srgbClr val="0070C0"/>
                </a:solidFill>
              </a:rPr>
              <a:t>and </a:t>
            </a:r>
            <a:r>
              <a:rPr lang="en-US" sz="2400" dirty="0" err="1" smtClean="0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6" y="2263235"/>
            <a:ext cx="8803355" cy="23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3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226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6" y="2588943"/>
            <a:ext cx="8786688" cy="16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7921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2740257"/>
            <a:ext cx="8786689" cy="13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9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2455979"/>
            <a:ext cx="8809506" cy="1946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7921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16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7667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4" y="2142390"/>
            <a:ext cx="8807529" cy="25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99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175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3" y="2742833"/>
            <a:ext cx="8820657" cy="13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53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455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3" y="2224843"/>
            <a:ext cx="8835732" cy="24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8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429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4 The Quantum Revolution II: Matter and </a:t>
            </a:r>
            <a:r>
              <a:rPr lang="en-US" sz="2400" dirty="0" err="1">
                <a:solidFill>
                  <a:srgbClr val="0070C0"/>
                </a:solidFill>
              </a:rPr>
              <a:t>Wavefunctions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2" y="2119906"/>
            <a:ext cx="8835733" cy="261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2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8048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1" y="2583953"/>
            <a:ext cx="8838877" cy="16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35" y="2321107"/>
            <a:ext cx="8726888" cy="231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3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1" y="1239589"/>
            <a:ext cx="8841650" cy="437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0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0" y="1653257"/>
            <a:ext cx="8847193" cy="355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82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0" y="2460166"/>
            <a:ext cx="8842908" cy="19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4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0" y="1191983"/>
            <a:ext cx="8843044" cy="44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88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9" y="2578303"/>
            <a:ext cx="8843045" cy="17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4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8" y="2285503"/>
            <a:ext cx="8833256" cy="22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48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0" y="1405857"/>
            <a:ext cx="8826354" cy="40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9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0" y="1992578"/>
            <a:ext cx="8828232" cy="28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9" y="2438183"/>
            <a:ext cx="8828233" cy="198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5 The Schrödinger Equation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8" y="766205"/>
            <a:ext cx="8818383" cy="5325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5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3" y="630061"/>
            <a:ext cx="7126282" cy="57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24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" y="1806461"/>
            <a:ext cx="8814051" cy="32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6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9" y="1381997"/>
            <a:ext cx="8827539" cy="40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33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9" y="2877795"/>
            <a:ext cx="8840286" cy="11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60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6" y="2345527"/>
            <a:ext cx="8820039" cy="23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70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7" y="2345527"/>
            <a:ext cx="8859679" cy="23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3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7" y="1176649"/>
            <a:ext cx="8869561" cy="44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7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7" y="2218717"/>
            <a:ext cx="8880686" cy="24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56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" y="942572"/>
            <a:ext cx="8759717" cy="49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5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8" y="1910133"/>
            <a:ext cx="8804723" cy="303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37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6 Unbound States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9" y="1923691"/>
            <a:ext cx="8817183" cy="30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77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3" y="2011880"/>
            <a:ext cx="8822295" cy="28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62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6 Unbound 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4" y="1449238"/>
            <a:ext cx="8878613" cy="39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2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7" y="2583612"/>
            <a:ext cx="8815067" cy="16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24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7 The Hydrogen Atom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2" y="2432649"/>
            <a:ext cx="8830816" cy="199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2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" y="2117822"/>
            <a:ext cx="8796911" cy="26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61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5" y="1369178"/>
            <a:ext cx="8803911" cy="41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8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" y="1360551"/>
            <a:ext cx="8834109" cy="41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2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" y="1745037"/>
            <a:ext cx="8798412" cy="34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61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6" y="1191996"/>
            <a:ext cx="8800519" cy="45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27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8" y="971247"/>
            <a:ext cx="8752601" cy="49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0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7 The Hydrogen Atom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3" y="1745079"/>
            <a:ext cx="8780266" cy="343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33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3" y="2732227"/>
            <a:ext cx="8822296" cy="13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4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8 Atoms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0" y="1873204"/>
            <a:ext cx="8860743" cy="319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0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8 Atoms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6" y="1873203"/>
            <a:ext cx="8780678" cy="311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68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8 Atoms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4" y="2325454"/>
            <a:ext cx="8750483" cy="22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53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8 Atoms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4" y="2012429"/>
            <a:ext cx="8766387" cy="28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1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8 Atoms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0" y="2012428"/>
            <a:ext cx="8726616" cy="22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1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9 Molecules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3" y="1971854"/>
            <a:ext cx="8778264" cy="19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3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9 Molecules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3" y="2572107"/>
            <a:ext cx="8832489" cy="16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97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9 Molecules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7" y="2599419"/>
            <a:ext cx="8665206" cy="13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1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9 Molecules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7" y="2455649"/>
            <a:ext cx="8672609" cy="194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77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7" y="1370161"/>
            <a:ext cx="8678562" cy="41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19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3" y="1611967"/>
            <a:ext cx="8830835" cy="36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0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4" y="1845334"/>
            <a:ext cx="8765340" cy="320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48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3" y="2453856"/>
            <a:ext cx="8783062" cy="19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8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1" y="737969"/>
            <a:ext cx="8810558" cy="55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8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6" y="2567760"/>
            <a:ext cx="8870509" cy="17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72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" y="2739489"/>
            <a:ext cx="8870692" cy="14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32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4" y="607598"/>
            <a:ext cx="8009733" cy="58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00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6" y="1980699"/>
            <a:ext cx="8788968" cy="28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7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6" y="2616429"/>
            <a:ext cx="8799810" cy="1625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</p:spTree>
    <p:extLst>
      <p:ext uri="{BB962C8B-B14F-4D97-AF65-F5344CB8AC3E}">
        <p14:creationId xmlns:p14="http://schemas.microsoft.com/office/powerpoint/2010/main" val="418786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3" y="1838025"/>
            <a:ext cx="8798695" cy="318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07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703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2" y="1876545"/>
            <a:ext cx="8802475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5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160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62AF"/>
                </a:solidFill>
              </a:rPr>
              <a:t>1 Relativity I: Time, Space, and Motion</a:t>
            </a:r>
            <a:endParaRPr lang="en-GB" sz="2400" dirty="0">
              <a:solidFill>
                <a:srgbClr val="0062A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3" y="2587338"/>
            <a:ext cx="8830896" cy="16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47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703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0" y="953809"/>
            <a:ext cx="8747581" cy="49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95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4" y="82465"/>
            <a:ext cx="6703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10 Statistical Mechanics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8" y="2036021"/>
            <a:ext cx="8868724" cy="278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12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" y="578838"/>
            <a:ext cx="7522234" cy="582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24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10 Statistical Mechanics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1" y="2325152"/>
            <a:ext cx="8686359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92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9" y="1844063"/>
            <a:ext cx="8693922" cy="31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80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1" y="1741182"/>
            <a:ext cx="8705318" cy="33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1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7" y="1509125"/>
            <a:ext cx="8691047" cy="38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95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6" y="2566110"/>
            <a:ext cx="8701243" cy="17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8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30" y="658362"/>
            <a:ext cx="8439541" cy="57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16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796444" y="6488111"/>
            <a:ext cx="4347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de-DE" altLang="en-US" sz="1800" dirty="0" smtClean="0"/>
              <a:t>© </a:t>
            </a:r>
            <a:r>
              <a:rPr lang="de-DE" altLang="en-US" sz="1800" dirty="0"/>
              <a:t>Gary N. Felder and Kenny M. Felder 2023. </a:t>
            </a:r>
            <a:endParaRPr lang="en-US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BF2D5-9EC8-6A2C-6227-09DEC7663E01}"/>
              </a:ext>
            </a:extLst>
          </p:cNvPr>
          <p:cNvSpPr txBox="1"/>
          <p:nvPr/>
        </p:nvSpPr>
        <p:spPr>
          <a:xfrm>
            <a:off x="447673" y="82465"/>
            <a:ext cx="8213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rgbClr val="0070C0"/>
                </a:solidFill>
              </a:rPr>
              <a:t>11 Solids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9" y="2559110"/>
            <a:ext cx="8443203" cy="173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83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2118</TotalTime>
  <Words>2171</Words>
  <Application>Microsoft Office PowerPoint</Application>
  <PresentationFormat>On-screen Show (4:3)</PresentationFormat>
  <Paragraphs>258</Paragraphs>
  <Slides>130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StephenKumar, SampathKumar</dc:creator>
  <cp:lastModifiedBy>Rachel Norridge</cp:lastModifiedBy>
  <cp:revision>197</cp:revision>
  <dcterms:created xsi:type="dcterms:W3CDTF">2020-11-06T07:26:08Z</dcterms:created>
  <dcterms:modified xsi:type="dcterms:W3CDTF">2022-11-01T16:07:58Z</dcterms:modified>
</cp:coreProperties>
</file>